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5" r:id="rId5"/>
    <p:sldId id="292" r:id="rId6"/>
    <p:sldId id="287" r:id="rId7"/>
    <p:sldId id="288" r:id="rId8"/>
    <p:sldId id="289"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70C"/>
    <a:srgbClr val="EBB315"/>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94FD7-837C-41A9-76D0-DEAE12425C0C}" v="127" dt="2024-07-13T08:40:18.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1"/>
    <p:restoredTop sz="94716"/>
  </p:normalViewPr>
  <p:slideViewPr>
    <p:cSldViewPr snapToGrid="0" snapToObjects="1">
      <p:cViewPr>
        <p:scale>
          <a:sx n="71" d="100"/>
          <a:sy n="71" d="100"/>
        </p:scale>
        <p:origin x="1328"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8T18:44:10.36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8T18:44:12.5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E5565-4488-4730-97A2-8690F7BFFFF3}" type="datetimeFigureOut">
              <a:rPr lang="it-IT" smtClean="0"/>
              <a:t>13/07/2024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EF480-051C-4CAE-96F1-17030A669A04}" type="slidenum">
              <a:rPr lang="it-IT" smtClean="0"/>
              <a:t>‹N›</a:t>
            </a:fld>
            <a:endParaRPr lang="it-IT"/>
          </a:p>
        </p:txBody>
      </p:sp>
    </p:spTree>
    <p:extLst>
      <p:ext uri="{BB962C8B-B14F-4D97-AF65-F5344CB8AC3E}">
        <p14:creationId xmlns:p14="http://schemas.microsoft.com/office/powerpoint/2010/main" val="6447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7/13/2024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7/13/2024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7/13/2024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7/13/2024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7/13/2024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7/13/2024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7/13/2024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7/13/2024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7/13/2024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7/13/2024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cs.google.com/document/d/1oGpJGp8-Co97wuHiJUaXlIzVXOSVxI6Ggy2jZ4JUm_Q/edit?usp=sharing" TargetMode="External"/><Relationship Id="rId13" Type="http://schemas.openxmlformats.org/officeDocument/2006/relationships/image" Target="../media/image21.svg"/><Relationship Id="rId18" Type="http://schemas.openxmlformats.org/officeDocument/2006/relationships/hyperlink" Target="https://docs.google.com/document/d/1WNjiRQiCORsCaSvp2DHwPsuZB4fPOY_E4Ow0NeejGuE/edit?usp=sharing" TargetMode="External"/><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image" Target="../media/image12.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svg"/><Relationship Id="rId5" Type="http://schemas.openxmlformats.org/officeDocument/2006/relationships/image" Target="../media/image15.svg"/><Relationship Id="rId15" Type="http://schemas.openxmlformats.org/officeDocument/2006/relationships/image" Target="../media/image23.svg"/><Relationship Id="rId10" Type="http://schemas.openxmlformats.org/officeDocument/2006/relationships/image" Target="../media/image18.png"/><Relationship Id="rId19" Type="http://schemas.openxmlformats.org/officeDocument/2006/relationships/hyperlink" Target="https://docs.google.com/document/d/1rKSp2bHMdge1XGeSk0-HhyApQ4wj-VIIt8ss3SLjC0E/edit?usp=sharing" TargetMode="External"/><Relationship Id="rId4" Type="http://schemas.openxmlformats.org/officeDocument/2006/relationships/image" Target="../media/image14.png"/><Relationship Id="rId9" Type="http://schemas.openxmlformats.org/officeDocument/2006/relationships/hyperlink" Target="https://docs.google.com/document/d/1Nk8b4bXc10aVgb4QouBhUvI15lJU-UDM5KK30I2nf7E/edit?usp=sharing" TargetMode="External"/><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cs.google.com/document/d/1zTYHnlUdhmYl-y6mN70ASGUth2Af4c5tzQAt00EpwvY/edit?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svg"/><Relationship Id="rId3" Type="http://schemas.openxmlformats.org/officeDocument/2006/relationships/image" Target="../media/image28.sv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hyperlink" Target="https://docs.google.com/document/d/1UM-GP2aQVa0BcJ6z8E5aborayW9eb-hcvMG_nxNhlK0/edit?usp=sharing" TargetMode="External"/><Relationship Id="rId5" Type="http://schemas.openxmlformats.org/officeDocument/2006/relationships/image" Target="../media/image30.svg"/><Relationship Id="rId10" Type="http://schemas.openxmlformats.org/officeDocument/2006/relationships/hyperlink" Target="https://docs.google.com/document/d/1HLgXz1QVAQAu-nVeQDHJT4oUrERTYjjxCNqg58MqqSw/edit?usp=sharing" TargetMode="External"/><Relationship Id="rId4" Type="http://schemas.openxmlformats.org/officeDocument/2006/relationships/image" Target="../media/image29.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a:solidFill>
                  <a:schemeClr val="tx1"/>
                </a:solidFill>
              </a:rPr>
              <a:t>Third Sprint Release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a:t>Scrum approach</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A70C"/>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Potentially shippable increment</a:t>
            </a:r>
          </a:p>
        </p:txBody>
      </p:sp>
      <p:sp>
        <p:nvSpPr>
          <p:cNvPr id="3" name="CasellaDiTesto 2">
            <a:extLst>
              <a:ext uri="{FF2B5EF4-FFF2-40B4-BE49-F238E27FC236}">
                <a16:creationId xmlns:a16="http://schemas.microsoft.com/office/drawing/2014/main" id="{CA24B0A6-5C20-43B2-B05E-7F063BB34B85}"/>
              </a:ext>
            </a:extLst>
          </p:cNvPr>
          <p:cNvSpPr txBox="1"/>
          <p:nvPr/>
        </p:nvSpPr>
        <p:spPr>
          <a:xfrm>
            <a:off x="4204277" y="199495"/>
            <a:ext cx="7681479" cy="1077218"/>
          </a:xfrm>
          <a:prstGeom prst="rect">
            <a:avLst/>
          </a:prstGeom>
          <a:noFill/>
        </p:spPr>
        <p:txBody>
          <a:bodyPr wrap="square" lIns="91440" tIns="45720" rIns="91440" bIns="45720" rtlCol="0" anchor="t">
            <a:spAutoFit/>
          </a:bodyPr>
          <a:lstStyle/>
          <a:p>
            <a:r>
              <a:rPr lang="it-IT" sz="1600" i="1">
                <a:solidFill>
                  <a:schemeClr val="tx1">
                    <a:lumMod val="75000"/>
                    <a:lumOff val="25000"/>
                  </a:schemeClr>
                </a:solidFill>
                <a:latin typeface="Calibri"/>
                <a:cs typeface="Calibri"/>
              </a:rPr>
              <a:t>In the video </a:t>
            </a:r>
            <a:r>
              <a:rPr lang="it-IT" sz="1600" i="1" err="1">
                <a:solidFill>
                  <a:schemeClr val="tx1">
                    <a:lumMod val="75000"/>
                    <a:lumOff val="25000"/>
                  </a:schemeClr>
                </a:solidFill>
                <a:latin typeface="Calibri"/>
                <a:cs typeface="Calibri"/>
              </a:rPr>
              <a:t>there</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is</a:t>
            </a:r>
            <a:r>
              <a:rPr lang="it-IT" sz="1600" i="1">
                <a:solidFill>
                  <a:schemeClr val="tx1">
                    <a:lumMod val="75000"/>
                    <a:lumOff val="25000"/>
                  </a:schemeClr>
                </a:solidFill>
                <a:latin typeface="Calibri"/>
                <a:cs typeface="Calibri"/>
              </a:rPr>
              <a:t> a short </a:t>
            </a:r>
            <a:r>
              <a:rPr lang="it-IT" sz="1600" i="1" err="1">
                <a:solidFill>
                  <a:schemeClr val="tx1">
                    <a:lumMod val="75000"/>
                    <a:lumOff val="25000"/>
                  </a:schemeClr>
                </a:solidFill>
                <a:latin typeface="Calibri"/>
                <a:cs typeface="Calibri"/>
              </a:rPr>
              <a:t>demonstration</a:t>
            </a:r>
            <a:r>
              <a:rPr lang="it-IT" sz="1600" i="1">
                <a:solidFill>
                  <a:schemeClr val="tx1">
                    <a:lumMod val="75000"/>
                    <a:lumOff val="25000"/>
                  </a:schemeClr>
                </a:solidFill>
                <a:latin typeface="Calibri"/>
                <a:cs typeface="Calibri"/>
              </a:rPr>
              <a:t> of the system working.  The </a:t>
            </a:r>
            <a:r>
              <a:rPr lang="it-IT" sz="1600" i="1" err="1">
                <a:solidFill>
                  <a:schemeClr val="tx1">
                    <a:lumMod val="75000"/>
                    <a:lumOff val="25000"/>
                  </a:schemeClr>
                </a:solidFill>
                <a:latin typeface="Calibri"/>
                <a:cs typeface="Calibri"/>
              </a:rPr>
              <a:t>calculator</a:t>
            </a:r>
            <a:r>
              <a:rPr lang="it-IT" sz="1600" i="1">
                <a:solidFill>
                  <a:schemeClr val="tx1">
                    <a:lumMod val="75000"/>
                    <a:lumOff val="25000"/>
                  </a:schemeClr>
                </a:solidFill>
                <a:latin typeface="Calibri"/>
                <a:cs typeface="Calibri"/>
              </a:rPr>
              <a:t>, after the Third sprint, </a:t>
            </a:r>
            <a:r>
              <a:rPr lang="it-IT" sz="1600" i="1" err="1">
                <a:solidFill>
                  <a:schemeClr val="tx1">
                    <a:lumMod val="75000"/>
                    <a:lumOff val="25000"/>
                  </a:schemeClr>
                </a:solidFill>
                <a:latin typeface="Calibri"/>
                <a:cs typeface="Calibri"/>
              </a:rPr>
              <a:t>has</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been</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updated</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allowing</a:t>
            </a:r>
            <a:r>
              <a:rPr lang="it-IT" sz="1600" i="1">
                <a:solidFill>
                  <a:schemeClr val="tx1">
                    <a:lumMod val="75000"/>
                    <a:lumOff val="25000"/>
                  </a:schemeClr>
                </a:solidFill>
                <a:latin typeface="Calibri"/>
                <a:cs typeface="Calibri"/>
              </a:rPr>
              <a:t> user to </a:t>
            </a:r>
            <a:r>
              <a:rPr lang="it-IT" sz="1600" i="1" err="1">
                <a:solidFill>
                  <a:schemeClr val="tx1">
                    <a:lumMod val="75000"/>
                    <a:lumOff val="25000"/>
                  </a:schemeClr>
                </a:solidFill>
                <a:latin typeface="Calibri"/>
                <a:cs typeface="Calibri"/>
              </a:rPr>
              <a:t>save</a:t>
            </a:r>
            <a:r>
              <a:rPr lang="it-IT" sz="1600" i="1">
                <a:solidFill>
                  <a:schemeClr val="tx1">
                    <a:lumMod val="75000"/>
                    <a:lumOff val="25000"/>
                  </a:schemeClr>
                </a:solidFill>
                <a:latin typeface="Calibri"/>
                <a:cs typeface="Calibri"/>
              </a:rPr>
              <a:t> to a file the user </a:t>
            </a:r>
            <a:r>
              <a:rPr lang="it-IT" sz="1600" i="1" err="1">
                <a:solidFill>
                  <a:schemeClr val="tx1">
                    <a:lumMod val="75000"/>
                    <a:lumOff val="25000"/>
                  </a:schemeClr>
                </a:solidFill>
                <a:latin typeface="Calibri"/>
                <a:cs typeface="Calibri"/>
              </a:rPr>
              <a:t>defined</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operations</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restore</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them</a:t>
            </a:r>
            <a:r>
              <a:rPr lang="it-IT" sz="1600" i="1">
                <a:solidFill>
                  <a:schemeClr val="tx1">
                    <a:lumMod val="75000"/>
                    <a:lumOff val="25000"/>
                  </a:schemeClr>
                </a:solidFill>
                <a:latin typeface="Calibri"/>
                <a:cs typeface="Calibri"/>
              </a:rPr>
              <a:t> in </a:t>
            </a:r>
            <a:r>
              <a:rPr lang="it-IT" sz="1600" i="1" err="1">
                <a:solidFill>
                  <a:schemeClr val="tx1">
                    <a:lumMod val="75000"/>
                    <a:lumOff val="25000"/>
                  </a:schemeClr>
                </a:solidFill>
                <a:latin typeface="Calibri"/>
                <a:cs typeface="Calibri"/>
              </a:rPr>
              <a:t>another</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usage</a:t>
            </a:r>
            <a:r>
              <a:rPr lang="it-IT" sz="1600" i="1">
                <a:solidFill>
                  <a:schemeClr val="tx1">
                    <a:lumMod val="75000"/>
                    <a:lumOff val="25000"/>
                  </a:schemeClr>
                </a:solidFill>
                <a:latin typeface="Calibri"/>
                <a:cs typeface="Calibri"/>
              </a:rPr>
              <a:t> session, </a:t>
            </a:r>
            <a:r>
              <a:rPr lang="it-IT" sz="1600" i="1" err="1">
                <a:solidFill>
                  <a:schemeClr val="tx1">
                    <a:lumMod val="75000"/>
                    <a:lumOff val="25000"/>
                  </a:schemeClr>
                </a:solidFill>
                <a:latin typeface="Calibri"/>
                <a:cs typeface="Calibri"/>
              </a:rPr>
              <a:t>save</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different</a:t>
            </a:r>
            <a:r>
              <a:rPr lang="it-IT" sz="1600" i="1">
                <a:solidFill>
                  <a:schemeClr val="tx1">
                    <a:lumMod val="75000"/>
                    <a:lumOff val="25000"/>
                  </a:schemeClr>
                </a:solidFill>
                <a:latin typeface="Calibri"/>
                <a:cs typeface="Calibri"/>
              </a:rPr>
              <a:t> sets of </a:t>
            </a:r>
            <a:r>
              <a:rPr lang="it-IT" sz="1600" i="1" err="1">
                <a:solidFill>
                  <a:schemeClr val="tx1">
                    <a:lumMod val="75000"/>
                    <a:lumOff val="25000"/>
                  </a:schemeClr>
                </a:solidFill>
                <a:latin typeface="Calibri"/>
                <a:cs typeface="Calibri"/>
              </a:rPr>
              <a:t>variable's</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values</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restore</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them</a:t>
            </a:r>
            <a:r>
              <a:rPr lang="it-IT" sz="1600" i="1">
                <a:solidFill>
                  <a:schemeClr val="tx1">
                    <a:lumMod val="75000"/>
                    <a:lumOff val="25000"/>
                  </a:schemeClr>
                </a:solidFill>
                <a:latin typeface="Calibri"/>
                <a:cs typeface="Calibri"/>
              </a:rPr>
              <a:t> and </a:t>
            </a:r>
            <a:r>
              <a:rPr lang="it-IT" sz="1600" i="1" err="1">
                <a:solidFill>
                  <a:schemeClr val="tx1">
                    <a:lumMod val="75000"/>
                    <a:lumOff val="25000"/>
                  </a:schemeClr>
                </a:solidFill>
                <a:latin typeface="Calibri"/>
                <a:cs typeface="Calibri"/>
              </a:rPr>
              <a:t>calculate</a:t>
            </a:r>
            <a:r>
              <a:rPr lang="it-IT" sz="1600" i="1">
                <a:solidFill>
                  <a:schemeClr val="tx1">
                    <a:lumMod val="75000"/>
                    <a:lumOff val="25000"/>
                  </a:schemeClr>
                </a:solidFill>
                <a:latin typeface="Calibri"/>
                <a:cs typeface="Calibri"/>
              </a:rPr>
              <a:t> the </a:t>
            </a:r>
            <a:r>
              <a:rPr lang="it-IT" sz="1600" i="1" err="1">
                <a:solidFill>
                  <a:schemeClr val="tx1">
                    <a:lumMod val="75000"/>
                    <a:lumOff val="25000"/>
                  </a:schemeClr>
                </a:solidFill>
                <a:latin typeface="Calibri"/>
                <a:cs typeface="Calibri"/>
              </a:rPr>
              <a:t>module</a:t>
            </a:r>
            <a:r>
              <a:rPr lang="it-IT" sz="1600" i="1">
                <a:solidFill>
                  <a:schemeClr val="tx1">
                    <a:lumMod val="75000"/>
                    <a:lumOff val="25000"/>
                  </a:schemeClr>
                </a:solidFill>
                <a:latin typeface="Calibri"/>
                <a:cs typeface="Calibri"/>
              </a:rPr>
              <a:t> and the </a:t>
            </a:r>
            <a:r>
              <a:rPr lang="it-IT" sz="1600" i="1" err="1">
                <a:solidFill>
                  <a:schemeClr val="tx1">
                    <a:lumMod val="75000"/>
                    <a:lumOff val="25000"/>
                  </a:schemeClr>
                </a:solidFill>
                <a:latin typeface="Calibri"/>
                <a:cs typeface="Calibri"/>
              </a:rPr>
              <a:t>argument</a:t>
            </a:r>
            <a:r>
              <a:rPr lang="it-IT" sz="1600" i="1">
                <a:solidFill>
                  <a:schemeClr val="tx1">
                    <a:lumMod val="75000"/>
                    <a:lumOff val="25000"/>
                  </a:schemeClr>
                </a:solidFill>
                <a:latin typeface="Calibri"/>
                <a:cs typeface="Calibri"/>
              </a:rPr>
              <a:t> of a </a:t>
            </a:r>
            <a:r>
              <a:rPr lang="it-IT" sz="1600" i="1" err="1">
                <a:solidFill>
                  <a:schemeClr val="tx1">
                    <a:lumMod val="75000"/>
                    <a:lumOff val="25000"/>
                  </a:schemeClr>
                </a:solidFill>
                <a:latin typeface="Calibri"/>
                <a:cs typeface="Calibri"/>
              </a:rPr>
              <a:t>complex</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number</a:t>
            </a:r>
            <a:r>
              <a:rPr lang="it-IT" sz="1600" i="1">
                <a:solidFill>
                  <a:schemeClr val="tx1">
                    <a:lumMod val="75000"/>
                    <a:lumOff val="25000"/>
                  </a:schemeClr>
                </a:solidFill>
                <a:latin typeface="Calibri"/>
                <a:cs typeface="Calibri"/>
              </a:rPr>
              <a:t>.</a:t>
            </a:r>
            <a:endParaRPr lang="it-IT" sz="1600" i="1">
              <a:solidFill>
                <a:schemeClr val="tx1">
                  <a:lumMod val="75000"/>
                  <a:lumOff val="25000"/>
                </a:schemeClr>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1" name="Input penna 10">
                <a:extLst>
                  <a:ext uri="{FF2B5EF4-FFF2-40B4-BE49-F238E27FC236}">
                    <a16:creationId xmlns:a16="http://schemas.microsoft.com/office/drawing/2014/main" id="{207C1EBE-0FE9-477B-8682-5C5B4887CBF0}"/>
                  </a:ext>
                </a:extLst>
              </p14:cNvPr>
              <p14:cNvContentPartPr/>
              <p14:nvPr/>
            </p14:nvContentPartPr>
            <p14:xfrm>
              <a:off x="7820783" y="2521000"/>
              <a:ext cx="360" cy="360"/>
            </p14:xfrm>
          </p:contentPart>
        </mc:Choice>
        <mc:Fallback xmlns="">
          <p:pic>
            <p:nvPicPr>
              <p:cNvPr id="11" name="Input penna 10">
                <a:extLst>
                  <a:ext uri="{FF2B5EF4-FFF2-40B4-BE49-F238E27FC236}">
                    <a16:creationId xmlns:a16="http://schemas.microsoft.com/office/drawing/2014/main" id="{207C1EBE-0FE9-477B-8682-5C5B4887CBF0}"/>
                  </a:ext>
                </a:extLst>
              </p:cNvPr>
              <p:cNvPicPr/>
              <p:nvPr/>
            </p:nvPicPr>
            <p:blipFill>
              <a:blip r:embed="rId5"/>
              <a:stretch>
                <a:fillRect/>
              </a:stretch>
            </p:blipFill>
            <p:spPr>
              <a:xfrm>
                <a:off x="7802783" y="241300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4" name="Input penna 13">
                <a:extLst>
                  <a:ext uri="{FF2B5EF4-FFF2-40B4-BE49-F238E27FC236}">
                    <a16:creationId xmlns:a16="http://schemas.microsoft.com/office/drawing/2014/main" id="{90AE8658-0D56-4D72-928E-0063164249CB}"/>
                  </a:ext>
                </a:extLst>
              </p14:cNvPr>
              <p14:cNvContentPartPr/>
              <p14:nvPr/>
            </p14:nvContentPartPr>
            <p14:xfrm>
              <a:off x="7394903" y="5051080"/>
              <a:ext cx="360" cy="360"/>
            </p14:xfrm>
          </p:contentPart>
        </mc:Choice>
        <mc:Fallback xmlns="">
          <p:pic>
            <p:nvPicPr>
              <p:cNvPr id="14" name="Input penna 13">
                <a:extLst>
                  <a:ext uri="{FF2B5EF4-FFF2-40B4-BE49-F238E27FC236}">
                    <a16:creationId xmlns:a16="http://schemas.microsoft.com/office/drawing/2014/main" id="{90AE8658-0D56-4D72-928E-0063164249CB}"/>
                  </a:ext>
                </a:extLst>
              </p:cNvPr>
              <p:cNvPicPr/>
              <p:nvPr/>
            </p:nvPicPr>
            <p:blipFill>
              <a:blip r:embed="rId7"/>
              <a:stretch>
                <a:fillRect/>
              </a:stretch>
            </p:blipFill>
            <p:spPr>
              <a:xfrm>
                <a:off x="7376903" y="4943080"/>
                <a:ext cx="36000" cy="216000"/>
              </a:xfrm>
              <a:prstGeom prst="rect">
                <a:avLst/>
              </a:prstGeom>
            </p:spPr>
          </p:pic>
        </mc:Fallback>
      </mc:AlternateContent>
      <p:sp>
        <p:nvSpPr>
          <p:cNvPr id="18" name="CasellaDiTesto 17">
            <a:extLst>
              <a:ext uri="{FF2B5EF4-FFF2-40B4-BE49-F238E27FC236}">
                <a16:creationId xmlns:a16="http://schemas.microsoft.com/office/drawing/2014/main" id="{D4FD02F3-EDB3-420F-BDDF-C41AEB363652}"/>
              </a:ext>
            </a:extLst>
          </p:cNvPr>
          <p:cNvSpPr txBox="1"/>
          <p:nvPr/>
        </p:nvSpPr>
        <p:spPr>
          <a:xfrm>
            <a:off x="6268604" y="5227678"/>
            <a:ext cx="18238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i="1" err="1">
                <a:solidFill>
                  <a:schemeClr val="tx1">
                    <a:lumMod val="75000"/>
                    <a:lumOff val="25000"/>
                  </a:schemeClr>
                </a:solidFill>
                <a:latin typeface="Calibri" panose="020F0502020204030204" pitchFamily="34" charset="0"/>
              </a:rPr>
              <a:t>What</a:t>
            </a:r>
            <a:r>
              <a:rPr lang="it-IT" sz="1600" i="1">
                <a:solidFill>
                  <a:schemeClr val="tx1">
                    <a:lumMod val="75000"/>
                    <a:lumOff val="25000"/>
                  </a:schemeClr>
                </a:solidFill>
                <a:latin typeface="Calibri" panose="020F0502020204030204" pitchFamily="34" charset="0"/>
              </a:rPr>
              <a:t> </a:t>
            </a:r>
            <a:r>
              <a:rPr lang="it-IT" sz="1600" i="1" err="1">
                <a:solidFill>
                  <a:schemeClr val="tx1">
                    <a:lumMod val="75000"/>
                    <a:lumOff val="25000"/>
                  </a:schemeClr>
                </a:solidFill>
                <a:latin typeface="Calibri" panose="020F0502020204030204" pitchFamily="34" charset="0"/>
              </a:rPr>
              <a:t>we</a:t>
            </a:r>
            <a:r>
              <a:rPr lang="it-IT" sz="1600" i="1">
                <a:solidFill>
                  <a:schemeClr val="tx1">
                    <a:lumMod val="75000"/>
                    <a:lumOff val="25000"/>
                  </a:schemeClr>
                </a:solidFill>
                <a:latin typeface="Calibri" panose="020F0502020204030204" pitchFamily="34" charset="0"/>
              </a:rPr>
              <a:t> </a:t>
            </a:r>
            <a:r>
              <a:rPr lang="it-IT" sz="1600" i="1" err="1">
                <a:solidFill>
                  <a:schemeClr val="tx1">
                    <a:lumMod val="75000"/>
                    <a:lumOff val="25000"/>
                  </a:schemeClr>
                </a:solidFill>
                <a:latin typeface="Calibri" panose="020F0502020204030204" pitchFamily="34" charset="0"/>
              </a:rPr>
              <a:t>aspected</a:t>
            </a:r>
            <a:r>
              <a:rPr lang="it-IT" sz="1600" i="1">
                <a:solidFill>
                  <a:schemeClr val="tx1">
                    <a:lumMod val="75000"/>
                    <a:lumOff val="25000"/>
                  </a:schemeClr>
                </a:solidFill>
                <a:latin typeface="Calibri" panose="020F0502020204030204" pitchFamily="34" charset="0"/>
              </a:rPr>
              <a:t> to </a:t>
            </a:r>
            <a:r>
              <a:rPr lang="it-IT" sz="1600" i="1" err="1">
                <a:solidFill>
                  <a:schemeClr val="tx1">
                    <a:lumMod val="75000"/>
                    <a:lumOff val="25000"/>
                  </a:schemeClr>
                </a:solidFill>
                <a:latin typeface="Calibri" panose="020F0502020204030204" pitchFamily="34" charset="0"/>
              </a:rPr>
              <a:t>achieve</a:t>
            </a:r>
            <a:endParaRPr lang="it-IT" sz="1600" i="1">
              <a:solidFill>
                <a:schemeClr val="tx1">
                  <a:lumMod val="75000"/>
                  <a:lumOff val="25000"/>
                </a:schemeClr>
              </a:solidFill>
              <a:latin typeface="Calibri" panose="020F0502020204030204" pitchFamily="34" charset="0"/>
            </a:endParaRPr>
          </a:p>
        </p:txBody>
      </p:sp>
      <p:sp>
        <p:nvSpPr>
          <p:cNvPr id="19" name="CasellaDiTesto 18">
            <a:extLst>
              <a:ext uri="{FF2B5EF4-FFF2-40B4-BE49-F238E27FC236}">
                <a16:creationId xmlns:a16="http://schemas.microsoft.com/office/drawing/2014/main" id="{A3C36D64-236F-497A-AEAA-D3982B90A874}"/>
              </a:ext>
            </a:extLst>
          </p:cNvPr>
          <p:cNvSpPr txBox="1"/>
          <p:nvPr/>
        </p:nvSpPr>
        <p:spPr>
          <a:xfrm>
            <a:off x="10506705" y="1429233"/>
            <a:ext cx="14772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i="1" err="1">
                <a:solidFill>
                  <a:schemeClr val="tx1">
                    <a:lumMod val="75000"/>
                    <a:lumOff val="25000"/>
                  </a:schemeClr>
                </a:solidFill>
                <a:latin typeface="Calibri" panose="020F0502020204030204" pitchFamily="34" charset="0"/>
              </a:rPr>
              <a:t>What</a:t>
            </a:r>
            <a:r>
              <a:rPr lang="it-IT" sz="1600" i="1">
                <a:solidFill>
                  <a:schemeClr val="tx1">
                    <a:lumMod val="75000"/>
                    <a:lumOff val="25000"/>
                  </a:schemeClr>
                </a:solidFill>
                <a:latin typeface="Calibri" panose="020F0502020204030204" pitchFamily="34" charset="0"/>
              </a:rPr>
              <a:t> </a:t>
            </a:r>
            <a:r>
              <a:rPr lang="it-IT" sz="1600" i="1" err="1">
                <a:solidFill>
                  <a:schemeClr val="tx1">
                    <a:lumMod val="75000"/>
                    <a:lumOff val="25000"/>
                  </a:schemeClr>
                </a:solidFill>
                <a:latin typeface="Calibri" panose="020F0502020204030204" pitchFamily="34" charset="0"/>
              </a:rPr>
              <a:t>we</a:t>
            </a:r>
            <a:r>
              <a:rPr lang="it-IT" sz="1600" i="1">
                <a:solidFill>
                  <a:schemeClr val="tx1">
                    <a:lumMod val="75000"/>
                    <a:lumOff val="25000"/>
                  </a:schemeClr>
                </a:solidFill>
                <a:latin typeface="Calibri" panose="020F0502020204030204" pitchFamily="34" charset="0"/>
              </a:rPr>
              <a:t> </a:t>
            </a:r>
            <a:r>
              <a:rPr lang="it-IT" sz="1600" i="1" err="1">
                <a:solidFill>
                  <a:schemeClr val="tx1">
                    <a:lumMod val="75000"/>
                    <a:lumOff val="25000"/>
                  </a:schemeClr>
                </a:solidFill>
                <a:latin typeface="Calibri" panose="020F0502020204030204" pitchFamily="34" charset="0"/>
              </a:rPr>
              <a:t>have</a:t>
            </a:r>
            <a:r>
              <a:rPr lang="it-IT" sz="1600" i="1">
                <a:solidFill>
                  <a:schemeClr val="tx1">
                    <a:lumMod val="75000"/>
                    <a:lumOff val="25000"/>
                  </a:schemeClr>
                </a:solidFill>
                <a:latin typeface="Calibri" panose="020F0502020204030204" pitchFamily="34" charset="0"/>
              </a:rPr>
              <a:t> </a:t>
            </a:r>
          </a:p>
          <a:p>
            <a:pPr algn="ctr"/>
            <a:r>
              <a:rPr lang="it-IT" sz="1600" i="1" err="1">
                <a:solidFill>
                  <a:schemeClr val="tx1">
                    <a:lumMod val="75000"/>
                    <a:lumOff val="25000"/>
                  </a:schemeClr>
                </a:solidFill>
                <a:latin typeface="Calibri" panose="020F0502020204030204" pitchFamily="34" charset="0"/>
              </a:rPr>
              <a:t>achieved</a:t>
            </a:r>
            <a:endParaRPr lang="it-IT" sz="1600" i="1">
              <a:solidFill>
                <a:schemeClr val="tx1">
                  <a:lumMod val="75000"/>
                  <a:lumOff val="25000"/>
                </a:schemeClr>
              </a:solidFill>
              <a:latin typeface="Calibri" panose="020F0502020204030204" pitchFamily="34" charset="0"/>
              <a:cs typeface="Calibri"/>
            </a:endParaRPr>
          </a:p>
        </p:txBody>
      </p:sp>
      <p:pic>
        <p:nvPicPr>
          <p:cNvPr id="6" name="QuartaSprintPreview" descr="QuartaSprintPreview">
            <a:hlinkClick r:id="" action="ppaction://media"/>
            <a:extLst>
              <a:ext uri="{FF2B5EF4-FFF2-40B4-BE49-F238E27FC236}">
                <a16:creationId xmlns:a16="http://schemas.microsoft.com/office/drawing/2014/main" id="{DE4EB03B-5B48-42E1-BD59-008735473EC4}"/>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8"/>
          <a:srcRect l="393" t="595" r="393" b="595"/>
          <a:stretch/>
        </p:blipFill>
        <p:spPr>
          <a:xfrm>
            <a:off x="8403054" y="4254973"/>
            <a:ext cx="3645012" cy="2498162"/>
          </a:xfrm>
          <a:prstGeom prst="rect">
            <a:avLst/>
          </a:prstGeom>
        </p:spPr>
      </p:pic>
      <p:pic>
        <p:nvPicPr>
          <p:cNvPr id="7" name="Picture 6" descr="A screenshot of a cell phone&#10;&#10;Description automatically generated with medium confidence">
            <a:extLst>
              <a:ext uri="{FF2B5EF4-FFF2-40B4-BE49-F238E27FC236}">
                <a16:creationId xmlns:a16="http://schemas.microsoft.com/office/drawing/2014/main" id="{E1C46DD9-3592-B642-9B2B-3A01F0CA77DE}"/>
              </a:ext>
            </a:extLst>
          </p:cNvPr>
          <p:cNvPicPr>
            <a:picLocks noChangeAspect="1"/>
          </p:cNvPicPr>
          <p:nvPr/>
        </p:nvPicPr>
        <p:blipFill>
          <a:blip r:embed="rId9"/>
          <a:stretch>
            <a:fillRect/>
          </a:stretch>
        </p:blipFill>
        <p:spPr>
          <a:xfrm>
            <a:off x="4147745" y="3063005"/>
            <a:ext cx="1878304" cy="1711085"/>
          </a:xfrm>
          <a:prstGeom prst="rect">
            <a:avLst/>
          </a:prstGeom>
        </p:spPr>
      </p:pic>
      <p:pic>
        <p:nvPicPr>
          <p:cNvPr id="15" name="Picture 14" descr="A screenshot of a phone&#10;&#10;Description automatically generated with medium confidence">
            <a:extLst>
              <a:ext uri="{FF2B5EF4-FFF2-40B4-BE49-F238E27FC236}">
                <a16:creationId xmlns:a16="http://schemas.microsoft.com/office/drawing/2014/main" id="{4A5DAAD9-5F65-A548-B711-4913CA468BBE}"/>
              </a:ext>
            </a:extLst>
          </p:cNvPr>
          <p:cNvPicPr>
            <a:picLocks noChangeAspect="1"/>
          </p:cNvPicPr>
          <p:nvPr/>
        </p:nvPicPr>
        <p:blipFill>
          <a:blip r:embed="rId10"/>
          <a:stretch>
            <a:fillRect/>
          </a:stretch>
        </p:blipFill>
        <p:spPr>
          <a:xfrm>
            <a:off x="6336606" y="3067176"/>
            <a:ext cx="1878304" cy="1711084"/>
          </a:xfrm>
          <a:prstGeom prst="rect">
            <a:avLst/>
          </a:prstGeom>
        </p:spPr>
      </p:pic>
      <p:pic>
        <p:nvPicPr>
          <p:cNvPr id="17" name="Picture 16" descr="A screenshot of a cell phone&#10;&#10;Description automatically generated with medium confidence">
            <a:extLst>
              <a:ext uri="{FF2B5EF4-FFF2-40B4-BE49-F238E27FC236}">
                <a16:creationId xmlns:a16="http://schemas.microsoft.com/office/drawing/2014/main" id="{A9DD2F82-1230-204F-8A24-A728B335AF21}"/>
              </a:ext>
            </a:extLst>
          </p:cNvPr>
          <p:cNvPicPr>
            <a:picLocks noChangeAspect="1"/>
          </p:cNvPicPr>
          <p:nvPr/>
        </p:nvPicPr>
        <p:blipFill>
          <a:blip r:embed="rId11"/>
          <a:stretch>
            <a:fillRect/>
          </a:stretch>
        </p:blipFill>
        <p:spPr>
          <a:xfrm>
            <a:off x="4145062" y="4888140"/>
            <a:ext cx="2029287" cy="1848626"/>
          </a:xfrm>
          <a:prstGeom prst="rect">
            <a:avLst/>
          </a:prstGeom>
        </p:spPr>
      </p:pic>
      <p:pic>
        <p:nvPicPr>
          <p:cNvPr id="21" name="Picture 20" descr="A screenshot of a cell phone&#10;&#10;Description automatically generated with medium confidence">
            <a:extLst>
              <a:ext uri="{FF2B5EF4-FFF2-40B4-BE49-F238E27FC236}">
                <a16:creationId xmlns:a16="http://schemas.microsoft.com/office/drawing/2014/main" id="{6803682E-AE9E-8C40-8AA0-E0793FBF54B0}"/>
              </a:ext>
            </a:extLst>
          </p:cNvPr>
          <p:cNvPicPr>
            <a:picLocks noChangeAspect="1"/>
          </p:cNvPicPr>
          <p:nvPr/>
        </p:nvPicPr>
        <p:blipFill>
          <a:blip r:embed="rId12"/>
          <a:stretch>
            <a:fillRect/>
          </a:stretch>
        </p:blipFill>
        <p:spPr>
          <a:xfrm>
            <a:off x="8474802" y="1327998"/>
            <a:ext cx="1823894" cy="1661518"/>
          </a:xfrm>
          <a:prstGeom prst="rect">
            <a:avLst/>
          </a:prstGeom>
        </p:spPr>
      </p:pic>
      <p:pic>
        <p:nvPicPr>
          <p:cNvPr id="24" name="Picture 23" descr="Graphical user interface, chart, bubble chart&#10;&#10;Description automatically generated">
            <a:extLst>
              <a:ext uri="{FF2B5EF4-FFF2-40B4-BE49-F238E27FC236}">
                <a16:creationId xmlns:a16="http://schemas.microsoft.com/office/drawing/2014/main" id="{E702C75C-A375-C640-9B91-F26597787A81}"/>
              </a:ext>
            </a:extLst>
          </p:cNvPr>
          <p:cNvPicPr>
            <a:picLocks noChangeAspect="1"/>
          </p:cNvPicPr>
          <p:nvPr/>
        </p:nvPicPr>
        <p:blipFill>
          <a:blip r:embed="rId13"/>
          <a:stretch>
            <a:fillRect/>
          </a:stretch>
        </p:blipFill>
        <p:spPr>
          <a:xfrm>
            <a:off x="4171140" y="1244583"/>
            <a:ext cx="1804788" cy="1644113"/>
          </a:xfrm>
          <a:prstGeom prst="rect">
            <a:avLst/>
          </a:prstGeom>
        </p:spPr>
      </p:pic>
      <p:pic>
        <p:nvPicPr>
          <p:cNvPr id="26" name="Picture 25" descr="Graphical user interface, chart&#10;&#10;Description automatically generated">
            <a:extLst>
              <a:ext uri="{FF2B5EF4-FFF2-40B4-BE49-F238E27FC236}">
                <a16:creationId xmlns:a16="http://schemas.microsoft.com/office/drawing/2014/main" id="{27D01FE7-2DA5-F04E-B4C1-66241DDFE75E}"/>
              </a:ext>
            </a:extLst>
          </p:cNvPr>
          <p:cNvPicPr>
            <a:picLocks noChangeAspect="1"/>
          </p:cNvPicPr>
          <p:nvPr/>
        </p:nvPicPr>
        <p:blipFill>
          <a:blip r:embed="rId14"/>
          <a:stretch>
            <a:fillRect/>
          </a:stretch>
        </p:blipFill>
        <p:spPr>
          <a:xfrm>
            <a:off x="6336606" y="1288227"/>
            <a:ext cx="1735301" cy="1580813"/>
          </a:xfrm>
          <a:prstGeom prst="rect">
            <a:avLst/>
          </a:prstGeom>
        </p:spPr>
      </p:pic>
    </p:spTree>
    <p:extLst>
      <p:ext uri="{BB962C8B-B14F-4D97-AF65-F5344CB8AC3E}">
        <p14:creationId xmlns:p14="http://schemas.microsoft.com/office/powerpoint/2010/main" val="14603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75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275344" cy="5762257"/>
          </a:xfrm>
        </p:spPr>
        <p:txBody>
          <a:bodyPr anchor="ctr">
            <a:normAutofit/>
          </a:bodyPr>
          <a:lstStyle/>
          <a:p>
            <a:r>
              <a:rPr lang="en-US" sz="3600">
                <a:solidFill>
                  <a:schemeClr val="bg1"/>
                </a:solidFill>
              </a:rPr>
              <a:t>Third Sprint Burndown Chart</a:t>
            </a:r>
          </a:p>
        </p:txBody>
      </p:sp>
      <p:sp>
        <p:nvSpPr>
          <p:cNvPr id="4" name="CasellaDiTesto 3">
            <a:extLst>
              <a:ext uri="{FF2B5EF4-FFF2-40B4-BE49-F238E27FC236}">
                <a16:creationId xmlns:a16="http://schemas.microsoft.com/office/drawing/2014/main" id="{E660707E-2C0E-4B77-936A-95003B2F98AD}"/>
              </a:ext>
            </a:extLst>
          </p:cNvPr>
          <p:cNvSpPr txBox="1"/>
          <p:nvPr/>
        </p:nvSpPr>
        <p:spPr>
          <a:xfrm>
            <a:off x="4237606" y="277625"/>
            <a:ext cx="724938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i="1">
                <a:solidFill>
                  <a:schemeClr val="tx1">
                    <a:lumMod val="75000"/>
                    <a:lumOff val="25000"/>
                  </a:schemeClr>
                </a:solidFill>
                <a:latin typeface="Calibri"/>
                <a:cs typeface="Calibri"/>
              </a:rPr>
              <a:t>For </a:t>
            </a:r>
            <a:r>
              <a:rPr lang="it-IT" sz="1400" i="1" err="1">
                <a:solidFill>
                  <a:schemeClr val="tx1">
                    <a:lumMod val="75000"/>
                    <a:lumOff val="25000"/>
                  </a:schemeClr>
                </a:solidFill>
                <a:latin typeface="Calibri"/>
                <a:cs typeface="Calibri"/>
              </a:rPr>
              <a:t>this</a:t>
            </a:r>
            <a:r>
              <a:rPr lang="it-IT" sz="1400" i="1">
                <a:solidFill>
                  <a:schemeClr val="tx1">
                    <a:lumMod val="75000"/>
                    <a:lumOff val="25000"/>
                  </a:schemeClr>
                </a:solidFill>
                <a:latin typeface="Calibri"/>
                <a:cs typeface="Calibri"/>
              </a:rPr>
              <a:t> Sprint </a:t>
            </a:r>
            <a:r>
              <a:rPr lang="it-IT" sz="1400" i="1" err="1">
                <a:solidFill>
                  <a:schemeClr val="tx1">
                    <a:lumMod val="75000"/>
                    <a:lumOff val="25000"/>
                  </a:schemeClr>
                </a:solidFill>
                <a:latin typeface="Calibri"/>
                <a:cs typeface="Calibri"/>
              </a:rPr>
              <a:t>we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decided</a:t>
            </a:r>
            <a:r>
              <a:rPr lang="it-IT" sz="1400" i="1">
                <a:solidFill>
                  <a:schemeClr val="tx1">
                    <a:lumMod val="75000"/>
                    <a:lumOff val="25000"/>
                  </a:schemeClr>
                </a:solidFill>
                <a:latin typeface="Calibri"/>
                <a:cs typeface="Calibri"/>
              </a:rPr>
              <a:t> to work for 54 story points, </a:t>
            </a:r>
            <a:r>
              <a:rPr lang="it-IT" sz="1400" i="1" err="1">
                <a:solidFill>
                  <a:schemeClr val="tx1">
                    <a:lumMod val="75000"/>
                    <a:lumOff val="25000"/>
                  </a:schemeClr>
                </a:solidFill>
                <a:latin typeface="Calibri"/>
                <a:cs typeface="Calibri"/>
              </a:rPr>
              <a:t>but</a:t>
            </a:r>
            <a:r>
              <a:rPr lang="it-IT" sz="1400" i="1">
                <a:solidFill>
                  <a:schemeClr val="tx1">
                    <a:lumMod val="75000"/>
                    <a:lumOff val="25000"/>
                  </a:schemeClr>
                </a:solidFill>
                <a:latin typeface="Calibri"/>
                <a:cs typeface="Calibri"/>
              </a:rPr>
              <a:t> to </a:t>
            </a:r>
            <a:r>
              <a:rPr lang="it-IT" sz="1400" i="1" err="1">
                <a:solidFill>
                  <a:schemeClr val="tx1">
                    <a:lumMod val="75000"/>
                    <a:lumOff val="25000"/>
                  </a:schemeClr>
                </a:solidFill>
                <a:latin typeface="Calibri"/>
                <a:cs typeface="Calibri"/>
              </a:rPr>
              <a:t>give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priority</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before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this</a:t>
            </a:r>
            <a:r>
              <a:rPr lang="it-IT" sz="1400" i="1">
                <a:solidFill>
                  <a:schemeClr val="tx1">
                    <a:lumMod val="75000"/>
                    <a:lumOff val="25000"/>
                  </a:schemeClr>
                </a:solidFill>
                <a:latin typeface="Calibri"/>
                <a:cs typeface="Calibri"/>
              </a:rPr>
              <a:t>, to the code </a:t>
            </a:r>
            <a:r>
              <a:rPr lang="it-IT" sz="1400" i="1" err="1">
                <a:solidFill>
                  <a:schemeClr val="tx1">
                    <a:lumMod val="75000"/>
                    <a:lumOff val="25000"/>
                  </a:schemeClr>
                </a:solidFill>
                <a:latin typeface="Calibri"/>
                <a:cs typeface="Calibri"/>
              </a:rPr>
              <a:t>refactoring</a:t>
            </a:r>
            <a:r>
              <a:rPr lang="it-IT" sz="1400" i="1">
                <a:solidFill>
                  <a:schemeClr val="tx1">
                    <a:lumMod val="75000"/>
                    <a:lumOff val="25000"/>
                  </a:schemeClr>
                </a:solidFill>
                <a:latin typeface="Calibri"/>
                <a:cs typeface="Calibri"/>
              </a:rPr>
              <a:t> and the </a:t>
            </a:r>
            <a:r>
              <a:rPr lang="it-IT" sz="1400" i="1" err="1">
                <a:solidFill>
                  <a:schemeClr val="tx1">
                    <a:lumMod val="75000"/>
                    <a:lumOff val="25000"/>
                  </a:schemeClr>
                </a:solidFill>
                <a:latin typeface="Calibri"/>
                <a:cs typeface="Calibri"/>
              </a:rPr>
              <a:t>improvement</a:t>
            </a:r>
            <a:r>
              <a:rPr lang="it-IT" sz="1400" i="1">
                <a:solidFill>
                  <a:schemeClr val="tx1">
                    <a:lumMod val="75000"/>
                    <a:lumOff val="25000"/>
                  </a:schemeClr>
                </a:solidFill>
                <a:latin typeface="Calibri"/>
                <a:cs typeface="Calibri"/>
              </a:rPr>
              <a:t> of the </a:t>
            </a:r>
            <a:r>
              <a:rPr lang="it-IT" sz="1400" i="1" err="1">
                <a:solidFill>
                  <a:schemeClr val="tx1">
                    <a:lumMod val="75000"/>
                    <a:lumOff val="25000"/>
                  </a:schemeClr>
                </a:solidFill>
                <a:latin typeface="Calibri"/>
                <a:cs typeface="Calibri"/>
              </a:rPr>
              <a:t>graphical</a:t>
            </a:r>
            <a:r>
              <a:rPr lang="it-IT" sz="1400" i="1">
                <a:solidFill>
                  <a:schemeClr val="tx1">
                    <a:lumMod val="75000"/>
                    <a:lumOff val="25000"/>
                  </a:schemeClr>
                </a:solidFill>
                <a:latin typeface="Calibri"/>
                <a:cs typeface="Calibri"/>
              </a:rPr>
              <a:t> User Interface. </a:t>
            </a:r>
            <a:r>
              <a:rPr lang="it-IT" sz="1400" i="1" err="1">
                <a:solidFill>
                  <a:schemeClr val="tx1">
                    <a:lumMod val="75000"/>
                    <a:lumOff val="25000"/>
                  </a:schemeClr>
                </a:solidFill>
                <a:latin typeface="Calibri"/>
                <a:cs typeface="Calibri"/>
              </a:rPr>
              <a:t>These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two</a:t>
            </a:r>
            <a:r>
              <a:rPr lang="it-IT" sz="1400" i="1">
                <a:solidFill>
                  <a:schemeClr val="tx1">
                    <a:lumMod val="75000"/>
                    <a:lumOff val="25000"/>
                  </a:schemeClr>
                </a:solidFill>
                <a:latin typeface="Calibri"/>
                <a:cs typeface="Calibri"/>
              </a:rPr>
              <a:t> activities </a:t>
            </a:r>
            <a:r>
              <a:rPr lang="it-IT" sz="1400" i="1" err="1">
                <a:solidFill>
                  <a:schemeClr val="tx1">
                    <a:lumMod val="75000"/>
                    <a:lumOff val="25000"/>
                  </a:schemeClr>
                </a:solidFill>
                <a:latin typeface="Calibri"/>
                <a:cs typeface="Calibri"/>
              </a:rPr>
              <a:t>took</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us</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five</a:t>
            </a:r>
            <a:r>
              <a:rPr lang="it-IT" sz="1400" i="1">
                <a:solidFill>
                  <a:schemeClr val="tx1">
                    <a:lumMod val="75000"/>
                    <a:lumOff val="25000"/>
                  </a:schemeClr>
                </a:solidFill>
                <a:latin typeface="Calibri"/>
                <a:cs typeface="Calibri"/>
              </a:rPr>
              <a:t> of </a:t>
            </a:r>
            <a:r>
              <a:rPr lang="it-IT" sz="1400" i="1" err="1">
                <a:solidFill>
                  <a:schemeClr val="tx1">
                    <a:lumMod val="75000"/>
                    <a:lumOff val="25000"/>
                  </a:schemeClr>
                </a:solidFill>
                <a:latin typeface="Calibri"/>
                <a:cs typeface="Calibri"/>
              </a:rPr>
              <a:t>each</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member's</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weekly</a:t>
            </a:r>
            <a:r>
              <a:rPr lang="it-IT" sz="1400" i="1">
                <a:solidFill>
                  <a:schemeClr val="tx1">
                    <a:lumMod val="75000"/>
                    <a:lumOff val="25000"/>
                  </a:schemeClr>
                </a:solidFill>
                <a:latin typeface="Calibri"/>
                <a:cs typeface="Calibri"/>
              </a:rPr>
              <a:t> working </a:t>
            </a:r>
            <a:r>
              <a:rPr lang="en-GB" sz="1400" i="1">
                <a:solidFill>
                  <a:schemeClr val="tx1">
                    <a:lumMod val="75000"/>
                    <a:lumOff val="25000"/>
                  </a:schemeClr>
                </a:solidFill>
                <a:latin typeface="Calibri"/>
                <a:cs typeface="Calibri"/>
              </a:rPr>
              <a:t>hours</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It</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is</a:t>
            </a:r>
            <a:r>
              <a:rPr lang="it-IT" sz="1400" i="1">
                <a:solidFill>
                  <a:schemeClr val="tx1">
                    <a:lumMod val="75000"/>
                    <a:lumOff val="25000"/>
                  </a:schemeClr>
                </a:solidFill>
                <a:latin typeface="Calibri"/>
                <a:cs typeface="Calibri"/>
              </a:rPr>
              <a:t> the </a:t>
            </a:r>
            <a:r>
              <a:rPr lang="it-IT" sz="1400" i="1" err="1">
                <a:solidFill>
                  <a:schemeClr val="tx1">
                    <a:lumMod val="75000"/>
                    <a:lumOff val="25000"/>
                  </a:schemeClr>
                </a:solidFill>
                <a:latin typeface="Calibri"/>
                <a:cs typeface="Calibri"/>
              </a:rPr>
              <a:t>reason</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why</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we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started</a:t>
            </a:r>
            <a:r>
              <a:rPr lang="it-IT" sz="1400" i="1">
                <a:solidFill>
                  <a:schemeClr val="tx1">
                    <a:lumMod val="75000"/>
                    <a:lumOff val="25000"/>
                  </a:schemeClr>
                </a:solidFill>
                <a:latin typeface="Calibri"/>
                <a:cs typeface="Calibri"/>
              </a:rPr>
              <a:t> to work to User Stories no </a:t>
            </a:r>
            <a:r>
              <a:rPr lang="it-IT" sz="1400" i="1" err="1">
                <a:solidFill>
                  <a:schemeClr val="tx1">
                    <a:lumMod val="75000"/>
                    <a:lumOff val="25000"/>
                  </a:schemeClr>
                </a:solidFill>
                <a:latin typeface="Calibri"/>
                <a:cs typeface="Calibri"/>
              </a:rPr>
              <a:t>earlier</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than</a:t>
            </a:r>
            <a:r>
              <a:rPr lang="it-IT" sz="1400" i="1">
                <a:solidFill>
                  <a:schemeClr val="tx1">
                    <a:lumMod val="75000"/>
                    <a:lumOff val="25000"/>
                  </a:schemeClr>
                </a:solidFill>
                <a:latin typeface="Calibri"/>
                <a:cs typeface="Calibri"/>
              </a:rPr>
              <a:t> the DAY4. Up to </a:t>
            </a:r>
            <a:r>
              <a:rPr lang="it-IT" sz="1400" i="1" err="1">
                <a:solidFill>
                  <a:schemeClr val="tx1">
                    <a:lumMod val="75000"/>
                    <a:lumOff val="25000"/>
                  </a:schemeClr>
                </a:solidFill>
                <a:latin typeface="Calibri"/>
                <a:cs typeface="Calibri"/>
              </a:rPr>
              <a:t>that</a:t>
            </a:r>
            <a:r>
              <a:rPr lang="it-IT" sz="1400" i="1">
                <a:solidFill>
                  <a:schemeClr val="tx1">
                    <a:lumMod val="75000"/>
                    <a:lumOff val="25000"/>
                  </a:schemeClr>
                </a:solidFill>
                <a:latin typeface="Calibri"/>
                <a:cs typeface="Calibri"/>
              </a:rPr>
              <a:t> moment </a:t>
            </a:r>
            <a:r>
              <a:rPr lang="it-IT" sz="1400" i="1" err="1">
                <a:solidFill>
                  <a:schemeClr val="tx1">
                    <a:lumMod val="75000"/>
                    <a:lumOff val="25000"/>
                  </a:schemeClr>
                </a:solidFill>
                <a:latin typeface="Calibri"/>
                <a:cs typeface="Calibri"/>
              </a:rPr>
              <a:t>we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have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dedicated</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ourselves</a:t>
            </a:r>
            <a:r>
              <a:rPr lang="it-IT" sz="1400" i="1">
                <a:solidFill>
                  <a:schemeClr val="tx1">
                    <a:lumMod val="75000"/>
                    <a:lumOff val="25000"/>
                  </a:schemeClr>
                </a:solidFill>
                <a:latin typeface="Calibri"/>
                <a:cs typeface="Calibri"/>
              </a:rPr>
              <a:t> to </a:t>
            </a:r>
            <a:r>
              <a:rPr lang="it-IT" sz="1400" i="1" err="1">
                <a:solidFill>
                  <a:schemeClr val="tx1">
                    <a:lumMod val="75000"/>
                    <a:lumOff val="25000"/>
                  </a:schemeClr>
                </a:solidFill>
                <a:latin typeface="Calibri"/>
                <a:cs typeface="Calibri"/>
              </a:rPr>
              <a:t>those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two</a:t>
            </a:r>
            <a:r>
              <a:rPr lang="it-IT" sz="1400" i="1">
                <a:solidFill>
                  <a:schemeClr val="tx1">
                    <a:lumMod val="75000"/>
                    <a:lumOff val="25000"/>
                  </a:schemeClr>
                </a:solidFill>
                <a:latin typeface="Calibri"/>
                <a:cs typeface="Calibri"/>
              </a:rPr>
              <a:t> activities and </a:t>
            </a:r>
            <a:r>
              <a:rPr lang="it-IT" sz="1400" i="1" err="1">
                <a:solidFill>
                  <a:schemeClr val="tx1">
                    <a:lumMod val="75000"/>
                    <a:lumOff val="25000"/>
                  </a:schemeClr>
                </a:solidFill>
                <a:latin typeface="Calibri"/>
                <a:cs typeface="Calibri"/>
              </a:rPr>
              <a:t>therefore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we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have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not</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accumulated</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anything</a:t>
            </a:r>
            <a:r>
              <a:rPr lang="it-IT" sz="1400" i="1">
                <a:solidFill>
                  <a:schemeClr val="tx1">
                    <a:lumMod val="75000"/>
                    <a:lumOff val="25000"/>
                  </a:schemeClr>
                </a:solidFill>
                <a:latin typeface="Calibri"/>
                <a:cs typeface="Calibri"/>
              </a:rPr>
              <a:t> in </a:t>
            </a:r>
            <a:r>
              <a:rPr lang="it-IT" sz="1400" i="1" err="1">
                <a:solidFill>
                  <a:schemeClr val="tx1">
                    <a:lumMod val="75000"/>
                    <a:lumOff val="25000"/>
                  </a:schemeClr>
                </a:solidFill>
                <a:latin typeface="Calibri"/>
                <a:cs typeface="Calibri"/>
              </a:rPr>
              <a:t>terms</a:t>
            </a:r>
            <a:r>
              <a:rPr lang="it-IT" sz="1400" i="1">
                <a:solidFill>
                  <a:schemeClr val="tx1">
                    <a:lumMod val="75000"/>
                    <a:lumOff val="25000"/>
                  </a:schemeClr>
                </a:solidFill>
                <a:latin typeface="Calibri"/>
                <a:cs typeface="Calibri"/>
              </a:rPr>
              <a:t> of Story Points </a:t>
            </a:r>
            <a:r>
              <a:rPr lang="it-IT" sz="1400" i="1" err="1">
                <a:solidFill>
                  <a:schemeClr val="tx1">
                    <a:lumMod val="75000"/>
                    <a:lumOff val="25000"/>
                  </a:schemeClr>
                </a:solidFill>
                <a:latin typeface="Calibri"/>
                <a:cs typeface="Calibri"/>
              </a:rPr>
              <a:t>associated</a:t>
            </a:r>
            <a:r>
              <a:rPr lang="it-IT" sz="1400" i="1">
                <a:solidFill>
                  <a:schemeClr val="tx1">
                    <a:lumMod val="75000"/>
                    <a:lumOff val="25000"/>
                  </a:schemeClr>
                </a:solidFill>
                <a:latin typeface="Calibri"/>
                <a:cs typeface="Calibri"/>
              </a:rPr>
              <a:t> with User Stories.</a:t>
            </a:r>
          </a:p>
        </p:txBody>
      </p:sp>
      <p:sp>
        <p:nvSpPr>
          <p:cNvPr id="9" name="CasellaDiTesto 8">
            <a:extLst>
              <a:ext uri="{FF2B5EF4-FFF2-40B4-BE49-F238E27FC236}">
                <a16:creationId xmlns:a16="http://schemas.microsoft.com/office/drawing/2014/main" id="{8AF3FDB5-0CC5-49D5-B134-2D5500E480F0}"/>
              </a:ext>
            </a:extLst>
          </p:cNvPr>
          <p:cNvSpPr txBox="1"/>
          <p:nvPr/>
        </p:nvSpPr>
        <p:spPr>
          <a:xfrm>
            <a:off x="4236681" y="5417092"/>
            <a:ext cx="27697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i="1">
                <a:solidFill>
                  <a:srgbClr val="404040"/>
                </a:solidFill>
                <a:latin typeface="Calibri"/>
                <a:cs typeface="Calibri"/>
              </a:rPr>
              <a:t>The Burndown chart of the Third Sprint.</a:t>
            </a:r>
          </a:p>
        </p:txBody>
      </p:sp>
      <p:pic>
        <p:nvPicPr>
          <p:cNvPr id="8" name="Immagine 7">
            <a:extLst>
              <a:ext uri="{FF2B5EF4-FFF2-40B4-BE49-F238E27FC236}">
                <a16:creationId xmlns:a16="http://schemas.microsoft.com/office/drawing/2014/main" id="{57335B6A-47F5-4931-8316-C6AE8D9A966F}"/>
              </a:ext>
            </a:extLst>
          </p:cNvPr>
          <p:cNvPicPr>
            <a:picLocks noChangeAspect="1"/>
          </p:cNvPicPr>
          <p:nvPr/>
        </p:nvPicPr>
        <p:blipFill>
          <a:blip r:embed="rId2"/>
          <a:stretch>
            <a:fillRect/>
          </a:stretch>
        </p:blipFill>
        <p:spPr>
          <a:xfrm>
            <a:off x="4240224" y="1690884"/>
            <a:ext cx="7063416" cy="3653252"/>
          </a:xfrm>
          <a:prstGeom prst="rect">
            <a:avLst/>
          </a:prstGeom>
        </p:spPr>
      </p:pic>
      <p:sp>
        <p:nvSpPr>
          <p:cNvPr id="11" name="CasellaDiTesto 10">
            <a:extLst>
              <a:ext uri="{FF2B5EF4-FFF2-40B4-BE49-F238E27FC236}">
                <a16:creationId xmlns:a16="http://schemas.microsoft.com/office/drawing/2014/main" id="{EE54978D-3544-4077-B9D6-1B7A0C64D19D}"/>
              </a:ext>
            </a:extLst>
          </p:cNvPr>
          <p:cNvSpPr txBox="1"/>
          <p:nvPr/>
        </p:nvSpPr>
        <p:spPr>
          <a:xfrm>
            <a:off x="4237605" y="5831759"/>
            <a:ext cx="72493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i="1" err="1">
                <a:solidFill>
                  <a:schemeClr val="tx1">
                    <a:lumMod val="75000"/>
                    <a:lumOff val="25000"/>
                  </a:schemeClr>
                </a:solidFill>
                <a:latin typeface="Calibri"/>
                <a:cs typeface="Calibri"/>
              </a:rPr>
              <a:t>During</a:t>
            </a:r>
            <a:r>
              <a:rPr lang="it-IT" sz="1400" i="1">
                <a:solidFill>
                  <a:schemeClr val="tx1">
                    <a:lumMod val="75000"/>
                    <a:lumOff val="25000"/>
                  </a:schemeClr>
                </a:solidFill>
                <a:latin typeface="Calibri"/>
                <a:cs typeface="Calibri"/>
              </a:rPr>
              <a:t> the Third Sprint w 14 of the 54 preset Story Points </a:t>
            </a:r>
            <a:r>
              <a:rPr lang="it-IT" sz="1400" i="1" err="1">
                <a:solidFill>
                  <a:schemeClr val="tx1">
                    <a:lumMod val="75000"/>
                    <a:lumOff val="25000"/>
                  </a:schemeClr>
                </a:solidFill>
                <a:latin typeface="Calibri"/>
                <a:cs typeface="Calibri"/>
              </a:rPr>
              <a:t>were</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not</a:t>
            </a:r>
            <a:r>
              <a:rPr lang="it-IT" sz="1400" i="1">
                <a:solidFill>
                  <a:schemeClr val="tx1">
                    <a:lumMod val="75000"/>
                    <a:lumOff val="25000"/>
                  </a:schemeClr>
                </a:solidFill>
                <a:latin typeface="Calibri"/>
                <a:cs typeface="Calibri"/>
              </a:rPr>
              <a:t> </a:t>
            </a:r>
            <a:r>
              <a:rPr lang="it-IT" sz="1400" i="1" err="1">
                <a:solidFill>
                  <a:schemeClr val="tx1">
                    <a:lumMod val="75000"/>
                    <a:lumOff val="25000"/>
                  </a:schemeClr>
                </a:solidFill>
                <a:latin typeface="Calibri"/>
                <a:cs typeface="Calibri"/>
              </a:rPr>
              <a:t>satisfied</a:t>
            </a:r>
            <a:r>
              <a:rPr lang="it-IT" sz="1400" i="1">
                <a:solidFill>
                  <a:schemeClr val="tx1">
                    <a:lumMod val="75000"/>
                    <a:lumOff val="25000"/>
                  </a:schemeClr>
                </a:solidFill>
                <a:latin typeface="Calibri"/>
                <a:cs typeface="Calibri"/>
              </a:rPr>
              <a:t>.</a:t>
            </a:r>
          </a:p>
        </p:txBody>
      </p:sp>
    </p:spTree>
    <p:extLst>
      <p:ext uri="{BB962C8B-B14F-4D97-AF65-F5344CB8AC3E}">
        <p14:creationId xmlns:p14="http://schemas.microsoft.com/office/powerpoint/2010/main" val="100834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A70C"/>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33612"/>
            <a:ext cx="3084844" cy="5772840"/>
          </a:xfrm>
        </p:spPr>
        <p:txBody>
          <a:bodyPr anchor="ctr">
            <a:normAutofit/>
          </a:bodyPr>
          <a:lstStyle/>
          <a:p>
            <a:r>
              <a:rPr lang="en-US" sz="3600">
                <a:solidFill>
                  <a:schemeClr val="bg1"/>
                </a:solidFill>
              </a:rPr>
              <a:t>Sprint Review and Sprint Retrospective</a:t>
            </a:r>
          </a:p>
        </p:txBody>
      </p:sp>
      <p:cxnSp>
        <p:nvCxnSpPr>
          <p:cNvPr id="4" name="Connettore diritto 3">
            <a:extLst>
              <a:ext uri="{FF2B5EF4-FFF2-40B4-BE49-F238E27FC236}">
                <a16:creationId xmlns:a16="http://schemas.microsoft.com/office/drawing/2014/main" id="{D5F70EFC-AA44-4E72-9763-56BCB0246958}"/>
              </a:ext>
            </a:extLst>
          </p:cNvPr>
          <p:cNvCxnSpPr/>
          <p:nvPr/>
        </p:nvCxnSpPr>
        <p:spPr>
          <a:xfrm>
            <a:off x="8172000" y="0"/>
            <a:ext cx="0" cy="685800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D40D24FA-2D25-4122-AC3B-D71BBA23371A}"/>
              </a:ext>
            </a:extLst>
          </p:cNvPr>
          <p:cNvSpPr txBox="1"/>
          <p:nvPr/>
        </p:nvSpPr>
        <p:spPr>
          <a:xfrm>
            <a:off x="4970501" y="115895"/>
            <a:ext cx="2281805" cy="523220"/>
          </a:xfrm>
          <a:prstGeom prst="rect">
            <a:avLst/>
          </a:prstGeom>
          <a:noFill/>
        </p:spPr>
        <p:txBody>
          <a:bodyPr wrap="square" rtlCol="0">
            <a:spAutoFit/>
          </a:bodyPr>
          <a:lstStyle/>
          <a:p>
            <a:r>
              <a:rPr lang="en-US" sz="2800">
                <a:solidFill>
                  <a:schemeClr val="tx1">
                    <a:lumMod val="75000"/>
                    <a:lumOff val="25000"/>
                  </a:schemeClr>
                </a:solidFill>
              </a:rPr>
              <a:t>Sprint Review</a:t>
            </a:r>
            <a:endParaRPr lang="it-IT" sz="2800">
              <a:solidFill>
                <a:schemeClr val="tx1">
                  <a:lumMod val="75000"/>
                  <a:lumOff val="25000"/>
                </a:schemeClr>
              </a:solidFill>
            </a:endParaRPr>
          </a:p>
        </p:txBody>
      </p:sp>
      <p:sp>
        <p:nvSpPr>
          <p:cNvPr id="11" name="CasellaDiTesto 10">
            <a:extLst>
              <a:ext uri="{FF2B5EF4-FFF2-40B4-BE49-F238E27FC236}">
                <a16:creationId xmlns:a16="http://schemas.microsoft.com/office/drawing/2014/main" id="{7EF55D98-FD39-426B-A0CC-D19CECA6E8D8}"/>
              </a:ext>
            </a:extLst>
          </p:cNvPr>
          <p:cNvSpPr txBox="1"/>
          <p:nvPr/>
        </p:nvSpPr>
        <p:spPr>
          <a:xfrm>
            <a:off x="8607107" y="115895"/>
            <a:ext cx="3402911" cy="523220"/>
          </a:xfrm>
          <a:prstGeom prst="rect">
            <a:avLst/>
          </a:prstGeom>
          <a:noFill/>
        </p:spPr>
        <p:txBody>
          <a:bodyPr wrap="square" rtlCol="0">
            <a:spAutoFit/>
          </a:bodyPr>
          <a:lstStyle/>
          <a:p>
            <a:r>
              <a:rPr lang="en-US" sz="2800">
                <a:solidFill>
                  <a:schemeClr val="tx1">
                    <a:lumMod val="75000"/>
                    <a:lumOff val="25000"/>
                  </a:schemeClr>
                </a:solidFill>
              </a:rPr>
              <a:t>Sprint Retrospective</a:t>
            </a:r>
            <a:endParaRPr lang="it-IT" sz="2800">
              <a:solidFill>
                <a:schemeClr val="tx1">
                  <a:lumMod val="75000"/>
                  <a:lumOff val="25000"/>
                </a:schemeClr>
              </a:solidFill>
            </a:endParaRPr>
          </a:p>
        </p:txBody>
      </p:sp>
      <p:pic>
        <p:nvPicPr>
          <p:cNvPr id="14" name="Elemento grafico 13" descr="Riunione con riempimento a tinta unita">
            <a:extLst>
              <a:ext uri="{FF2B5EF4-FFF2-40B4-BE49-F238E27FC236}">
                <a16:creationId xmlns:a16="http://schemas.microsoft.com/office/drawing/2014/main" id="{54951151-D74E-40FD-AC2A-6950CD4145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57195" y="1101053"/>
            <a:ext cx="1440682" cy="1440682"/>
          </a:xfrm>
          <a:prstGeom prst="rect">
            <a:avLst/>
          </a:prstGeom>
        </p:spPr>
      </p:pic>
      <p:pic>
        <p:nvPicPr>
          <p:cNvPr id="16" name="Elemento grafico 15" descr="Docente con riempimento a tinta unita">
            <a:extLst>
              <a:ext uri="{FF2B5EF4-FFF2-40B4-BE49-F238E27FC236}">
                <a16:creationId xmlns:a16="http://schemas.microsoft.com/office/drawing/2014/main" id="{A5CFD392-36AE-4055-8E84-E87CEA7436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94125" y="1101054"/>
            <a:ext cx="1440681" cy="1440681"/>
          </a:xfrm>
          <a:prstGeom prst="rect">
            <a:avLst/>
          </a:prstGeom>
        </p:spPr>
      </p:pic>
      <p:pic>
        <p:nvPicPr>
          <p:cNvPr id="18" name="Elemento grafico 17" descr="Calcolatrice con riempimento a tinta unita">
            <a:extLst>
              <a:ext uri="{FF2B5EF4-FFF2-40B4-BE49-F238E27FC236}">
                <a16:creationId xmlns:a16="http://schemas.microsoft.com/office/drawing/2014/main" id="{403BD5EF-7C8D-4340-BAF0-2E61D1FC2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11614" y="1478559"/>
            <a:ext cx="523220" cy="523220"/>
          </a:xfrm>
          <a:prstGeom prst="rect">
            <a:avLst/>
          </a:prstGeom>
        </p:spPr>
      </p:pic>
      <p:sp>
        <p:nvSpPr>
          <p:cNvPr id="19" name="TextBox 5">
            <a:extLst>
              <a:ext uri="{FF2B5EF4-FFF2-40B4-BE49-F238E27FC236}">
                <a16:creationId xmlns:a16="http://schemas.microsoft.com/office/drawing/2014/main" id="{BA3480ED-C4F9-4D81-BC92-2DEDABBA5E24}"/>
              </a:ext>
            </a:extLst>
          </p:cNvPr>
          <p:cNvSpPr txBox="1"/>
          <p:nvPr/>
        </p:nvSpPr>
        <p:spPr>
          <a:xfrm>
            <a:off x="4497569" y="2539992"/>
            <a:ext cx="3453425" cy="925125"/>
          </a:xfrm>
          <a:prstGeom prst="rect">
            <a:avLst/>
          </a:prstGeom>
          <a:noFill/>
        </p:spPr>
        <p:txBody>
          <a:bodyPr wrap="square" rtlCol="0">
            <a:spAutoFit/>
          </a:bodyPr>
          <a:lstStyle/>
          <a:p>
            <a:pPr>
              <a:lnSpc>
                <a:spcPct val="115000"/>
              </a:lnSpc>
              <a:spcAft>
                <a:spcPts val="1000"/>
              </a:spcAft>
            </a:pPr>
            <a:r>
              <a:rPr lang="en-GB" sz="1600" i="1">
                <a:solidFill>
                  <a:schemeClr val="tx1">
                    <a:lumMod val="75000"/>
                    <a:lumOff val="25000"/>
                  </a:schemeClr>
                </a:solidFill>
                <a:latin typeface="Calibri" panose="020F0502020204030204" pitchFamily="34" charset="0"/>
              </a:rPr>
              <a:t>We discussed about the released product, the positive and negative aspects. </a:t>
            </a:r>
            <a:endParaRPr lang="it-IT" sz="1600" i="1">
              <a:solidFill>
                <a:schemeClr val="tx1">
                  <a:lumMod val="75000"/>
                  <a:lumOff val="25000"/>
                </a:schemeClr>
              </a:solidFill>
              <a:latin typeface="Calibri" panose="020F0502020204030204" pitchFamily="34" charset="0"/>
            </a:endParaRPr>
          </a:p>
        </p:txBody>
      </p:sp>
      <p:sp>
        <p:nvSpPr>
          <p:cNvPr id="22" name="CasellaDiTesto 21">
            <a:extLst>
              <a:ext uri="{FF2B5EF4-FFF2-40B4-BE49-F238E27FC236}">
                <a16:creationId xmlns:a16="http://schemas.microsoft.com/office/drawing/2014/main" id="{5043B8A8-44F6-430F-8653-1B730FD1C93C}"/>
              </a:ext>
            </a:extLst>
          </p:cNvPr>
          <p:cNvSpPr txBox="1"/>
          <p:nvPr/>
        </p:nvSpPr>
        <p:spPr>
          <a:xfrm>
            <a:off x="4497569" y="3569207"/>
            <a:ext cx="3453424" cy="1077218"/>
          </a:xfrm>
          <a:prstGeom prst="rect">
            <a:avLst/>
          </a:prstGeom>
          <a:noFill/>
        </p:spPr>
        <p:txBody>
          <a:bodyPr wrap="square" lIns="91440" tIns="45720" rIns="91440" bIns="45720" rtlCol="0" anchor="t">
            <a:spAutoFit/>
          </a:bodyPr>
          <a:lstStyle/>
          <a:p>
            <a:r>
              <a:rPr lang="en-GB" sz="1600" i="1">
                <a:solidFill>
                  <a:schemeClr val="tx1">
                    <a:lumMod val="75000"/>
                    <a:lumOff val="25000"/>
                  </a:schemeClr>
                </a:solidFill>
                <a:latin typeface="Calibri"/>
                <a:cs typeface="Calibri"/>
              </a:rPr>
              <a:t>We discussed about the fact that the code refactoring and the user interface improvement took longer than expected.</a:t>
            </a:r>
          </a:p>
        </p:txBody>
      </p:sp>
      <p:sp>
        <p:nvSpPr>
          <p:cNvPr id="25" name="CasellaDiTesto 24">
            <a:extLst>
              <a:ext uri="{FF2B5EF4-FFF2-40B4-BE49-F238E27FC236}">
                <a16:creationId xmlns:a16="http://schemas.microsoft.com/office/drawing/2014/main" id="{CF2C45A5-37A9-4403-BF03-74A8A128DBD7}"/>
              </a:ext>
            </a:extLst>
          </p:cNvPr>
          <p:cNvSpPr txBox="1"/>
          <p:nvPr/>
        </p:nvSpPr>
        <p:spPr>
          <a:xfrm>
            <a:off x="4491539" y="4878275"/>
            <a:ext cx="3359245" cy="584775"/>
          </a:xfrm>
          <a:prstGeom prst="rect">
            <a:avLst/>
          </a:prstGeom>
          <a:noFill/>
        </p:spPr>
        <p:txBody>
          <a:bodyPr wrap="square" lIns="91440" tIns="45720" rIns="91440" bIns="45720" rtlCol="0" anchor="t">
            <a:spAutoFit/>
          </a:bodyPr>
          <a:lstStyle/>
          <a:p>
            <a:r>
              <a:rPr lang="it-IT" sz="1600" i="1" err="1">
                <a:solidFill>
                  <a:schemeClr val="tx1">
                    <a:lumMod val="75000"/>
                    <a:lumOff val="25000"/>
                  </a:schemeClr>
                </a:solidFill>
                <a:latin typeface="Calibri"/>
                <a:cs typeface="Calibri"/>
              </a:rPr>
              <a:t>We</a:t>
            </a:r>
            <a:r>
              <a:rPr lang="it-IT" sz="1600" i="1">
                <a:solidFill>
                  <a:schemeClr val="tx1">
                    <a:lumMod val="75000"/>
                    <a:lumOff val="25000"/>
                  </a:schemeClr>
                </a:solidFill>
                <a:latin typeface="Calibri"/>
                <a:cs typeface="Calibri"/>
              </a:rPr>
              <a:t> are </a:t>
            </a:r>
            <a:r>
              <a:rPr lang="it-IT" sz="1600" i="1" err="1">
                <a:solidFill>
                  <a:schemeClr val="tx1">
                    <a:lumMod val="75000"/>
                    <a:lumOff val="25000"/>
                  </a:schemeClr>
                </a:solidFill>
                <a:latin typeface="Calibri"/>
                <a:cs typeface="Calibri"/>
              </a:rPr>
              <a:t>satisfied</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because</a:t>
            </a:r>
            <a:r>
              <a:rPr lang="it-IT" sz="1600" i="1">
                <a:solidFill>
                  <a:schemeClr val="tx1">
                    <a:lumMod val="75000"/>
                    <a:lumOff val="25000"/>
                  </a:schemeClr>
                </a:solidFill>
                <a:latin typeface="Calibri"/>
                <a:cs typeface="Calibri"/>
              </a:rPr>
              <a:t>, in </a:t>
            </a:r>
            <a:r>
              <a:rPr lang="it-IT" sz="1600" i="1" err="1">
                <a:solidFill>
                  <a:schemeClr val="tx1">
                    <a:lumMod val="75000"/>
                    <a:lumOff val="25000"/>
                  </a:schemeClr>
                </a:solidFill>
                <a:latin typeface="Calibri"/>
                <a:cs typeface="Calibri"/>
              </a:rPr>
              <a:t>our</a:t>
            </a:r>
            <a:r>
              <a:rPr lang="it-IT" sz="1600" i="1">
                <a:solidFill>
                  <a:schemeClr val="tx1">
                    <a:lumMod val="75000"/>
                    <a:lumOff val="25000"/>
                  </a:schemeClr>
                </a:solidFill>
                <a:latin typeface="Calibri"/>
                <a:cs typeface="Calibri"/>
              </a:rPr>
              <a:t> opinion, the goal </a:t>
            </a:r>
            <a:r>
              <a:rPr lang="it-IT" sz="1600" i="1" err="1">
                <a:solidFill>
                  <a:schemeClr val="tx1">
                    <a:lumMod val="75000"/>
                    <a:lumOff val="25000"/>
                  </a:schemeClr>
                </a:solidFill>
                <a:latin typeface="Calibri"/>
                <a:cs typeface="Calibri"/>
              </a:rPr>
              <a:t>has</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been</a:t>
            </a:r>
            <a:r>
              <a:rPr lang="it-IT" sz="1600" i="1">
                <a:solidFill>
                  <a:schemeClr val="tx1">
                    <a:lumMod val="75000"/>
                    <a:lumOff val="25000"/>
                  </a:schemeClr>
                </a:solidFill>
                <a:latin typeface="Calibri"/>
                <a:cs typeface="Calibri"/>
              </a:rPr>
              <a:t> </a:t>
            </a:r>
            <a:r>
              <a:rPr lang="it-IT" sz="1600" i="1" err="1">
                <a:solidFill>
                  <a:schemeClr val="tx1">
                    <a:lumMod val="75000"/>
                    <a:lumOff val="25000"/>
                  </a:schemeClr>
                </a:solidFill>
                <a:latin typeface="Calibri"/>
                <a:cs typeface="Calibri"/>
              </a:rPr>
              <a:t>met</a:t>
            </a:r>
            <a:r>
              <a:rPr lang="it-IT" sz="1600" i="1">
                <a:solidFill>
                  <a:schemeClr val="tx1">
                    <a:lumMod val="75000"/>
                    <a:lumOff val="25000"/>
                  </a:schemeClr>
                </a:solidFill>
                <a:latin typeface="Calibri"/>
                <a:cs typeface="Calibri"/>
              </a:rPr>
              <a:t>.</a:t>
            </a:r>
            <a:endParaRPr lang="it-IT" sz="1600" i="1">
              <a:solidFill>
                <a:schemeClr val="tx1">
                  <a:lumMod val="75000"/>
                  <a:lumOff val="25000"/>
                </a:schemeClr>
              </a:solidFill>
              <a:latin typeface="Calibri" panose="020F0502020204030204" pitchFamily="34" charset="0"/>
              <a:cs typeface="Calibri"/>
            </a:endParaRPr>
          </a:p>
        </p:txBody>
      </p:sp>
      <p:sp>
        <p:nvSpPr>
          <p:cNvPr id="27" name="CasellaDiTesto 26">
            <a:extLst>
              <a:ext uri="{FF2B5EF4-FFF2-40B4-BE49-F238E27FC236}">
                <a16:creationId xmlns:a16="http://schemas.microsoft.com/office/drawing/2014/main" id="{BD34B863-14D5-4AE7-B241-CCD49BAE948F}"/>
              </a:ext>
            </a:extLst>
          </p:cNvPr>
          <p:cNvSpPr txBox="1"/>
          <p:nvPr/>
        </p:nvSpPr>
        <p:spPr>
          <a:xfrm>
            <a:off x="5203882" y="6059230"/>
            <a:ext cx="631732" cy="261610"/>
          </a:xfrm>
          <a:prstGeom prst="rect">
            <a:avLst/>
          </a:prstGeom>
          <a:noFill/>
        </p:spPr>
        <p:txBody>
          <a:bodyPr wrap="square" lIns="91440" tIns="45720" rIns="91440" bIns="45720" rtlCol="0" anchor="t">
            <a:spAutoFit/>
          </a:bodyPr>
          <a:lstStyle>
            <a:defPPr>
              <a:defRPr lang="en-US"/>
            </a:defPPr>
            <a:lvl1pPr>
              <a:defRPr sz="1100"/>
            </a:lvl1pPr>
          </a:lstStyle>
          <a:p>
            <a:r>
              <a:rPr lang="it-IT" err="1">
                <a:hlinkClick r:id="rId8"/>
              </a:rPr>
              <a:t>See</a:t>
            </a:r>
            <a:r>
              <a:rPr lang="it-IT">
                <a:hlinkClick r:id="rId8"/>
              </a:rPr>
              <a:t> </a:t>
            </a:r>
            <a:r>
              <a:rPr lang="it-IT" err="1">
                <a:hlinkClick r:id="rId8"/>
              </a:rPr>
              <a:t>it</a:t>
            </a:r>
            <a:endParaRPr lang="it-IT">
              <a:hlinkClick r:id="rId9"/>
            </a:endParaRPr>
          </a:p>
        </p:txBody>
      </p:sp>
      <p:pic>
        <p:nvPicPr>
          <p:cNvPr id="29" name="Elemento grafico 28" descr="Documento con riempimento a tinta unita">
            <a:extLst>
              <a:ext uri="{FF2B5EF4-FFF2-40B4-BE49-F238E27FC236}">
                <a16:creationId xmlns:a16="http://schemas.microsoft.com/office/drawing/2014/main" id="{895CD70F-20A7-480D-9DC6-DA0FA154B5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52436" y="5704660"/>
            <a:ext cx="738229" cy="738229"/>
          </a:xfrm>
          <a:prstGeom prst="rect">
            <a:avLst/>
          </a:prstGeom>
        </p:spPr>
      </p:pic>
      <p:sp>
        <p:nvSpPr>
          <p:cNvPr id="30" name="CasellaDiTesto 29">
            <a:extLst>
              <a:ext uri="{FF2B5EF4-FFF2-40B4-BE49-F238E27FC236}">
                <a16:creationId xmlns:a16="http://schemas.microsoft.com/office/drawing/2014/main" id="{9E1A8C78-0A57-4FA2-A020-7DA798F0BA22}"/>
              </a:ext>
            </a:extLst>
          </p:cNvPr>
          <p:cNvSpPr txBox="1"/>
          <p:nvPr/>
        </p:nvSpPr>
        <p:spPr>
          <a:xfrm>
            <a:off x="4524930" y="6393664"/>
            <a:ext cx="923039" cy="338554"/>
          </a:xfrm>
          <a:prstGeom prst="rect">
            <a:avLst/>
          </a:prstGeom>
          <a:noFill/>
        </p:spPr>
        <p:txBody>
          <a:bodyPr wrap="square" lIns="91440" tIns="45720" rIns="91440" bIns="45720" rtlCol="0" anchor="t">
            <a:spAutoFit/>
          </a:bodyPr>
          <a:lstStyle/>
          <a:p>
            <a:r>
              <a:rPr lang="it-IT" sz="800" b="1">
                <a:solidFill>
                  <a:schemeClr val="tx1">
                    <a:lumMod val="85000"/>
                    <a:lumOff val="15000"/>
                  </a:schemeClr>
                </a:solidFill>
              </a:rPr>
              <a:t>THIRD SPRINT REVIEW REPORT</a:t>
            </a:r>
          </a:p>
        </p:txBody>
      </p:sp>
      <p:pic>
        <p:nvPicPr>
          <p:cNvPr id="34" name="Elemento grafico 33" descr="Brindisi con riempimento a tinta unita">
            <a:extLst>
              <a:ext uri="{FF2B5EF4-FFF2-40B4-BE49-F238E27FC236}">
                <a16:creationId xmlns:a16="http://schemas.microsoft.com/office/drawing/2014/main" id="{E479932C-C1B7-47F2-8D95-B47F62F2E9A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53774" y="789512"/>
            <a:ext cx="978131" cy="978131"/>
          </a:xfrm>
          <a:prstGeom prst="rect">
            <a:avLst/>
          </a:prstGeom>
        </p:spPr>
      </p:pic>
      <p:pic>
        <p:nvPicPr>
          <p:cNvPr id="36" name="Elemento grafico 35" descr="Brainstorming di gruppo con riempimento a tinta unita">
            <a:extLst>
              <a:ext uri="{FF2B5EF4-FFF2-40B4-BE49-F238E27FC236}">
                <a16:creationId xmlns:a16="http://schemas.microsoft.com/office/drawing/2014/main" id="{B048B89D-3AEE-40E3-A7AF-13DC4F9D087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75964" y="643730"/>
            <a:ext cx="1121202" cy="1121202"/>
          </a:xfrm>
          <a:prstGeom prst="rect">
            <a:avLst/>
          </a:prstGeom>
        </p:spPr>
      </p:pic>
      <p:cxnSp>
        <p:nvCxnSpPr>
          <p:cNvPr id="38" name="Connettore diritto 37">
            <a:extLst>
              <a:ext uri="{FF2B5EF4-FFF2-40B4-BE49-F238E27FC236}">
                <a16:creationId xmlns:a16="http://schemas.microsoft.com/office/drawing/2014/main" id="{88AFF415-72E1-42B5-89CF-2E0FA309571D}"/>
              </a:ext>
            </a:extLst>
          </p:cNvPr>
          <p:cNvCxnSpPr>
            <a:cxnSpLocks/>
          </p:cNvCxnSpPr>
          <p:nvPr/>
        </p:nvCxnSpPr>
        <p:spPr>
          <a:xfrm>
            <a:off x="8648847" y="3923840"/>
            <a:ext cx="1458249" cy="452892"/>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39" name="Connettore diritto 38">
            <a:extLst>
              <a:ext uri="{FF2B5EF4-FFF2-40B4-BE49-F238E27FC236}">
                <a16:creationId xmlns:a16="http://schemas.microsoft.com/office/drawing/2014/main" id="{02A12FE3-31C4-46CE-96D3-13007D6E793E}"/>
              </a:ext>
            </a:extLst>
          </p:cNvPr>
          <p:cNvCxnSpPr>
            <a:cxnSpLocks/>
          </p:cNvCxnSpPr>
          <p:nvPr/>
        </p:nvCxnSpPr>
        <p:spPr>
          <a:xfrm flipH="1">
            <a:off x="10108038" y="3862695"/>
            <a:ext cx="1535543" cy="50746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pic>
        <p:nvPicPr>
          <p:cNvPr id="61" name="Elemento grafico 60" descr="Carta contorno">
            <a:extLst>
              <a:ext uri="{FF2B5EF4-FFF2-40B4-BE49-F238E27FC236}">
                <a16:creationId xmlns:a16="http://schemas.microsoft.com/office/drawing/2014/main" id="{4516BC49-13CF-4CBE-B743-A09D2D439FC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66797" y="3426383"/>
            <a:ext cx="537500" cy="537500"/>
          </a:xfrm>
          <a:prstGeom prst="rect">
            <a:avLst/>
          </a:prstGeom>
        </p:spPr>
      </p:pic>
      <p:sp>
        <p:nvSpPr>
          <p:cNvPr id="62" name="CasellaDiTesto 61">
            <a:extLst>
              <a:ext uri="{FF2B5EF4-FFF2-40B4-BE49-F238E27FC236}">
                <a16:creationId xmlns:a16="http://schemas.microsoft.com/office/drawing/2014/main" id="{6A79A898-A102-44D1-BF99-D9919FF90B48}"/>
              </a:ext>
            </a:extLst>
          </p:cNvPr>
          <p:cNvSpPr txBox="1"/>
          <p:nvPr/>
        </p:nvSpPr>
        <p:spPr>
          <a:xfrm>
            <a:off x="9400978" y="3640385"/>
            <a:ext cx="477367" cy="215444"/>
          </a:xfrm>
          <a:prstGeom prst="rect">
            <a:avLst/>
          </a:prstGeom>
          <a:noFill/>
        </p:spPr>
        <p:txBody>
          <a:bodyPr wrap="square" rtlCol="0">
            <a:spAutoFit/>
          </a:bodyPr>
          <a:lstStyle/>
          <a:p>
            <a:pPr algn="ctr"/>
            <a:r>
              <a:rPr lang="it-IT" sz="800" b="1" i="1">
                <a:solidFill>
                  <a:schemeClr val="tx1">
                    <a:lumMod val="85000"/>
                    <a:lumOff val="15000"/>
                  </a:schemeClr>
                </a:solidFill>
              </a:rPr>
              <a:t>START</a:t>
            </a:r>
          </a:p>
        </p:txBody>
      </p:sp>
      <p:pic>
        <p:nvPicPr>
          <p:cNvPr id="64" name="Elemento grafico 63" descr="Carta contorno">
            <a:extLst>
              <a:ext uri="{FF2B5EF4-FFF2-40B4-BE49-F238E27FC236}">
                <a16:creationId xmlns:a16="http://schemas.microsoft.com/office/drawing/2014/main" id="{F3EB9FE8-477F-48A3-941A-9C0758C4CC9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38813" y="4294956"/>
            <a:ext cx="537500" cy="537500"/>
          </a:xfrm>
          <a:prstGeom prst="rect">
            <a:avLst/>
          </a:prstGeom>
        </p:spPr>
      </p:pic>
      <p:sp>
        <p:nvSpPr>
          <p:cNvPr id="65" name="CasellaDiTesto 64">
            <a:extLst>
              <a:ext uri="{FF2B5EF4-FFF2-40B4-BE49-F238E27FC236}">
                <a16:creationId xmlns:a16="http://schemas.microsoft.com/office/drawing/2014/main" id="{71EBCD37-82D6-4075-90B1-20BD0881A9AA}"/>
              </a:ext>
            </a:extLst>
          </p:cNvPr>
          <p:cNvSpPr txBox="1"/>
          <p:nvPr/>
        </p:nvSpPr>
        <p:spPr>
          <a:xfrm>
            <a:off x="10698946" y="4428345"/>
            <a:ext cx="413709" cy="338554"/>
          </a:xfrm>
          <a:prstGeom prst="rect">
            <a:avLst/>
          </a:prstGeom>
          <a:noFill/>
        </p:spPr>
        <p:txBody>
          <a:bodyPr wrap="square" rtlCol="0">
            <a:spAutoFit/>
          </a:bodyPr>
          <a:lstStyle/>
          <a:p>
            <a:pPr algn="ctr"/>
            <a:r>
              <a:rPr lang="it-IT" sz="800" b="1" i="1">
                <a:solidFill>
                  <a:schemeClr val="tx1">
                    <a:lumMod val="85000"/>
                    <a:lumOff val="15000"/>
                  </a:schemeClr>
                </a:solidFill>
              </a:rPr>
              <a:t>LESS OF</a:t>
            </a:r>
          </a:p>
        </p:txBody>
      </p:sp>
      <p:pic>
        <p:nvPicPr>
          <p:cNvPr id="66" name="Elemento grafico 65" descr="Carta contorno">
            <a:extLst>
              <a:ext uri="{FF2B5EF4-FFF2-40B4-BE49-F238E27FC236}">
                <a16:creationId xmlns:a16="http://schemas.microsoft.com/office/drawing/2014/main" id="{116829E3-A5DA-444D-A8A6-533176606B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847722" y="4614257"/>
            <a:ext cx="537500" cy="537500"/>
          </a:xfrm>
          <a:prstGeom prst="rect">
            <a:avLst/>
          </a:prstGeom>
        </p:spPr>
      </p:pic>
      <p:sp>
        <p:nvSpPr>
          <p:cNvPr id="67" name="CasellaDiTesto 66">
            <a:extLst>
              <a:ext uri="{FF2B5EF4-FFF2-40B4-BE49-F238E27FC236}">
                <a16:creationId xmlns:a16="http://schemas.microsoft.com/office/drawing/2014/main" id="{F19A5E44-E846-446C-8074-C664D83D5D08}"/>
              </a:ext>
            </a:extLst>
          </p:cNvPr>
          <p:cNvSpPr txBox="1"/>
          <p:nvPr/>
        </p:nvSpPr>
        <p:spPr>
          <a:xfrm>
            <a:off x="9872130" y="4726877"/>
            <a:ext cx="488684" cy="338554"/>
          </a:xfrm>
          <a:prstGeom prst="rect">
            <a:avLst/>
          </a:prstGeom>
          <a:noFill/>
        </p:spPr>
        <p:txBody>
          <a:bodyPr wrap="square" rtlCol="0">
            <a:spAutoFit/>
          </a:bodyPr>
          <a:lstStyle/>
          <a:p>
            <a:pPr algn="ctr"/>
            <a:r>
              <a:rPr lang="it-IT" sz="800" b="1" i="1">
                <a:solidFill>
                  <a:schemeClr val="tx1">
                    <a:lumMod val="85000"/>
                    <a:lumOff val="15000"/>
                  </a:schemeClr>
                </a:solidFill>
              </a:rPr>
              <a:t>KEEP DOING</a:t>
            </a:r>
          </a:p>
        </p:txBody>
      </p:sp>
      <p:pic>
        <p:nvPicPr>
          <p:cNvPr id="68" name="Elemento grafico 67" descr="Carta contorno">
            <a:extLst>
              <a:ext uri="{FF2B5EF4-FFF2-40B4-BE49-F238E27FC236}">
                <a16:creationId xmlns:a16="http://schemas.microsoft.com/office/drawing/2014/main" id="{B4F7A24D-BBDD-44E0-80BA-832EA94F2C1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321425" y="3452732"/>
            <a:ext cx="537500" cy="537500"/>
          </a:xfrm>
          <a:prstGeom prst="rect">
            <a:avLst/>
          </a:prstGeom>
        </p:spPr>
      </p:pic>
      <p:sp>
        <p:nvSpPr>
          <p:cNvPr id="69" name="CasellaDiTesto 68">
            <a:extLst>
              <a:ext uri="{FF2B5EF4-FFF2-40B4-BE49-F238E27FC236}">
                <a16:creationId xmlns:a16="http://schemas.microsoft.com/office/drawing/2014/main" id="{B2D2B310-2B19-4261-B8EB-D4DDA6F4C9CB}"/>
              </a:ext>
            </a:extLst>
          </p:cNvPr>
          <p:cNvSpPr txBox="1"/>
          <p:nvPr/>
        </p:nvSpPr>
        <p:spPr>
          <a:xfrm>
            <a:off x="10381095" y="3632643"/>
            <a:ext cx="413709" cy="215444"/>
          </a:xfrm>
          <a:prstGeom prst="rect">
            <a:avLst/>
          </a:prstGeom>
          <a:noFill/>
        </p:spPr>
        <p:txBody>
          <a:bodyPr wrap="square" rtlCol="0">
            <a:spAutoFit/>
          </a:bodyPr>
          <a:lstStyle/>
          <a:p>
            <a:pPr algn="ctr"/>
            <a:r>
              <a:rPr lang="it-IT" sz="800" b="1" i="1">
                <a:solidFill>
                  <a:schemeClr val="tx1">
                    <a:lumMod val="85000"/>
                    <a:lumOff val="15000"/>
                  </a:schemeClr>
                </a:solidFill>
              </a:rPr>
              <a:t>STOP</a:t>
            </a:r>
          </a:p>
        </p:txBody>
      </p:sp>
      <p:pic>
        <p:nvPicPr>
          <p:cNvPr id="70" name="Elemento grafico 69" descr="Carta contorno">
            <a:extLst>
              <a:ext uri="{FF2B5EF4-FFF2-40B4-BE49-F238E27FC236}">
                <a16:creationId xmlns:a16="http://schemas.microsoft.com/office/drawing/2014/main" id="{1B29E91B-C809-4CA8-8152-E06C71E9624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09571" y="4188698"/>
            <a:ext cx="537500" cy="537500"/>
          </a:xfrm>
          <a:prstGeom prst="rect">
            <a:avLst/>
          </a:prstGeom>
        </p:spPr>
      </p:pic>
      <p:sp>
        <p:nvSpPr>
          <p:cNvPr id="71" name="CasellaDiTesto 70">
            <a:extLst>
              <a:ext uri="{FF2B5EF4-FFF2-40B4-BE49-F238E27FC236}">
                <a16:creationId xmlns:a16="http://schemas.microsoft.com/office/drawing/2014/main" id="{6A6372DC-DB8E-4E83-B184-25EAE565F6C6}"/>
              </a:ext>
            </a:extLst>
          </p:cNvPr>
          <p:cNvSpPr txBox="1"/>
          <p:nvPr/>
        </p:nvSpPr>
        <p:spPr>
          <a:xfrm>
            <a:off x="9042900" y="4320647"/>
            <a:ext cx="477367" cy="338554"/>
          </a:xfrm>
          <a:prstGeom prst="rect">
            <a:avLst/>
          </a:prstGeom>
          <a:noFill/>
        </p:spPr>
        <p:txBody>
          <a:bodyPr wrap="square" rtlCol="0">
            <a:spAutoFit/>
          </a:bodyPr>
          <a:lstStyle/>
          <a:p>
            <a:pPr algn="ctr"/>
            <a:r>
              <a:rPr lang="it-IT" sz="800" b="1" i="1">
                <a:solidFill>
                  <a:schemeClr val="tx1">
                    <a:lumMod val="85000"/>
                    <a:lumOff val="15000"/>
                  </a:schemeClr>
                </a:solidFill>
              </a:rPr>
              <a:t>MORE OF</a:t>
            </a:r>
          </a:p>
        </p:txBody>
      </p:sp>
      <p:cxnSp>
        <p:nvCxnSpPr>
          <p:cNvPr id="103" name="Connettore diritto 102">
            <a:extLst>
              <a:ext uri="{FF2B5EF4-FFF2-40B4-BE49-F238E27FC236}">
                <a16:creationId xmlns:a16="http://schemas.microsoft.com/office/drawing/2014/main" id="{D48B6E17-0B42-4338-B5FA-460889D1B79E}"/>
              </a:ext>
            </a:extLst>
          </p:cNvPr>
          <p:cNvCxnSpPr>
            <a:cxnSpLocks/>
          </p:cNvCxnSpPr>
          <p:nvPr/>
        </p:nvCxnSpPr>
        <p:spPr>
          <a:xfrm flipH="1" flipV="1">
            <a:off x="10090719" y="4369681"/>
            <a:ext cx="1158894" cy="1000168"/>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6" name="Connettore diritto 105">
            <a:extLst>
              <a:ext uri="{FF2B5EF4-FFF2-40B4-BE49-F238E27FC236}">
                <a16:creationId xmlns:a16="http://schemas.microsoft.com/office/drawing/2014/main" id="{8F02D7EB-3ADA-4DE9-A734-5932C0B39885}"/>
              </a:ext>
            </a:extLst>
          </p:cNvPr>
          <p:cNvCxnSpPr>
            <a:cxnSpLocks/>
          </p:cNvCxnSpPr>
          <p:nvPr/>
        </p:nvCxnSpPr>
        <p:spPr>
          <a:xfrm flipH="1">
            <a:off x="9079260" y="4362037"/>
            <a:ext cx="1019658" cy="937074"/>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pic>
        <p:nvPicPr>
          <p:cNvPr id="111" name="Elemento grafico 110" descr="Documento con riempimento a tinta unita">
            <a:extLst>
              <a:ext uri="{FF2B5EF4-FFF2-40B4-BE49-F238E27FC236}">
                <a16:creationId xmlns:a16="http://schemas.microsoft.com/office/drawing/2014/main" id="{0B2F8AAC-A259-4515-AB83-9E6F51D51B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59186" y="5697720"/>
            <a:ext cx="738229" cy="738229"/>
          </a:xfrm>
          <a:prstGeom prst="rect">
            <a:avLst/>
          </a:prstGeom>
        </p:spPr>
      </p:pic>
      <p:sp>
        <p:nvSpPr>
          <p:cNvPr id="112" name="CasellaDiTesto 111">
            <a:extLst>
              <a:ext uri="{FF2B5EF4-FFF2-40B4-BE49-F238E27FC236}">
                <a16:creationId xmlns:a16="http://schemas.microsoft.com/office/drawing/2014/main" id="{BE5A0107-A7AB-4BFC-8A2F-D6CD710A3CEA}"/>
              </a:ext>
            </a:extLst>
          </p:cNvPr>
          <p:cNvSpPr txBox="1"/>
          <p:nvPr/>
        </p:nvSpPr>
        <p:spPr>
          <a:xfrm>
            <a:off x="8519755" y="6348197"/>
            <a:ext cx="997538" cy="461665"/>
          </a:xfrm>
          <a:prstGeom prst="rect">
            <a:avLst/>
          </a:prstGeom>
          <a:noFill/>
        </p:spPr>
        <p:txBody>
          <a:bodyPr wrap="square" lIns="91440" tIns="45720" rIns="91440" bIns="45720" rtlCol="0" anchor="t">
            <a:spAutoFit/>
          </a:bodyPr>
          <a:lstStyle/>
          <a:p>
            <a:r>
              <a:rPr lang="it-IT" sz="800" b="1">
                <a:solidFill>
                  <a:schemeClr val="tx1">
                    <a:lumMod val="85000"/>
                    <a:lumOff val="15000"/>
                  </a:schemeClr>
                </a:solidFill>
              </a:rPr>
              <a:t>THIRD SPRINT RETROSPECTIVE REPORT</a:t>
            </a:r>
          </a:p>
        </p:txBody>
      </p:sp>
      <p:sp>
        <p:nvSpPr>
          <p:cNvPr id="113" name="CasellaDiTesto 112">
            <a:extLst>
              <a:ext uri="{FF2B5EF4-FFF2-40B4-BE49-F238E27FC236}">
                <a16:creationId xmlns:a16="http://schemas.microsoft.com/office/drawing/2014/main" id="{384D4032-4A96-4CC9-AA6C-BC6186D2FEF5}"/>
              </a:ext>
            </a:extLst>
          </p:cNvPr>
          <p:cNvSpPr txBox="1"/>
          <p:nvPr/>
        </p:nvSpPr>
        <p:spPr>
          <a:xfrm>
            <a:off x="9223876" y="6062975"/>
            <a:ext cx="579203" cy="261610"/>
          </a:xfrm>
          <a:prstGeom prst="rect">
            <a:avLst/>
          </a:prstGeom>
          <a:noFill/>
        </p:spPr>
        <p:txBody>
          <a:bodyPr wrap="square" lIns="91440" tIns="45720" rIns="91440" bIns="45720" rtlCol="0" anchor="t">
            <a:spAutoFit/>
          </a:bodyPr>
          <a:lstStyle/>
          <a:p>
            <a:r>
              <a:rPr lang="it-IT" sz="1100">
                <a:hlinkClick r:id="rId18"/>
              </a:rPr>
              <a:t>See </a:t>
            </a:r>
            <a:r>
              <a:rPr lang="it-IT" sz="1100" err="1">
                <a:hlinkClick r:id="rId18"/>
              </a:rPr>
              <a:t>it</a:t>
            </a:r>
            <a:endParaRPr lang="it-IT" sz="1100">
              <a:hlinkClick r:id="rId19"/>
            </a:endParaRPr>
          </a:p>
        </p:txBody>
      </p:sp>
      <p:sp>
        <p:nvSpPr>
          <p:cNvPr id="114" name="TextBox 5">
            <a:extLst>
              <a:ext uri="{FF2B5EF4-FFF2-40B4-BE49-F238E27FC236}">
                <a16:creationId xmlns:a16="http://schemas.microsoft.com/office/drawing/2014/main" id="{4E26CBF5-2AE2-49BD-A9D6-868809FEF3FE}"/>
              </a:ext>
            </a:extLst>
          </p:cNvPr>
          <p:cNvSpPr txBox="1"/>
          <p:nvPr/>
        </p:nvSpPr>
        <p:spPr>
          <a:xfrm>
            <a:off x="8337191" y="1790056"/>
            <a:ext cx="3672827" cy="821059"/>
          </a:xfrm>
          <a:prstGeom prst="rect">
            <a:avLst/>
          </a:prstGeom>
          <a:noFill/>
        </p:spPr>
        <p:txBody>
          <a:bodyPr wrap="square" rtlCol="0">
            <a:spAutoFit/>
          </a:bodyPr>
          <a:lstStyle/>
          <a:p>
            <a:pPr>
              <a:lnSpc>
                <a:spcPct val="115000"/>
              </a:lnSpc>
              <a:spcAft>
                <a:spcPts val="1000"/>
              </a:spcAft>
            </a:pPr>
            <a:r>
              <a:rPr lang="en-GB" sz="1400" i="1">
                <a:solidFill>
                  <a:schemeClr val="tx1">
                    <a:lumMod val="75000"/>
                    <a:lumOff val="25000"/>
                  </a:schemeClr>
                </a:solidFill>
                <a:latin typeface="Calibri" panose="020F0502020204030204" pitchFamily="34" charset="0"/>
              </a:rPr>
              <a:t>We discussed about the application of SCRUM methodology, and about what to improve and about what went well in the process </a:t>
            </a:r>
            <a:endParaRPr lang="it-IT" sz="1400" i="1">
              <a:solidFill>
                <a:schemeClr val="tx1">
                  <a:lumMod val="75000"/>
                  <a:lumOff val="25000"/>
                </a:schemeClr>
              </a:solidFill>
              <a:latin typeface="Calibri" panose="020F0502020204030204" pitchFamily="34" charset="0"/>
            </a:endParaRPr>
          </a:p>
        </p:txBody>
      </p:sp>
      <p:cxnSp>
        <p:nvCxnSpPr>
          <p:cNvPr id="40" name="Connettore diritto 39">
            <a:extLst>
              <a:ext uri="{FF2B5EF4-FFF2-40B4-BE49-F238E27FC236}">
                <a16:creationId xmlns:a16="http://schemas.microsoft.com/office/drawing/2014/main" id="{4DA64033-A609-4F0C-A5CF-DFF43FF37945}"/>
              </a:ext>
            </a:extLst>
          </p:cNvPr>
          <p:cNvCxnSpPr>
            <a:cxnSpLocks/>
          </p:cNvCxnSpPr>
          <p:nvPr/>
        </p:nvCxnSpPr>
        <p:spPr>
          <a:xfrm flipH="1">
            <a:off x="10090719" y="3066057"/>
            <a:ext cx="46179" cy="1312757"/>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779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br>
              <a:rPr lang="en-US" sz="3600">
                <a:solidFill>
                  <a:schemeClr val="bg1"/>
                </a:solidFill>
              </a:rPr>
            </a:br>
            <a:r>
              <a:rPr lang="en-US" sz="3600">
                <a:solidFill>
                  <a:schemeClr val="bg1"/>
                </a:solidFill>
              </a:rPr>
              <a:t>System architecture refinement</a:t>
            </a:r>
          </a:p>
        </p:txBody>
      </p:sp>
      <p:sp>
        <p:nvSpPr>
          <p:cNvPr id="6" name="TextBox 5">
            <a:extLst>
              <a:ext uri="{FF2B5EF4-FFF2-40B4-BE49-F238E27FC236}">
                <a16:creationId xmlns:a16="http://schemas.microsoft.com/office/drawing/2014/main" id="{BCD0FD6A-4004-4856-A986-536A51618C8F}"/>
              </a:ext>
            </a:extLst>
          </p:cNvPr>
          <p:cNvSpPr txBox="1"/>
          <p:nvPr/>
        </p:nvSpPr>
        <p:spPr>
          <a:xfrm>
            <a:off x="4361366" y="518045"/>
            <a:ext cx="7620552" cy="830997"/>
          </a:xfrm>
          <a:prstGeom prst="rect">
            <a:avLst/>
          </a:prstGeom>
          <a:noFill/>
        </p:spPr>
        <p:txBody>
          <a:bodyPr wrap="square" lIns="91440" tIns="45720" rIns="91440" bIns="45720" rtlCol="0" anchor="t">
            <a:spAutoFit/>
          </a:bodyPr>
          <a:lstStyle/>
          <a:p>
            <a:r>
              <a:rPr lang="en" sz="1600">
                <a:solidFill>
                  <a:schemeClr val="tx1">
                    <a:lumMod val="75000"/>
                    <a:lumOff val="25000"/>
                  </a:schemeClr>
                </a:solidFill>
                <a:latin typeface="Calibri"/>
                <a:cs typeface="Calibri"/>
              </a:rPr>
              <a:t>If there had been a possible fourth Sprint, the goal would have been to ensure that the calculator can also support transcendental operations not yet implemented ("pow", "exp", "log", "sin", "cos", "tan", "</a:t>
            </a:r>
            <a:r>
              <a:rPr lang="en" sz="1600" err="1">
                <a:solidFill>
                  <a:schemeClr val="tx1">
                    <a:lumMod val="75000"/>
                    <a:lumOff val="25000"/>
                  </a:schemeClr>
                </a:solidFill>
                <a:latin typeface="Calibri"/>
                <a:cs typeface="Calibri"/>
              </a:rPr>
              <a:t>asin</a:t>
            </a:r>
            <a:r>
              <a:rPr lang="en" sz="1600">
                <a:solidFill>
                  <a:schemeClr val="tx1">
                    <a:lumMod val="75000"/>
                    <a:lumOff val="25000"/>
                  </a:schemeClr>
                </a:solidFill>
                <a:latin typeface="Calibri"/>
                <a:cs typeface="Calibri"/>
              </a:rPr>
              <a:t>", "</a:t>
            </a:r>
            <a:r>
              <a:rPr lang="en" sz="1600" err="1">
                <a:solidFill>
                  <a:schemeClr val="tx1">
                    <a:lumMod val="75000"/>
                    <a:lumOff val="25000"/>
                  </a:schemeClr>
                </a:solidFill>
                <a:latin typeface="Calibri"/>
                <a:cs typeface="Calibri"/>
              </a:rPr>
              <a:t>acos</a:t>
            </a:r>
            <a:r>
              <a:rPr lang="en" sz="1600">
                <a:solidFill>
                  <a:schemeClr val="tx1">
                    <a:lumMod val="75000"/>
                    <a:lumOff val="25000"/>
                  </a:schemeClr>
                </a:solidFill>
                <a:latin typeface="Calibri"/>
                <a:cs typeface="Calibri"/>
              </a:rPr>
              <a:t>", "</a:t>
            </a:r>
            <a:r>
              <a:rPr lang="en" sz="1600" err="1">
                <a:solidFill>
                  <a:schemeClr val="tx1">
                    <a:lumMod val="75000"/>
                    <a:lumOff val="25000"/>
                  </a:schemeClr>
                </a:solidFill>
                <a:latin typeface="Calibri"/>
                <a:cs typeface="Calibri"/>
              </a:rPr>
              <a:t>atan</a:t>
            </a:r>
            <a:r>
              <a:rPr lang="en" sz="1600">
                <a:solidFill>
                  <a:schemeClr val="tx1">
                    <a:lumMod val="75000"/>
                    <a:lumOff val="25000"/>
                  </a:schemeClr>
                </a:solidFill>
                <a:latin typeface="Calibri"/>
                <a:cs typeface="Calibri"/>
              </a:rPr>
              <a:t>").</a:t>
            </a:r>
            <a:endParaRPr lang="it-IT" sz="1600">
              <a:solidFill>
                <a:schemeClr val="tx1">
                  <a:lumMod val="75000"/>
                  <a:lumOff val="25000"/>
                </a:schemeClr>
              </a:solidFill>
              <a:latin typeface="Calibri"/>
              <a:cs typeface="Calibri"/>
            </a:endParaRPr>
          </a:p>
        </p:txBody>
      </p:sp>
      <p:sp>
        <p:nvSpPr>
          <p:cNvPr id="4" name="CasellaDiTesto 3">
            <a:extLst>
              <a:ext uri="{FF2B5EF4-FFF2-40B4-BE49-F238E27FC236}">
                <a16:creationId xmlns:a16="http://schemas.microsoft.com/office/drawing/2014/main" id="{C005AC56-3BA1-4584-8B3B-5298C2C10896}"/>
              </a:ext>
            </a:extLst>
          </p:cNvPr>
          <p:cNvSpPr txBox="1"/>
          <p:nvPr/>
        </p:nvSpPr>
        <p:spPr>
          <a:xfrm>
            <a:off x="4307661" y="2899882"/>
            <a:ext cx="9228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hlinkClick r:id="rId2"/>
              </a:rPr>
              <a:t>See it</a:t>
            </a:r>
          </a:p>
        </p:txBody>
      </p:sp>
      <p:sp>
        <p:nvSpPr>
          <p:cNvPr id="11" name="TextBox 5">
            <a:extLst>
              <a:ext uri="{FF2B5EF4-FFF2-40B4-BE49-F238E27FC236}">
                <a16:creationId xmlns:a16="http://schemas.microsoft.com/office/drawing/2014/main" id="{86660833-F4E9-492C-87BC-BE862C048D89}"/>
              </a:ext>
            </a:extLst>
          </p:cNvPr>
          <p:cNvSpPr txBox="1"/>
          <p:nvPr/>
        </p:nvSpPr>
        <p:spPr>
          <a:xfrm>
            <a:off x="4310566" y="2042045"/>
            <a:ext cx="7620552" cy="830997"/>
          </a:xfrm>
          <a:prstGeom prst="rect">
            <a:avLst/>
          </a:prstGeom>
          <a:noFill/>
        </p:spPr>
        <p:txBody>
          <a:bodyPr wrap="square" lIns="91440" tIns="45720" rIns="91440" bIns="45720" rtlCol="0" anchor="t">
            <a:spAutoFit/>
          </a:bodyPr>
          <a:lstStyle/>
          <a:p>
            <a:r>
              <a:rPr lang="en" sz="1600">
                <a:solidFill>
                  <a:schemeClr val="tx1">
                    <a:lumMod val="75000"/>
                    <a:lumOff val="25000"/>
                  </a:schemeClr>
                </a:solidFill>
                <a:latin typeface="Calibri"/>
                <a:cs typeface="Calibri"/>
              </a:rPr>
              <a:t>To support this possible other sprint, the refinement of the architecture we had arrived at for the Third Sprint would not have required any particular changes, with the exception of the introduction of new commands associated with these new features.</a:t>
            </a:r>
          </a:p>
        </p:txBody>
      </p:sp>
      <p:sp>
        <p:nvSpPr>
          <p:cNvPr id="14" name="TextBox 5">
            <a:extLst>
              <a:ext uri="{FF2B5EF4-FFF2-40B4-BE49-F238E27FC236}">
                <a16:creationId xmlns:a16="http://schemas.microsoft.com/office/drawing/2014/main" id="{F3634C1E-81AF-4EE5-931D-0E28F324AA53}"/>
              </a:ext>
            </a:extLst>
          </p:cNvPr>
          <p:cNvSpPr txBox="1"/>
          <p:nvPr/>
        </p:nvSpPr>
        <p:spPr>
          <a:xfrm>
            <a:off x="4309223" y="3661450"/>
            <a:ext cx="3641219" cy="1569660"/>
          </a:xfrm>
          <a:prstGeom prst="rect">
            <a:avLst/>
          </a:prstGeom>
          <a:noFill/>
        </p:spPr>
        <p:txBody>
          <a:bodyPr wrap="square" lIns="91440" tIns="45720" rIns="91440" bIns="45720" rtlCol="0" anchor="t">
            <a:spAutoFit/>
          </a:bodyPr>
          <a:lstStyle/>
          <a:p>
            <a:r>
              <a:rPr lang="en" sz="1600">
                <a:solidFill>
                  <a:schemeClr val="tx1">
                    <a:lumMod val="75000"/>
                    <a:lumOff val="25000"/>
                  </a:schemeClr>
                </a:solidFill>
                <a:latin typeface="Calibri"/>
                <a:cs typeface="Calibri"/>
              </a:rPr>
              <a:t>Even the interface would not have undergone major changes, in fact in the dedicated "Trascendental" section only some buttons would have been introduced to allow user to perform new features.</a:t>
            </a:r>
          </a:p>
        </p:txBody>
      </p:sp>
      <p:pic>
        <p:nvPicPr>
          <p:cNvPr id="3" name="Picture 2">
            <a:extLst>
              <a:ext uri="{FF2B5EF4-FFF2-40B4-BE49-F238E27FC236}">
                <a16:creationId xmlns:a16="http://schemas.microsoft.com/office/drawing/2014/main" id="{31E8DDEE-B0DD-FC45-93EE-F07D6A4B26D2}"/>
              </a:ext>
            </a:extLst>
          </p:cNvPr>
          <p:cNvPicPr>
            <a:picLocks noChangeAspect="1"/>
          </p:cNvPicPr>
          <p:nvPr/>
        </p:nvPicPr>
        <p:blipFill>
          <a:blip r:embed="rId3"/>
          <a:stretch>
            <a:fillRect/>
          </a:stretch>
        </p:blipFill>
        <p:spPr>
          <a:xfrm>
            <a:off x="8208858" y="3576139"/>
            <a:ext cx="3290653" cy="2997696"/>
          </a:xfrm>
          <a:prstGeom prst="rect">
            <a:avLst/>
          </a:prstGeom>
        </p:spPr>
      </p:pic>
    </p:spTree>
    <p:extLst>
      <p:ext uri="{BB962C8B-B14F-4D97-AF65-F5344CB8AC3E}">
        <p14:creationId xmlns:p14="http://schemas.microsoft.com/office/powerpoint/2010/main" val="186251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A70C"/>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Updated Product Backlog and Fourth Sprint Backlog</a:t>
            </a:r>
          </a:p>
        </p:txBody>
      </p:sp>
      <p:grpSp>
        <p:nvGrpSpPr>
          <p:cNvPr id="28" name="Gruppo 27">
            <a:extLst>
              <a:ext uri="{FF2B5EF4-FFF2-40B4-BE49-F238E27FC236}">
                <a16:creationId xmlns:a16="http://schemas.microsoft.com/office/drawing/2014/main" id="{AF876E0E-9B0C-41B2-B9E0-D05398D33064}"/>
              </a:ext>
            </a:extLst>
          </p:cNvPr>
          <p:cNvGrpSpPr/>
          <p:nvPr/>
        </p:nvGrpSpPr>
        <p:grpSpPr>
          <a:xfrm>
            <a:off x="6407546" y="255964"/>
            <a:ext cx="2436822" cy="1569755"/>
            <a:chOff x="4321913" y="3324807"/>
            <a:chExt cx="2368341" cy="1569755"/>
          </a:xfrm>
        </p:grpSpPr>
        <p:pic>
          <p:nvPicPr>
            <p:cNvPr id="14" name="Elemento grafico 13" descr="Iceberg con riempimento a tinta unita">
              <a:extLst>
                <a:ext uri="{FF2B5EF4-FFF2-40B4-BE49-F238E27FC236}">
                  <a16:creationId xmlns:a16="http://schemas.microsoft.com/office/drawing/2014/main" id="{148DB348-2DF8-464F-9401-B32A4F84D1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1913" y="3324807"/>
              <a:ext cx="1569755" cy="1569755"/>
            </a:xfrm>
            <a:prstGeom prst="rect">
              <a:avLst/>
            </a:prstGeom>
          </p:spPr>
        </p:pic>
        <p:pic>
          <p:nvPicPr>
            <p:cNvPr id="24" name="Elemento grafico 23" descr="Ripeti contorno">
              <a:extLst>
                <a:ext uri="{FF2B5EF4-FFF2-40B4-BE49-F238E27FC236}">
                  <a16:creationId xmlns:a16="http://schemas.microsoft.com/office/drawing/2014/main" id="{92E2683B-222F-4422-8C86-941E885D74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5854" y="3652484"/>
              <a:ext cx="914400" cy="914400"/>
            </a:xfrm>
            <a:prstGeom prst="rect">
              <a:avLst/>
            </a:prstGeom>
          </p:spPr>
        </p:pic>
      </p:grpSp>
      <p:sp>
        <p:nvSpPr>
          <p:cNvPr id="3" name="CasellaDiTesto 2">
            <a:extLst>
              <a:ext uri="{FF2B5EF4-FFF2-40B4-BE49-F238E27FC236}">
                <a16:creationId xmlns:a16="http://schemas.microsoft.com/office/drawing/2014/main" id="{706E1DA4-6057-4026-B253-37363F363117}"/>
              </a:ext>
            </a:extLst>
          </p:cNvPr>
          <p:cNvSpPr txBox="1"/>
          <p:nvPr/>
        </p:nvSpPr>
        <p:spPr>
          <a:xfrm>
            <a:off x="4211205" y="1978891"/>
            <a:ext cx="78035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tx1">
                    <a:lumMod val="75000"/>
                    <a:lumOff val="25000"/>
                  </a:schemeClr>
                </a:solidFill>
                <a:latin typeface="Calibri"/>
                <a:cs typeface="Calibri"/>
              </a:rPr>
              <a:t>No </a:t>
            </a:r>
            <a:r>
              <a:rPr lang="it-IT" err="1">
                <a:solidFill>
                  <a:schemeClr val="tx1">
                    <a:lumMod val="75000"/>
                    <a:lumOff val="25000"/>
                  </a:schemeClr>
                </a:solidFill>
                <a:latin typeface="Calibri"/>
                <a:cs typeface="Calibri"/>
              </a:rPr>
              <a:t>changes</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were</a:t>
            </a:r>
            <a:r>
              <a:rPr lang="it-IT">
                <a:solidFill>
                  <a:schemeClr val="tx1">
                    <a:lumMod val="75000"/>
                    <a:lumOff val="25000"/>
                  </a:schemeClr>
                </a:solidFill>
                <a:latin typeface="Calibri"/>
                <a:cs typeface="Calibri"/>
              </a:rPr>
              <a:t> made to the product backlog </a:t>
            </a:r>
            <a:r>
              <a:rPr lang="it-IT" err="1">
                <a:solidFill>
                  <a:schemeClr val="tx1">
                    <a:lumMod val="75000"/>
                    <a:lumOff val="25000"/>
                  </a:schemeClr>
                </a:solidFill>
                <a:latin typeface="Calibri"/>
                <a:cs typeface="Calibri"/>
              </a:rPr>
              <a:t>which</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had</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already</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been</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fully</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explicited</a:t>
            </a:r>
            <a:r>
              <a:rPr lang="it-IT">
                <a:solidFill>
                  <a:schemeClr val="tx1">
                    <a:lumMod val="75000"/>
                    <a:lumOff val="25000"/>
                  </a:schemeClr>
                </a:solidFill>
                <a:latin typeface="Calibri"/>
                <a:cs typeface="Calibri"/>
              </a:rPr>
              <a:t>.</a:t>
            </a:r>
          </a:p>
        </p:txBody>
      </p:sp>
      <p:pic>
        <p:nvPicPr>
          <p:cNvPr id="4" name="Immagine 6" descr="Immagine che contiene testo, segnale&#10;&#10;Descrizione generata automaticamente">
            <a:extLst>
              <a:ext uri="{FF2B5EF4-FFF2-40B4-BE49-F238E27FC236}">
                <a16:creationId xmlns:a16="http://schemas.microsoft.com/office/drawing/2014/main" id="{2D03F569-E04F-40F1-8B54-055DA4B76D52}"/>
              </a:ext>
            </a:extLst>
          </p:cNvPr>
          <p:cNvPicPr>
            <a:picLocks noChangeAspect="1"/>
          </p:cNvPicPr>
          <p:nvPr/>
        </p:nvPicPr>
        <p:blipFill>
          <a:blip r:embed="rId6"/>
          <a:stretch>
            <a:fillRect/>
          </a:stretch>
        </p:blipFill>
        <p:spPr>
          <a:xfrm>
            <a:off x="4580514" y="4636702"/>
            <a:ext cx="998393" cy="1015711"/>
          </a:xfrm>
          <a:prstGeom prst="rect">
            <a:avLst/>
          </a:prstGeom>
        </p:spPr>
      </p:pic>
      <p:pic>
        <p:nvPicPr>
          <p:cNvPr id="6" name="Immagine 6">
            <a:extLst>
              <a:ext uri="{FF2B5EF4-FFF2-40B4-BE49-F238E27FC236}">
                <a16:creationId xmlns:a16="http://schemas.microsoft.com/office/drawing/2014/main" id="{141CA132-74DC-49D6-B7BE-D7842708B5BB}"/>
              </a:ext>
            </a:extLst>
          </p:cNvPr>
          <p:cNvPicPr>
            <a:picLocks noChangeAspect="1"/>
          </p:cNvPicPr>
          <p:nvPr/>
        </p:nvPicPr>
        <p:blipFill>
          <a:blip r:embed="rId7"/>
          <a:stretch>
            <a:fillRect/>
          </a:stretch>
        </p:blipFill>
        <p:spPr>
          <a:xfrm>
            <a:off x="10474324" y="4581717"/>
            <a:ext cx="952501" cy="952501"/>
          </a:xfrm>
          <a:prstGeom prst="rect">
            <a:avLst/>
          </a:prstGeom>
        </p:spPr>
      </p:pic>
      <p:pic>
        <p:nvPicPr>
          <p:cNvPr id="5" name="Immagine 6" descr="Immagine che contiene testo, scuro&#10;&#10;Descrizione generata automaticamente">
            <a:extLst>
              <a:ext uri="{FF2B5EF4-FFF2-40B4-BE49-F238E27FC236}">
                <a16:creationId xmlns:a16="http://schemas.microsoft.com/office/drawing/2014/main" id="{5041129D-2F8B-4631-B069-AFA101516B0F}"/>
              </a:ext>
            </a:extLst>
          </p:cNvPr>
          <p:cNvPicPr>
            <a:picLocks noChangeAspect="1"/>
          </p:cNvPicPr>
          <p:nvPr/>
        </p:nvPicPr>
        <p:blipFill>
          <a:blip r:embed="rId8"/>
          <a:stretch>
            <a:fillRect/>
          </a:stretch>
        </p:blipFill>
        <p:spPr>
          <a:xfrm>
            <a:off x="7391688" y="4503787"/>
            <a:ext cx="1099705" cy="1108364"/>
          </a:xfrm>
          <a:prstGeom prst="rect">
            <a:avLst/>
          </a:prstGeom>
        </p:spPr>
      </p:pic>
      <p:pic>
        <p:nvPicPr>
          <p:cNvPr id="7" name="Immagine 7">
            <a:extLst>
              <a:ext uri="{FF2B5EF4-FFF2-40B4-BE49-F238E27FC236}">
                <a16:creationId xmlns:a16="http://schemas.microsoft.com/office/drawing/2014/main" id="{0B2AC32C-0AF8-4720-BE5B-0A5CB1E8452E}"/>
              </a:ext>
            </a:extLst>
          </p:cNvPr>
          <p:cNvPicPr>
            <a:picLocks noChangeAspect="1"/>
          </p:cNvPicPr>
          <p:nvPr/>
        </p:nvPicPr>
        <p:blipFill>
          <a:blip r:embed="rId9"/>
          <a:stretch>
            <a:fillRect/>
          </a:stretch>
        </p:blipFill>
        <p:spPr>
          <a:xfrm>
            <a:off x="5952980" y="4796896"/>
            <a:ext cx="626053" cy="626053"/>
          </a:xfrm>
          <a:prstGeom prst="rect">
            <a:avLst/>
          </a:prstGeom>
        </p:spPr>
      </p:pic>
      <p:pic>
        <p:nvPicPr>
          <p:cNvPr id="15" name="Immagine 7">
            <a:extLst>
              <a:ext uri="{FF2B5EF4-FFF2-40B4-BE49-F238E27FC236}">
                <a16:creationId xmlns:a16="http://schemas.microsoft.com/office/drawing/2014/main" id="{A1FB8301-0056-457F-88D2-B9AD6447D87F}"/>
              </a:ext>
            </a:extLst>
          </p:cNvPr>
          <p:cNvPicPr>
            <a:picLocks noChangeAspect="1"/>
          </p:cNvPicPr>
          <p:nvPr/>
        </p:nvPicPr>
        <p:blipFill>
          <a:blip r:embed="rId9"/>
          <a:stretch>
            <a:fillRect/>
          </a:stretch>
        </p:blipFill>
        <p:spPr>
          <a:xfrm>
            <a:off x="9165503" y="4779578"/>
            <a:ext cx="626053" cy="626053"/>
          </a:xfrm>
          <a:prstGeom prst="rect">
            <a:avLst/>
          </a:prstGeom>
        </p:spPr>
      </p:pic>
      <p:sp>
        <p:nvSpPr>
          <p:cNvPr id="9" name="CasellaDiTesto 8">
            <a:extLst>
              <a:ext uri="{FF2B5EF4-FFF2-40B4-BE49-F238E27FC236}">
                <a16:creationId xmlns:a16="http://schemas.microsoft.com/office/drawing/2014/main" id="{50F3BAB9-518B-4D81-9FE8-218458BA2292}"/>
              </a:ext>
            </a:extLst>
          </p:cNvPr>
          <p:cNvSpPr txBox="1"/>
          <p:nvPr/>
        </p:nvSpPr>
        <p:spPr>
          <a:xfrm>
            <a:off x="6855258" y="5647651"/>
            <a:ext cx="231024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100" b="1"/>
              <a:t>ESTIMATED TEAM VELOCITY:</a:t>
            </a:r>
            <a:endParaRPr lang="it-IT"/>
          </a:p>
          <a:p>
            <a:pPr algn="ctr"/>
            <a:r>
              <a:rPr lang="it-IT" sz="1100"/>
              <a:t>71 Story Points</a:t>
            </a:r>
          </a:p>
        </p:txBody>
      </p:sp>
      <p:sp>
        <p:nvSpPr>
          <p:cNvPr id="19" name="CasellaDiTesto 18">
            <a:extLst>
              <a:ext uri="{FF2B5EF4-FFF2-40B4-BE49-F238E27FC236}">
                <a16:creationId xmlns:a16="http://schemas.microsoft.com/office/drawing/2014/main" id="{0E9990D7-B651-4775-BAD3-3125AE900E67}"/>
              </a:ext>
            </a:extLst>
          </p:cNvPr>
          <p:cNvSpPr txBox="1"/>
          <p:nvPr/>
        </p:nvSpPr>
        <p:spPr>
          <a:xfrm>
            <a:off x="4188691" y="5647651"/>
            <a:ext cx="231024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100" b="1"/>
              <a:t>FOURTH PRODUCT BACKLOG</a:t>
            </a:r>
          </a:p>
        </p:txBody>
      </p:sp>
      <p:sp>
        <p:nvSpPr>
          <p:cNvPr id="20" name="CasellaDiTesto 19">
            <a:extLst>
              <a:ext uri="{FF2B5EF4-FFF2-40B4-BE49-F238E27FC236}">
                <a16:creationId xmlns:a16="http://schemas.microsoft.com/office/drawing/2014/main" id="{58CCF221-1B69-46E8-8062-A4515A11B258}"/>
              </a:ext>
            </a:extLst>
          </p:cNvPr>
          <p:cNvSpPr txBox="1"/>
          <p:nvPr/>
        </p:nvSpPr>
        <p:spPr>
          <a:xfrm>
            <a:off x="9667875" y="5658458"/>
            <a:ext cx="2488187"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100" b="1"/>
              <a:t>FOURTH SPRINT BACKLOG:</a:t>
            </a:r>
            <a:endParaRPr lang="it-IT"/>
          </a:p>
          <a:p>
            <a:pPr algn="ctr"/>
            <a:r>
              <a:rPr lang="it-IT" sz="1100"/>
              <a:t>71 Story Points</a:t>
            </a:r>
          </a:p>
          <a:p>
            <a:pPr algn="ctr"/>
            <a:r>
              <a:rPr lang="it-IT" sz="1100"/>
              <a:t>The 17 </a:t>
            </a:r>
            <a:r>
              <a:rPr lang="it-IT" sz="1100" err="1"/>
              <a:t>next</a:t>
            </a:r>
            <a:r>
              <a:rPr lang="it-IT" sz="1100"/>
              <a:t> high </a:t>
            </a:r>
            <a:r>
              <a:rPr lang="it-IT" sz="1100" err="1"/>
              <a:t>priority</a:t>
            </a:r>
            <a:r>
              <a:rPr lang="it-IT" sz="1100"/>
              <a:t> User Stories</a:t>
            </a:r>
          </a:p>
        </p:txBody>
      </p:sp>
      <p:sp>
        <p:nvSpPr>
          <p:cNvPr id="13" name="CasellaDiTesto 12">
            <a:extLst>
              <a:ext uri="{FF2B5EF4-FFF2-40B4-BE49-F238E27FC236}">
                <a16:creationId xmlns:a16="http://schemas.microsoft.com/office/drawing/2014/main" id="{2A523098-E314-4079-9215-3EAB7D587E23}"/>
              </a:ext>
            </a:extLst>
          </p:cNvPr>
          <p:cNvSpPr txBox="1"/>
          <p:nvPr/>
        </p:nvSpPr>
        <p:spPr>
          <a:xfrm>
            <a:off x="4185188" y="5869307"/>
            <a:ext cx="715436" cy="261610"/>
          </a:xfrm>
          <a:prstGeom prst="rect">
            <a:avLst/>
          </a:prstGeom>
          <a:noFill/>
        </p:spPr>
        <p:txBody>
          <a:bodyPr wrap="square" lIns="91440" tIns="45720" rIns="91440" bIns="45720" rtlCol="0" anchor="t">
            <a:spAutoFit/>
          </a:bodyPr>
          <a:lstStyle/>
          <a:p>
            <a:r>
              <a:rPr lang="it-IT" sz="1100">
                <a:hlinkClick r:id="rId10"/>
              </a:rPr>
              <a:t>See </a:t>
            </a:r>
            <a:r>
              <a:rPr lang="it-IT" sz="1100" err="1">
                <a:hlinkClick r:id="rId10"/>
              </a:rPr>
              <a:t>it</a:t>
            </a:r>
            <a:endParaRPr lang="it-IT" sz="1100">
              <a:hlinkClick r:id="rId10"/>
            </a:endParaRPr>
          </a:p>
        </p:txBody>
      </p:sp>
      <p:sp>
        <p:nvSpPr>
          <p:cNvPr id="25" name="CasellaDiTesto 24">
            <a:extLst>
              <a:ext uri="{FF2B5EF4-FFF2-40B4-BE49-F238E27FC236}">
                <a16:creationId xmlns:a16="http://schemas.microsoft.com/office/drawing/2014/main" id="{AAE6F445-5659-46E8-9C80-E81AA12AEC6F}"/>
              </a:ext>
            </a:extLst>
          </p:cNvPr>
          <p:cNvSpPr txBox="1"/>
          <p:nvPr/>
        </p:nvSpPr>
        <p:spPr>
          <a:xfrm>
            <a:off x="9725022" y="6150041"/>
            <a:ext cx="749302" cy="261610"/>
          </a:xfrm>
          <a:prstGeom prst="rect">
            <a:avLst/>
          </a:prstGeom>
          <a:noFill/>
        </p:spPr>
        <p:txBody>
          <a:bodyPr wrap="square" lIns="91440" tIns="45720" rIns="91440" bIns="45720" rtlCol="0" anchor="t">
            <a:spAutoFit/>
          </a:bodyPr>
          <a:lstStyle/>
          <a:p>
            <a:r>
              <a:rPr lang="it-IT" sz="1100">
                <a:hlinkClick r:id="rId11"/>
              </a:rPr>
              <a:t>See </a:t>
            </a:r>
            <a:r>
              <a:rPr lang="it-IT" sz="1100" err="1">
                <a:hlinkClick r:id="rId11"/>
              </a:rPr>
              <a:t>it</a:t>
            </a:r>
            <a:endParaRPr lang="it-IT" sz="1100">
              <a:hlinkClick r:id="rId11"/>
            </a:endParaRPr>
          </a:p>
        </p:txBody>
      </p:sp>
      <p:pic>
        <p:nvPicPr>
          <p:cNvPr id="8" name="Elemento grafico 10" descr="Racconto con riempimento a tinta unita">
            <a:extLst>
              <a:ext uri="{FF2B5EF4-FFF2-40B4-BE49-F238E27FC236}">
                <a16:creationId xmlns:a16="http://schemas.microsoft.com/office/drawing/2014/main" id="{F9666DC3-90DE-4083-927D-DD0657E4950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72550" y="251884"/>
            <a:ext cx="1390650" cy="1443566"/>
          </a:xfrm>
          <a:prstGeom prst="rect">
            <a:avLst/>
          </a:prstGeom>
        </p:spPr>
      </p:pic>
      <p:sp>
        <p:nvSpPr>
          <p:cNvPr id="21" name="CasellaDiTesto 20">
            <a:extLst>
              <a:ext uri="{FF2B5EF4-FFF2-40B4-BE49-F238E27FC236}">
                <a16:creationId xmlns:a16="http://schemas.microsoft.com/office/drawing/2014/main" id="{E0A839C5-740F-4180-9F02-E57277BB4D8A}"/>
              </a:ext>
            </a:extLst>
          </p:cNvPr>
          <p:cNvSpPr txBox="1"/>
          <p:nvPr/>
        </p:nvSpPr>
        <p:spPr>
          <a:xfrm>
            <a:off x="4211205" y="2749357"/>
            <a:ext cx="79390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err="1">
                <a:solidFill>
                  <a:schemeClr val="tx1">
                    <a:lumMod val="75000"/>
                    <a:lumOff val="25000"/>
                  </a:schemeClr>
                </a:solidFill>
                <a:latin typeface="Calibri"/>
                <a:cs typeface="Calibri"/>
              </a:rPr>
              <a:t>If</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there</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had</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been</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another</a:t>
            </a:r>
            <a:r>
              <a:rPr lang="it-IT">
                <a:solidFill>
                  <a:schemeClr val="tx1">
                    <a:lumMod val="75000"/>
                    <a:lumOff val="25000"/>
                  </a:schemeClr>
                </a:solidFill>
                <a:latin typeface="Calibri"/>
                <a:cs typeface="Calibri"/>
              </a:rPr>
              <a:t> Sprint, the </a:t>
            </a:r>
            <a:r>
              <a:rPr lang="it-IT" err="1">
                <a:solidFill>
                  <a:schemeClr val="tx1">
                    <a:lumMod val="75000"/>
                    <a:lumOff val="25000"/>
                  </a:schemeClr>
                </a:solidFill>
                <a:latin typeface="Calibri"/>
                <a:cs typeface="Calibri"/>
              </a:rPr>
              <a:t>Fourth</a:t>
            </a:r>
            <a:r>
              <a:rPr lang="it-IT">
                <a:solidFill>
                  <a:schemeClr val="tx1">
                    <a:lumMod val="75000"/>
                    <a:lumOff val="25000"/>
                  </a:schemeClr>
                </a:solidFill>
                <a:latin typeface="Calibri"/>
                <a:cs typeface="Calibri"/>
              </a:rPr>
              <a:t> Sprint Backlog </a:t>
            </a:r>
            <a:r>
              <a:rPr lang="it-IT" err="1">
                <a:solidFill>
                  <a:schemeClr val="tx1">
                    <a:lumMod val="75000"/>
                    <a:lumOff val="25000"/>
                  </a:schemeClr>
                </a:solidFill>
                <a:latin typeface="Calibri"/>
                <a:cs typeface="Calibri"/>
              </a:rPr>
              <a:t>would</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have</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been</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formed</a:t>
            </a:r>
            <a:r>
              <a:rPr lang="it-IT">
                <a:solidFill>
                  <a:schemeClr val="tx1">
                    <a:lumMod val="75000"/>
                    <a:lumOff val="25000"/>
                  </a:schemeClr>
                </a:solidFill>
                <a:latin typeface="Calibri"/>
                <a:cs typeface="Calibri"/>
              </a:rPr>
              <a:t> by the User Stories </a:t>
            </a:r>
            <a:r>
              <a:rPr lang="it-IT" err="1">
                <a:solidFill>
                  <a:schemeClr val="tx1">
                    <a:lumMod val="75000"/>
                    <a:lumOff val="25000"/>
                  </a:schemeClr>
                </a:solidFill>
                <a:latin typeface="Calibri"/>
                <a:cs typeface="Calibri"/>
              </a:rPr>
              <a:t>associated</a:t>
            </a:r>
            <a:r>
              <a:rPr lang="it-IT">
                <a:solidFill>
                  <a:schemeClr val="tx1">
                    <a:lumMod val="75000"/>
                    <a:lumOff val="25000"/>
                  </a:schemeClr>
                </a:solidFill>
                <a:latin typeface="Calibri"/>
                <a:cs typeface="Calibri"/>
              </a:rPr>
              <a:t> with the Third Sprint </a:t>
            </a:r>
            <a:r>
              <a:rPr lang="it-IT" err="1">
                <a:solidFill>
                  <a:schemeClr val="tx1">
                    <a:lumMod val="75000"/>
                    <a:lumOff val="25000"/>
                  </a:schemeClr>
                </a:solidFill>
                <a:latin typeface="Calibri"/>
                <a:cs typeface="Calibri"/>
              </a:rPr>
              <a:t>but</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which</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we</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were</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not</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able</a:t>
            </a:r>
            <a:r>
              <a:rPr lang="it-IT">
                <a:solidFill>
                  <a:schemeClr val="tx1">
                    <a:lumMod val="75000"/>
                    <a:lumOff val="25000"/>
                  </a:schemeClr>
                </a:solidFill>
                <a:latin typeface="Calibri"/>
                <a:cs typeface="Calibri"/>
              </a:rPr>
              <a:t> to solve and the </a:t>
            </a:r>
            <a:r>
              <a:rPr lang="it-IT" err="1">
                <a:solidFill>
                  <a:schemeClr val="tx1">
                    <a:lumMod val="75000"/>
                    <a:lumOff val="25000"/>
                  </a:schemeClr>
                </a:solidFill>
                <a:latin typeface="Calibri"/>
                <a:cs typeface="Calibri"/>
              </a:rPr>
              <a:t>other</a:t>
            </a:r>
            <a:r>
              <a:rPr lang="it-IT">
                <a:solidFill>
                  <a:schemeClr val="tx1">
                    <a:lumMod val="75000"/>
                    <a:lumOff val="25000"/>
                  </a:schemeClr>
                </a:solidFill>
                <a:latin typeface="Calibri"/>
                <a:cs typeface="Calibri"/>
              </a:rPr>
              <a:t> user stories </a:t>
            </a:r>
            <a:r>
              <a:rPr lang="it-IT" err="1">
                <a:solidFill>
                  <a:schemeClr val="tx1">
                    <a:lumMod val="75000"/>
                    <a:lumOff val="25000"/>
                  </a:schemeClr>
                </a:solidFill>
                <a:latin typeface="Calibri"/>
                <a:cs typeface="Calibri"/>
              </a:rPr>
              <a:t>that</a:t>
            </a:r>
            <a:r>
              <a:rPr lang="it-IT">
                <a:solidFill>
                  <a:schemeClr val="tx1">
                    <a:lumMod val="75000"/>
                    <a:lumOff val="25000"/>
                  </a:schemeClr>
                </a:solidFill>
                <a:latin typeface="Calibri"/>
                <a:cs typeface="Calibri"/>
              </a:rPr>
              <a:t> are </a:t>
            </a:r>
            <a:r>
              <a:rPr lang="it-IT" err="1">
                <a:solidFill>
                  <a:schemeClr val="tx1">
                    <a:lumMod val="75000"/>
                    <a:lumOff val="25000"/>
                  </a:schemeClr>
                </a:solidFill>
                <a:latin typeface="Calibri"/>
                <a:cs typeface="Calibri"/>
              </a:rPr>
              <a:t>present</a:t>
            </a:r>
            <a:r>
              <a:rPr lang="it-IT">
                <a:solidFill>
                  <a:schemeClr val="tx1">
                    <a:lumMod val="75000"/>
                    <a:lumOff val="25000"/>
                  </a:schemeClr>
                </a:solidFill>
                <a:latin typeface="Calibri"/>
                <a:cs typeface="Calibri"/>
              </a:rPr>
              <a:t> in the Product Backlog and </a:t>
            </a:r>
            <a:r>
              <a:rPr lang="it-IT" err="1">
                <a:solidFill>
                  <a:schemeClr val="tx1">
                    <a:lumMod val="75000"/>
                    <a:lumOff val="25000"/>
                  </a:schemeClr>
                </a:solidFill>
                <a:latin typeface="Calibri"/>
                <a:cs typeface="Calibri"/>
              </a:rPr>
              <a:t>not</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yet</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assigned</a:t>
            </a:r>
            <a:r>
              <a:rPr lang="it-IT">
                <a:solidFill>
                  <a:schemeClr val="tx1">
                    <a:lumMod val="75000"/>
                    <a:lumOff val="25000"/>
                  </a:schemeClr>
                </a:solidFill>
                <a:latin typeface="Calibri"/>
                <a:cs typeface="Calibri"/>
              </a:rPr>
              <a:t> to </a:t>
            </a:r>
            <a:r>
              <a:rPr lang="it-IT" err="1">
                <a:solidFill>
                  <a:schemeClr val="tx1">
                    <a:lumMod val="75000"/>
                    <a:lumOff val="25000"/>
                  </a:schemeClr>
                </a:solidFill>
                <a:latin typeface="Calibri"/>
                <a:cs typeface="Calibri"/>
              </a:rPr>
              <a:t>any</a:t>
            </a:r>
            <a:r>
              <a:rPr lang="it-IT">
                <a:solidFill>
                  <a:schemeClr val="tx1">
                    <a:lumMod val="75000"/>
                    <a:lumOff val="25000"/>
                  </a:schemeClr>
                </a:solidFill>
                <a:latin typeface="Calibri"/>
                <a:cs typeface="Calibri"/>
              </a:rPr>
              <a:t> Sprint, </a:t>
            </a:r>
            <a:r>
              <a:rPr lang="it-IT" err="1">
                <a:solidFill>
                  <a:schemeClr val="tx1">
                    <a:lumMod val="75000"/>
                    <a:lumOff val="25000"/>
                  </a:schemeClr>
                </a:solidFill>
                <a:latin typeface="Calibri"/>
                <a:cs typeface="Calibri"/>
              </a:rPr>
              <a:t>as</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they</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were</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those</a:t>
            </a:r>
            <a:r>
              <a:rPr lang="it-IT">
                <a:solidFill>
                  <a:schemeClr val="tx1">
                    <a:lumMod val="75000"/>
                    <a:lumOff val="25000"/>
                  </a:schemeClr>
                </a:solidFill>
                <a:latin typeface="Calibri"/>
                <a:cs typeface="Calibri"/>
              </a:rPr>
              <a:t> with </a:t>
            </a:r>
            <a:r>
              <a:rPr lang="it-IT" err="1">
                <a:solidFill>
                  <a:schemeClr val="tx1">
                    <a:lumMod val="75000"/>
                    <a:lumOff val="25000"/>
                  </a:schemeClr>
                </a:solidFill>
                <a:latin typeface="Calibri"/>
                <a:cs typeface="Calibri"/>
              </a:rPr>
              <a:t>lower</a:t>
            </a:r>
            <a:r>
              <a:rPr lang="it-IT">
                <a:solidFill>
                  <a:schemeClr val="tx1">
                    <a:lumMod val="75000"/>
                    <a:lumOff val="25000"/>
                  </a:schemeClr>
                </a:solidFill>
                <a:latin typeface="Calibri"/>
                <a:cs typeface="Calibri"/>
              </a:rPr>
              <a:t> </a:t>
            </a:r>
            <a:r>
              <a:rPr lang="it-IT" err="1">
                <a:solidFill>
                  <a:schemeClr val="tx1">
                    <a:lumMod val="75000"/>
                    <a:lumOff val="25000"/>
                  </a:schemeClr>
                </a:solidFill>
                <a:latin typeface="Calibri"/>
                <a:cs typeface="Calibri"/>
              </a:rPr>
              <a:t>priority</a:t>
            </a:r>
            <a:r>
              <a:rPr lang="it-IT">
                <a:solidFill>
                  <a:schemeClr val="tx1">
                    <a:lumMod val="75000"/>
                    <a:lumOff val="25000"/>
                  </a:schemeClr>
                </a:solidFill>
                <a:latin typeface="Calibri"/>
                <a:cs typeface="Calibri"/>
              </a:rPr>
              <a:t>.</a:t>
            </a:r>
          </a:p>
        </p:txBody>
      </p:sp>
    </p:spTree>
    <p:extLst>
      <p:ext uri="{BB962C8B-B14F-4D97-AF65-F5344CB8AC3E}">
        <p14:creationId xmlns:p14="http://schemas.microsoft.com/office/powerpoint/2010/main" val="426740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a:solidFill>
                  <a:schemeClr val="tx1"/>
                </a:solidFill>
              </a:rPr>
              <a:t>Thanks for the attention</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52913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58A34E01316F8439D0AE3BCFE2030F9" ma:contentTypeVersion="11" ma:contentTypeDescription="Creare un nuovo documento." ma:contentTypeScope="" ma:versionID="1fecefe813bfc947b3b942b1fc713e06">
  <xsd:schema xmlns:xsd="http://www.w3.org/2001/XMLSchema" xmlns:xs="http://www.w3.org/2001/XMLSchema" xmlns:p="http://schemas.microsoft.com/office/2006/metadata/properties" xmlns:ns3="25379ffa-1be3-456e-9b5c-56d073d73bb0" xmlns:ns4="c1651439-6e46-4f78-9acb-4a905f92618b" targetNamespace="http://schemas.microsoft.com/office/2006/metadata/properties" ma:root="true" ma:fieldsID="443a7f474cef0c668478b9a1e382a068" ns3:_="" ns4:_="">
    <xsd:import namespace="25379ffa-1be3-456e-9b5c-56d073d73bb0"/>
    <xsd:import namespace="c1651439-6e46-4f78-9acb-4a905f92618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379ffa-1be3-456e-9b5c-56d073d73bb0"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651439-6e46-4f78-9acb-4a905f92618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c1651439-6e46-4f78-9acb-4a905f92618b"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681EA491-651A-44F0-BD1C-AD4235D64FE9}">
  <ds:schemaRefs>
    <ds:schemaRef ds:uri="25379ffa-1be3-456e-9b5c-56d073d73bb0"/>
    <ds:schemaRef ds:uri="c1651439-6e46-4f78-9acb-4a905f9261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4F503EC-3FFF-4193-A86F-39150E2BAC75}">
  <ds:schemaRefs>
    <ds:schemaRef ds:uri="25379ffa-1be3-456e-9b5c-56d073d73bb0"/>
    <ds:schemaRef ds:uri="c1651439-6e46-4f78-9acb-4a905f92618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{BAEF6114-552D-44EC-9E54-6A6EC29399B4}tf11429527_win32</Template>
  <TotalTime>0</TotalTime>
  <Words>552</Words>
  <Application>Microsoft Office PowerPoint</Application>
  <PresentationFormat>Widescreen</PresentationFormat>
  <Paragraphs>44</Paragraphs>
  <Slides>7</Slides>
  <Notes>0</Notes>
  <HiddenSlides>0</HiddenSlides>
  <MMClips>1</MMClips>
  <ScaleCrop>false</ScaleCrop>
  <HeadingPairs>
    <vt:vector size="4" baseType="variant">
      <vt:variant>
        <vt:lpstr>Tema</vt:lpstr>
      </vt:variant>
      <vt:variant>
        <vt:i4>1</vt:i4>
      </vt:variant>
      <vt:variant>
        <vt:lpstr>Titoli diapositive</vt:lpstr>
      </vt:variant>
      <vt:variant>
        <vt:i4>7</vt:i4>
      </vt:variant>
    </vt:vector>
  </HeadingPairs>
  <TitlesOfParts>
    <vt:vector size="8" baseType="lpstr">
      <vt:lpstr>1_RetrospectVTI</vt:lpstr>
      <vt:lpstr>Third Sprint Release</vt:lpstr>
      <vt:lpstr>Potentially shippable increment</vt:lpstr>
      <vt:lpstr>Third Sprint Burndown Chart</vt:lpstr>
      <vt:lpstr>Sprint Review and Sprint Retrospective</vt:lpstr>
      <vt:lpstr> System architecture refinement</vt:lpstr>
      <vt:lpstr>Updated Product Backlog and Fourth Sprint Backlog</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Pre-game phase</dc:title>
  <dc:creator>MATTIA MARSEGLIA</dc:creator>
  <cp:lastModifiedBy>FERDINANDO SICA</cp:lastModifiedBy>
  <cp:revision>60</cp:revision>
  <dcterms:created xsi:type="dcterms:W3CDTF">2021-11-21T15:06:53Z</dcterms:created>
  <dcterms:modified xsi:type="dcterms:W3CDTF">2024-07-13T08:40:34Z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0x010100958A34E01316F8439D0AE3BCFE2030F9</vt:lpwstr>
  </property>
</Properties>
</file>