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56600" cy="685692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         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364000" y="3559680"/>
            <a:ext cx="4220640" cy="422064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586840" y="-2259720"/>
            <a:ext cx="4251600" cy="4251600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-2340720" y="0"/>
            <a:ext cx="4931640" cy="493164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48000" y="2781000"/>
            <a:ext cx="1981800" cy="198180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Billede 1" descr=""/>
          <p:cNvPicPr/>
          <p:nvPr/>
        </p:nvPicPr>
        <p:blipFill>
          <a:blip r:embed="rId2"/>
          <a:stretch/>
        </p:blipFill>
        <p:spPr>
          <a:xfrm>
            <a:off x="5797800" y="402840"/>
            <a:ext cx="2978640" cy="78768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-4680" y="5140080"/>
            <a:ext cx="9143280" cy="174456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48" name="Line 3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186640" y="5045760"/>
            <a:ext cx="2109960" cy="21099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755640" y="5802480"/>
            <a:ext cx="2109960" cy="21099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Billede 9" descr=""/>
          <p:cNvPicPr/>
          <p:nvPr/>
        </p:nvPicPr>
        <p:blipFill>
          <a:blip r:embed="rId2"/>
          <a:stretch/>
        </p:blipFill>
        <p:spPr>
          <a:xfrm>
            <a:off x="5922360" y="5914800"/>
            <a:ext cx="2979000" cy="788040"/>
          </a:xfrm>
          <a:prstGeom prst="rect">
            <a:avLst/>
          </a:prstGeom>
          <a:ln>
            <a:noFill/>
          </a:ln>
        </p:spPr>
      </p:pic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55640" y="534888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  <a:ea typeface="DejaVu Sans"/>
              </a:rPr>
              <a:t>CSS selectors and rulebuilding</a:t>
            </a:r>
            <a:endParaRPr b="0" lang="da-DK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55640" y="534888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</a:rPr>
              <a:t>Style Sheet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368000" y="1894320"/>
            <a:ext cx="6479640" cy="13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Collection of style rules</a:t>
            </a:r>
            <a:br/>
            <a:r>
              <a:rPr b="0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 </a:t>
            </a:r>
            <a:endParaRPr b="0" lang="da-DK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There can be multiple style sheets</a:t>
            </a:r>
            <a:endParaRPr b="0" lang="da-DK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2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368000" y="568800"/>
            <a:ext cx="467964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4800" spc="-94" strike="noStrike">
                <a:solidFill>
                  <a:srgbClr val="000000"/>
                </a:solidFill>
                <a:latin typeface="Comfortaa Bold"/>
                <a:ea typeface="Comfortaa Bold"/>
              </a:rPr>
              <a:t>Style Sheet</a:t>
            </a:r>
            <a:endParaRPr b="0" lang="da-DK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55640" y="534888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</a:rPr>
              <a:t>Style Sheet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368000" y="1894320"/>
            <a:ext cx="6479640" cy="13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Precise type and layout controls</a:t>
            </a:r>
            <a:br/>
            <a:r>
              <a:rPr b="0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 </a:t>
            </a:r>
            <a:endParaRPr b="0" lang="da-DK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Less work. Make the layout and style of a site easy to maintain.</a:t>
            </a:r>
            <a:br/>
            <a:r>
              <a:rPr b="0" lang="da-DK" sz="2200" spc="-1" strike="noStrike">
                <a:solidFill>
                  <a:srgbClr val="000000"/>
                </a:solidFill>
                <a:latin typeface="Montserrat Regular"/>
              </a:rPr>
              <a:t> </a:t>
            </a:r>
            <a:endParaRPr b="0" lang="da-DK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More accissible sites across different devices</a:t>
            </a:r>
            <a:endParaRPr b="0" lang="da-DK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2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368000" y="568800"/>
            <a:ext cx="619200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4800" spc="-94" strike="noStrike">
                <a:solidFill>
                  <a:srgbClr val="000000"/>
                </a:solidFill>
                <a:latin typeface="Comfortaa Bold"/>
                <a:ea typeface="Comfortaa Bold"/>
              </a:rPr>
              <a:t>Benefits of CSS</a:t>
            </a:r>
            <a:endParaRPr b="0" lang="da-DK" sz="4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55640" y="534888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</a:rPr>
              <a:t>Style Rule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01960" y="1074600"/>
            <a:ext cx="8653680" cy="1301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2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90000"/>
              <a:buFont typeface="Montserrat Regular"/>
              <a:buChar char="•"/>
            </a:pPr>
            <a:r>
              <a:rPr b="0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Starts with </a:t>
            </a:r>
            <a:r>
              <a:rPr b="0" lang="da-DK" sz="2200" spc="-1" strike="noStrike" u="sng">
                <a:solidFill>
                  <a:srgbClr val="000000"/>
                </a:solidFill>
                <a:uFillTx/>
                <a:latin typeface="Montserrat Regular"/>
                <a:ea typeface="Montserrat Regular"/>
              </a:rPr>
              <a:t>one</a:t>
            </a:r>
            <a:r>
              <a:rPr b="0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 or </a:t>
            </a:r>
            <a:r>
              <a:rPr b="0" lang="da-DK" sz="2200" spc="-1" strike="noStrike" u="sng">
                <a:solidFill>
                  <a:srgbClr val="000000"/>
                </a:solidFill>
                <a:uFillTx/>
                <a:latin typeface="Montserrat Regular"/>
                <a:ea typeface="Montserrat Regular"/>
              </a:rPr>
              <a:t>more</a:t>
            </a:r>
            <a:r>
              <a:rPr b="0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 </a:t>
            </a:r>
            <a:r>
              <a:rPr b="0" i="1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selectors</a:t>
            </a:r>
            <a:endParaRPr b="0" lang="da-DK" sz="2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90000"/>
              <a:buFont typeface="Montserrat Regular"/>
              <a:buChar char="•"/>
            </a:pPr>
            <a:r>
              <a:rPr b="0" lang="da-DK" sz="22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Contains “property: value” pairs. Each pair is called a ”declaration”.</a:t>
            </a:r>
            <a:endParaRPr b="0" lang="da-DK" sz="2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952000" y="216000"/>
            <a:ext cx="3325680" cy="72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a-DK" sz="4800" spc="-94" strike="noStrike">
                <a:solidFill>
                  <a:srgbClr val="000000"/>
                </a:solidFill>
                <a:latin typeface="Comfortaa Bold"/>
                <a:ea typeface="Comfortaa Bold"/>
              </a:rPr>
              <a:t>Style Rule</a:t>
            </a:r>
            <a:endParaRPr b="0" lang="da-DK" sz="4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312360" y="2880000"/>
            <a:ext cx="2519640" cy="1007640"/>
          </a:xfrm>
          <a:prstGeom prst="rect">
            <a:avLst/>
          </a:prstGeom>
          <a:solidFill>
            <a:srgbClr val="9acdff"/>
          </a:solidFill>
          <a:ln w="3240">
            <a:solidFill>
              <a:schemeClr val="accent2">
                <a:lumOff val="-8431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da-DK" sz="3800" spc="-1" strike="noStrike">
                <a:solidFill>
                  <a:srgbClr val="000000"/>
                </a:solidFill>
                <a:latin typeface="Anonymous Pro Regular"/>
                <a:ea typeface="Anonymous Pro Regular"/>
              </a:rPr>
              <a:t>p, h2 {</a:t>
            </a:r>
            <a:endParaRPr b="0" lang="da-DK" sz="3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da-DK" sz="3800" spc="-1" strike="noStrike">
                <a:solidFill>
                  <a:srgbClr val="000000"/>
                </a:solidFill>
                <a:latin typeface="Anonymous Pro Regular"/>
                <a:ea typeface="Anonymous Pro Regular"/>
              </a:rPr>
              <a:t>  </a:t>
            </a:r>
            <a:r>
              <a:rPr b="0" lang="da-DK" sz="3800" spc="-1" strike="noStrike">
                <a:solidFill>
                  <a:srgbClr val="000000"/>
                </a:solidFill>
                <a:latin typeface="Anonymous Pro Regular"/>
                <a:ea typeface="Anonymous Pro Regular"/>
              </a:rPr>
              <a:t>background-color: lightgray;</a:t>
            </a:r>
            <a:endParaRPr b="0" lang="da-DK" sz="3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da-DK" sz="3800" spc="-1" strike="noStrike">
                <a:solidFill>
                  <a:srgbClr val="000000"/>
                </a:solidFill>
                <a:latin typeface="Anonymous Pro Regular"/>
                <a:ea typeface="Anonymous Pro Regular"/>
              </a:rPr>
              <a:t>  </a:t>
            </a:r>
            <a:r>
              <a:rPr b="0" lang="da-DK" sz="3800" spc="-1" strike="noStrike">
                <a:solidFill>
                  <a:srgbClr val="000000"/>
                </a:solidFill>
                <a:latin typeface="Anonymous Pro Regular"/>
                <a:ea typeface="Anonymous Pro Regular"/>
              </a:rPr>
              <a:t>color: black;</a:t>
            </a:r>
            <a:endParaRPr b="0" lang="da-DK" sz="3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da-DK" sz="3800" spc="-1" strike="noStrike">
                <a:solidFill>
                  <a:srgbClr val="000000"/>
                </a:solidFill>
                <a:latin typeface="Anonymous Pro Regular"/>
                <a:ea typeface="Anonymous Pro Regular"/>
              </a:rPr>
              <a:t>}</a:t>
            </a:r>
            <a:endParaRPr b="0" lang="da-DK" sz="38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2880360" y="2592000"/>
            <a:ext cx="295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latin typeface="Arial"/>
              </a:rPr>
              <a:t>This is a style rule with two declarations:</a:t>
            </a:r>
            <a:endParaRPr b="0" lang="da-DK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55640" y="534888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</a:rPr>
              <a:t>Style Sheet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296000"/>
            <a:ext cx="6479640" cy="339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da-DK" sz="40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Demos:</a:t>
            </a:r>
            <a:endParaRPr b="0" lang="da-DK" sz="4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0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Element type</a:t>
            </a:r>
            <a:endParaRPr b="0" lang="da-DK" sz="4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0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Class</a:t>
            </a:r>
            <a:endParaRPr b="0" lang="da-DK" sz="4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0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ID</a:t>
            </a:r>
            <a:endParaRPr b="0" lang="da-DK" sz="4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4000" spc="-1" strike="noStrike">
                <a:solidFill>
                  <a:srgbClr val="000000"/>
                </a:solidFill>
                <a:latin typeface="Montserrat Regular"/>
                <a:ea typeface="Montserrat Regular"/>
              </a:rPr>
              <a:t>Universal</a:t>
            </a:r>
            <a:endParaRPr b="0" lang="da-DK" sz="4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429280" y="208800"/>
            <a:ext cx="4626360" cy="7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4800" spc="-94" strike="noStrike">
                <a:solidFill>
                  <a:srgbClr val="000000"/>
                </a:solidFill>
                <a:latin typeface="Comfortaa Bold"/>
                <a:ea typeface="Comfortaa Bold"/>
              </a:rPr>
              <a:t>Basic selectors</a:t>
            </a:r>
            <a:endParaRPr b="0" lang="da-DK" sz="4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Application>LibreOffice/6.0.7.3$Linux_X86_64 LibreOffice_project/00m0$Build-3</Application>
  <Words>58</Words>
  <Paragraphs>8</Paragraphs>
  <Company>EFIF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2014-02-11T09:21:34Z</dcterms:created>
  <dc:creator>Henrik Varmark (VAR - Marketingchef - SH - EAA)</dc:creator>
  <dc:description/>
  <dc:language>da-DK</dc:language>
  <cp:lastModifiedBy>Morten Bonderup</cp:lastModifiedBy>
  <cp:lastPrinted>2014-02-11T13:26:00Z</cp:lastPrinted>
  <dcterms:modified xsi:type="dcterms:W3CDTF">2020-08-30T19:22:13Z</dcterms:modified>
  <cp:revision>115</cp:revision>
  <dc:subject/>
  <dc:title>PowerPoint-skabelon engelsk, uden indhold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EFIF</vt:lpwstr>
  </property>
  <property fmtid="{D5CDD505-2E9C-101B-9397-08002B2CF9AE}" pid="4" name="ContentTypeId">
    <vt:lpwstr>0x01010097133A24E69C6E41AAC757A5EE7EA4CE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