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67280" y="6237000"/>
            <a:ext cx="3456360" cy="360"/>
          </a:xfrm>
          <a:prstGeom prst="line">
            <a:avLst/>
          </a:prstGeom>
          <a:ln w="28440">
            <a:solidFill>
              <a:schemeClr val="bg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57320" cy="6857640"/>
          </a:xfrm>
          <a:prstGeom prst="rect">
            <a:avLst/>
          </a:prstGeom>
          <a:solidFill>
            <a:srgbClr val="ff7000"/>
          </a:solidFill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a-DK" sz="1800" spc="-1" strike="noStrike">
                <a:solidFill>
                  <a:srgbClr val="ffffff"/>
                </a:solidFill>
                <a:latin typeface="Calibri"/>
              </a:rPr>
              <a:t>                                       </a:t>
            </a:r>
            <a:endParaRPr b="0" lang="da-DK" sz="18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5364000" y="3559680"/>
            <a:ext cx="4221360" cy="4221360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5586840" y="-2259720"/>
            <a:ext cx="4252320" cy="4252320"/>
          </a:xfrm>
          <a:prstGeom prst="ellipse">
            <a:avLst/>
          </a:prstGeom>
          <a:solidFill>
            <a:srgbClr val="ffffff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755280" y="6309000"/>
            <a:ext cx="2736360" cy="360"/>
          </a:xfrm>
          <a:prstGeom prst="line">
            <a:avLst/>
          </a:prstGeom>
          <a:ln w="7632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-2340720" y="0"/>
            <a:ext cx="4932360" cy="4932360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5148000" y="2781000"/>
            <a:ext cx="1982520" cy="1982520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Billede 1" descr=""/>
          <p:cNvPicPr/>
          <p:nvPr/>
        </p:nvPicPr>
        <p:blipFill>
          <a:blip r:embed="rId2"/>
          <a:stretch/>
        </p:blipFill>
        <p:spPr>
          <a:xfrm>
            <a:off x="5797800" y="402840"/>
            <a:ext cx="2979360" cy="788400"/>
          </a:xfrm>
          <a:prstGeom prst="rect">
            <a:avLst/>
          </a:prstGeom>
          <a:ln>
            <a:noFill/>
          </a:ln>
        </p:spPr>
      </p:pic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a-DK" sz="1800" spc="-1" strike="noStrike">
                <a:solidFill>
                  <a:srgbClr val="000000"/>
                </a:solidFill>
                <a:latin typeface="Calibri"/>
              </a:rPr>
              <a:t>Klik for at redigere titeltekstens format</a:t>
            </a:r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00000"/>
                </a:solidFill>
                <a:latin typeface="Lucida Sans"/>
              </a:rPr>
              <a:t>Klik for at redigere dispositionstekstens format</a:t>
            </a:r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1800" spc="-1" strike="noStrike">
                <a:solidFill>
                  <a:srgbClr val="000000"/>
                </a:solidFill>
                <a:latin typeface="Lucida Sans"/>
              </a:rPr>
              <a:t>Andet dispositionsniveau</a:t>
            </a:r>
            <a:endParaRPr b="0" lang="da-DK" sz="1800" spc="-1" strike="noStrike">
              <a:solidFill>
                <a:srgbClr val="000000"/>
              </a:solidFill>
              <a:latin typeface="Lucida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400" spc="-1" strike="noStrike">
                <a:solidFill>
                  <a:srgbClr val="000000"/>
                </a:solidFill>
                <a:latin typeface="Lucida Sans"/>
              </a:rPr>
              <a:t>Tredje dispositionsniveau</a:t>
            </a:r>
            <a:endParaRPr b="0" lang="da-DK" sz="1400" spc="-1" strike="noStrike">
              <a:solidFill>
                <a:srgbClr val="000000"/>
              </a:solidFill>
              <a:latin typeface="Lucida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1400" spc="-1" strike="noStrike">
                <a:solidFill>
                  <a:srgbClr val="808080"/>
                </a:solidFill>
                <a:latin typeface="Lucida Sans"/>
              </a:rPr>
              <a:t>Fjerde dispositionsniveau</a:t>
            </a:r>
            <a:endParaRPr b="0" lang="da-DK" sz="1400" spc="-1" strike="noStrike">
              <a:solidFill>
                <a:srgbClr val="808080"/>
              </a:solidFill>
              <a:latin typeface="Lucida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808080"/>
                </a:solidFill>
                <a:latin typeface="Lucida Sans"/>
              </a:rPr>
              <a:t>Femte dispositionsniveau</a:t>
            </a:r>
            <a:endParaRPr b="0" lang="da-DK" sz="2000" spc="-1" strike="noStrike">
              <a:solidFill>
                <a:srgbClr val="808080"/>
              </a:solidFill>
              <a:latin typeface="Lucida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808080"/>
                </a:solidFill>
                <a:latin typeface="Lucida Sans"/>
              </a:rPr>
              <a:t>Sjette dispositionsniveau</a:t>
            </a:r>
            <a:endParaRPr b="0" lang="da-DK" sz="2000" spc="-1" strike="noStrike">
              <a:solidFill>
                <a:srgbClr val="808080"/>
              </a:solidFill>
              <a:latin typeface="Lucida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808080"/>
                </a:solidFill>
                <a:latin typeface="Lucida Sans"/>
              </a:rPr>
              <a:t>Syvende dispositionsniveau</a:t>
            </a:r>
            <a:endParaRPr b="0" lang="da-DK" sz="2000" spc="-1" strike="noStrike">
              <a:solidFill>
                <a:srgbClr val="808080"/>
              </a:solidFill>
              <a:latin typeface="Lucida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"/>
          <p:cNvSpPr/>
          <p:nvPr/>
        </p:nvSpPr>
        <p:spPr>
          <a:xfrm>
            <a:off x="467280" y="6237000"/>
            <a:ext cx="3456360" cy="360"/>
          </a:xfrm>
          <a:prstGeom prst="line">
            <a:avLst/>
          </a:prstGeom>
          <a:ln w="28440">
            <a:solidFill>
              <a:schemeClr val="bg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-4680" y="5140080"/>
            <a:ext cx="9143640" cy="1744920"/>
          </a:xfrm>
          <a:prstGeom prst="rect">
            <a:avLst/>
          </a:prstGeom>
          <a:solidFill>
            <a:srgbClr val="ff7000"/>
          </a:solidFill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a-DK" sz="1800" spc="-1" strike="noStrike">
                <a:solidFill>
                  <a:srgbClr val="ffffff"/>
                </a:solidFill>
                <a:latin typeface="Calibri"/>
              </a:rPr>
              <a:t>               </a:t>
            </a:r>
            <a:endParaRPr b="0" lang="da-DK" sz="1800" spc="-1" strike="noStrike">
              <a:latin typeface="Arial"/>
            </a:endParaRPr>
          </a:p>
        </p:txBody>
      </p:sp>
      <p:sp>
        <p:nvSpPr>
          <p:cNvPr id="48" name="Line 3"/>
          <p:cNvSpPr/>
          <p:nvPr/>
        </p:nvSpPr>
        <p:spPr>
          <a:xfrm>
            <a:off x="755280" y="6309000"/>
            <a:ext cx="2736360" cy="360"/>
          </a:xfrm>
          <a:prstGeom prst="line">
            <a:avLst/>
          </a:prstGeom>
          <a:ln w="7632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2186640" y="5045760"/>
            <a:ext cx="2110320" cy="2110320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5"/>
          <p:cNvSpPr/>
          <p:nvPr/>
        </p:nvSpPr>
        <p:spPr>
          <a:xfrm>
            <a:off x="755640" y="5802480"/>
            <a:ext cx="2110320" cy="2110320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" name="Billede 9" descr=""/>
          <p:cNvPicPr/>
          <p:nvPr/>
        </p:nvPicPr>
        <p:blipFill>
          <a:blip r:embed="rId2"/>
          <a:stretch/>
        </p:blipFill>
        <p:spPr>
          <a:xfrm>
            <a:off x="5922360" y="5914800"/>
            <a:ext cx="2979360" cy="788400"/>
          </a:xfrm>
          <a:prstGeom prst="rect">
            <a:avLst/>
          </a:prstGeom>
          <a:ln>
            <a:noFill/>
          </a:ln>
        </p:spPr>
      </p:pic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a-DK" sz="1800" spc="-1" strike="noStrike">
                <a:solidFill>
                  <a:srgbClr val="000000"/>
                </a:solidFill>
                <a:latin typeface="Calibri"/>
              </a:rPr>
              <a:t>Klik for at redigere titeltekstens format</a:t>
            </a:r>
            <a:endParaRPr b="0" lang="da-D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00000"/>
                </a:solidFill>
                <a:latin typeface="Lucida Sans"/>
              </a:rPr>
              <a:t>Klik for at redigere dispositionstekstens format</a:t>
            </a:r>
            <a:endParaRPr b="0" lang="da-DK" sz="2400" spc="-1" strike="noStrike">
              <a:solidFill>
                <a:srgbClr val="000000"/>
              </a:solidFill>
              <a:latin typeface="Lucida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1800" spc="-1" strike="noStrike">
                <a:solidFill>
                  <a:srgbClr val="000000"/>
                </a:solidFill>
                <a:latin typeface="Lucida Sans"/>
              </a:rPr>
              <a:t>Andet dispositionsniveau</a:t>
            </a:r>
            <a:endParaRPr b="0" lang="da-DK" sz="1800" spc="-1" strike="noStrike">
              <a:solidFill>
                <a:srgbClr val="000000"/>
              </a:solidFill>
              <a:latin typeface="Lucida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400" spc="-1" strike="noStrike">
                <a:solidFill>
                  <a:srgbClr val="000000"/>
                </a:solidFill>
                <a:latin typeface="Lucida Sans"/>
              </a:rPr>
              <a:t>Tredje dispositionsniveau</a:t>
            </a:r>
            <a:endParaRPr b="0" lang="da-DK" sz="1400" spc="-1" strike="noStrike">
              <a:solidFill>
                <a:srgbClr val="000000"/>
              </a:solidFill>
              <a:latin typeface="Lucida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1400" spc="-1" strike="noStrike">
                <a:solidFill>
                  <a:srgbClr val="808080"/>
                </a:solidFill>
                <a:latin typeface="Lucida Sans"/>
              </a:rPr>
              <a:t>Fjerde dispositionsniveau</a:t>
            </a:r>
            <a:endParaRPr b="0" lang="da-DK" sz="1400" spc="-1" strike="noStrike">
              <a:solidFill>
                <a:srgbClr val="808080"/>
              </a:solidFill>
              <a:latin typeface="Lucida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808080"/>
                </a:solidFill>
                <a:latin typeface="Lucida Sans"/>
              </a:rPr>
              <a:t>Femte dispositionsniveau</a:t>
            </a:r>
            <a:endParaRPr b="0" lang="da-DK" sz="2000" spc="-1" strike="noStrike">
              <a:solidFill>
                <a:srgbClr val="808080"/>
              </a:solidFill>
              <a:latin typeface="Lucida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808080"/>
                </a:solidFill>
                <a:latin typeface="Lucida Sans"/>
              </a:rPr>
              <a:t>Sjette dispositionsniveau</a:t>
            </a:r>
            <a:endParaRPr b="0" lang="da-DK" sz="2000" spc="-1" strike="noStrike">
              <a:solidFill>
                <a:srgbClr val="808080"/>
              </a:solidFill>
              <a:latin typeface="Lucida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808080"/>
                </a:solidFill>
                <a:latin typeface="Lucida Sans"/>
              </a:rPr>
              <a:t>Syvende dispositionsniveau</a:t>
            </a:r>
            <a:endParaRPr b="0" lang="da-DK" sz="2000" spc="-1" strike="noStrike">
              <a:solidFill>
                <a:srgbClr val="808080"/>
              </a:solidFill>
              <a:latin typeface="Lucida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CSS/CSS_Box_Model/Introduction_to_the_CSS_box_model" TargetMode="External"/><Relationship Id="rId2" Type="http://schemas.openxmlformats.org/officeDocument/2006/relationships/hyperlink" Target="https://developer.mozilla.org/en-US/docs/Web/CSS/CSS_Box_Model/Introduction_to_the_CSS_box_model" TargetMode="External"/><Relationship Id="rId3" Type="http://schemas.openxmlformats.org/officeDocument/2006/relationships/hyperlink" Target="https://developer.mozilla.org/en-US/docs/Learn/CSS/Building_blocks/The_box_model" TargetMode="External"/><Relationship Id="rId4" Type="http://schemas.openxmlformats.org/officeDocument/2006/relationships/hyperlink" Target="https://developer.mozilla.org/en-US/docs/Learn/CSS/Building_blocks/The_box_model" TargetMode="External"/><Relationship Id="rId5" Type="http://schemas.openxmlformats.org/officeDocument/2006/relationships/hyperlink" Target="https://developer.mozilla.org/en-US/docs/Learn/CSS/Building_blocks/The_box_model" TargetMode="External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55640" y="534888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50000"/>
              </a:lnSpc>
              <a:spcBef>
                <a:spcPts val="479"/>
              </a:spcBef>
            </a:pPr>
            <a:r>
              <a:rPr b="0" lang="da-DK" sz="2400" spc="-1" strike="noStrike">
                <a:solidFill>
                  <a:srgbClr val="ffffff"/>
                </a:solidFill>
                <a:latin typeface="Lucida Sans"/>
              </a:rPr>
              <a:t>The element box</a:t>
            </a:r>
            <a:endParaRPr b="0" lang="da-DK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755640" y="534888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50000"/>
              </a:lnSpc>
              <a:spcBef>
                <a:spcPts val="479"/>
              </a:spcBef>
            </a:pPr>
            <a:r>
              <a:rPr b="0" lang="da-DK" sz="2400" spc="-1" strike="noStrike">
                <a:solidFill>
                  <a:srgbClr val="ffffff"/>
                </a:solidFill>
                <a:latin typeface="Lucida Sans"/>
              </a:rPr>
              <a:t>Sources</a:t>
            </a:r>
            <a:endParaRPr b="0" lang="da-DK" sz="2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51280" y="818640"/>
            <a:ext cx="8730720" cy="20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400" spc="-1" strike="noStrike">
                <a:solidFill>
                  <a:srgbClr val="000000"/>
                </a:solidFill>
                <a:latin typeface="Calibri"/>
              </a:rPr>
              <a:t># Introduction to the CSS basic box model</a:t>
            </a:r>
            <a:br/>
            <a:endParaRPr b="0" lang="da-DK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400" spc="-1" strike="noStrike" u="sng">
                <a:solidFill>
                  <a:srgbClr val="002060"/>
                </a:solidFill>
                <a:uFillTx/>
                <a:latin typeface="Calibri"/>
                <a:hlinkClick r:id="rId1"/>
              </a:rPr>
              <a:t>https://</a:t>
            </a:r>
            <a:r>
              <a:rPr b="0" lang="da-DK" sz="1400" spc="-1" strike="noStrike" u="sng">
                <a:solidFill>
                  <a:srgbClr val="002060"/>
                </a:solidFill>
                <a:uFillTx/>
                <a:latin typeface="Calibri"/>
                <a:hlinkClick r:id="rId2"/>
              </a:rPr>
              <a:t>developer.mozilla.org/en-US/docs/Web/CSS/CSS_Box_Model/Introduction_to_the_CSS_box_model</a:t>
            </a:r>
            <a:endParaRPr b="0" lang="da-DK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400" spc="-1" strike="noStrike" u="sng">
                <a:solidFill>
                  <a:srgbClr val="002060"/>
                </a:solidFill>
                <a:uFillTx/>
                <a:latin typeface="Calibri"/>
                <a:hlinkClick r:id="rId3"/>
              </a:rPr>
              <a:t>https</a:t>
            </a:r>
            <a:r>
              <a:rPr b="0" lang="da-DK" sz="1400" spc="-1" strike="noStrike" u="sng">
                <a:solidFill>
                  <a:srgbClr val="002060"/>
                </a:solidFill>
                <a:uFillTx/>
                <a:latin typeface="Calibri"/>
                <a:hlinkClick r:id="rId4"/>
              </a:rPr>
              <a:t>://</a:t>
            </a:r>
            <a:r>
              <a:rPr b="0" lang="da-DK" sz="1400" spc="-1" strike="noStrike" u="sng">
                <a:solidFill>
                  <a:srgbClr val="002060"/>
                </a:solidFill>
                <a:uFillTx/>
                <a:latin typeface="Calibri"/>
                <a:hlinkClick r:id="rId5"/>
              </a:rPr>
              <a:t>developer.mozilla.org/en-US/docs/Learn/CSS/Building_blocks/The_box_model</a:t>
            </a:r>
            <a:endParaRPr b="0" lang="da-DK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400" spc="-1" strike="noStrike">
                <a:solidFill>
                  <a:srgbClr val="000000"/>
                </a:solidFill>
                <a:latin typeface="Calibri"/>
              </a:rPr>
              <a:t># Niederst Robbins, J., 2018. Learning Web design: a beginner’s guide to HTML, CSS, JavaScript, and web graphics.</a:t>
            </a:r>
            <a:endParaRPr b="0" lang="da-DK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400" spc="-1" strike="noStrike">
                <a:solidFill>
                  <a:srgbClr val="000000"/>
                </a:solidFill>
                <a:latin typeface="Calibri"/>
              </a:rPr>
              <a:t>Chapter 14</a:t>
            </a:r>
            <a:endParaRPr b="0" lang="da-DK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00206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00206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</TotalTime>
  <Application>LibreOffice/6.0.7.3$Linux_X86_64 LibreOffice_project/00m0$Build-3</Application>
  <Words>58</Words>
  <Paragraphs>14</Paragraphs>
  <Company>EFIF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2014-02-11T09:21:34Z</dcterms:created>
  <dc:creator>Henrik Varmark (VAR - Marketingchef - SH - EAA)</dc:creator>
  <dc:description/>
  <dc:language>da-DK</dc:language>
  <cp:lastModifiedBy>Morten Bonderup</cp:lastModifiedBy>
  <cp:lastPrinted>2014-02-11T13:26:00Z</cp:lastPrinted>
  <dcterms:modified xsi:type="dcterms:W3CDTF">2020-08-30T08:53:53Z</dcterms:modified>
  <cp:revision>108</cp:revision>
  <dc:subject/>
  <dc:title>PowerPoint-skabelon engelsk, uden indhold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EFIF</vt:lpwstr>
  </property>
  <property fmtid="{D5CDD505-2E9C-101B-9397-08002B2CF9AE}" pid="4" name="ContentTypeId">
    <vt:lpwstr>0x01010097133A24E69C6E41AAC757A5EE7EA4CE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Skærmshow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5</vt:i4>
  </property>
</Properties>
</file>