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3.png" ContentType="image/png"/>
  <Override PartName="/ppt/media/image1.png" ContentType="image/png"/>
  <Override PartName="/ppt/media/image2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a-DK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a-DK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a-DK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a-DK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a-DK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a-DK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a-DK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a-DK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a-DK" sz="4400" spc="-1" strike="noStrike"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a-DK" sz="3200" spc="-1" strike="noStrike"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a-DK" sz="3200" spc="-1" strike="noStrike"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a-DK" sz="3200" spc="-1" strike="noStrike">
              <a:latin typeface="Arial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a-DK" sz="3200" spc="-1" strike="noStrike">
              <a:latin typeface="Arial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a-DK" sz="3200" spc="-1" strike="noStrike">
              <a:latin typeface="Arial"/>
            </a:endParaRPr>
          </a:p>
        </p:txBody>
      </p:sp>
      <p:sp>
        <p:nvSpPr>
          <p:cNvPr id="4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a-DK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a-DK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a-DK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a-DK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a-DK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a-DK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a-DK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a-DK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a-DK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a-DK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a-DK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a-DK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a-DK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a-DK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a-DK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a-DK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a-DK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a-DK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a-DK" sz="3200" spc="-1" strike="noStrike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a-DK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a-DK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a-DK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a-DK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a-DK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a-DK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a-DK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a-DK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a-DK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a-DK" sz="32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a-DK" sz="3200" spc="-1" strike="noStrike"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a-DK" sz="3200" spc="-1" strike="noStrike"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a-DK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a-DK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a-DK" sz="3200" spc="-1" strike="noStrike"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a-DK" sz="3200" spc="-1" strike="noStrike">
              <a:latin typeface="Arial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a-DK" sz="3200" spc="-1" strike="noStrike">
              <a:latin typeface="Arial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a-DK" sz="3200" spc="-1" strike="noStrike">
              <a:latin typeface="Arial"/>
            </a:endParaRPr>
          </a:p>
        </p:txBody>
      </p:sp>
      <p:sp>
        <p:nvSpPr>
          <p:cNvPr id="88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a-DK" sz="3200" spc="-1" strike="noStrike">
              <a:latin typeface="Arial"/>
            </a:endParaRPr>
          </a:p>
        </p:txBody>
      </p:sp>
      <p:sp>
        <p:nvSpPr>
          <p:cNvPr id="89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a-DK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a-DK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a-DK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a-DK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a-DK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a-DK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a-DK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a-DK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a-DK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a-DK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a-DK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a-DK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a-DK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a-DK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a-DK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a-DK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a-DK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a-DK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a-DK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a-DK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Line 1"/>
          <p:cNvSpPr/>
          <p:nvPr/>
        </p:nvSpPr>
        <p:spPr>
          <a:xfrm>
            <a:off x="467280" y="6237000"/>
            <a:ext cx="3456360" cy="360"/>
          </a:xfrm>
          <a:prstGeom prst="line">
            <a:avLst/>
          </a:prstGeom>
          <a:ln w="28440">
            <a:solidFill>
              <a:schemeClr val="bg1"/>
            </a:solidFill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" name="CustomShape 2"/>
          <p:cNvSpPr/>
          <p:nvPr/>
        </p:nvSpPr>
        <p:spPr>
          <a:xfrm>
            <a:off x="0" y="0"/>
            <a:ext cx="9155520" cy="6855840"/>
          </a:xfrm>
          <a:prstGeom prst="rect">
            <a:avLst/>
          </a:prstGeom>
          <a:solidFill>
            <a:srgbClr val="ff7000"/>
          </a:solidFill>
          <a:ln>
            <a:noFill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da-DK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                                       </a:t>
            </a:r>
            <a:endParaRPr b="0" lang="da-DK" sz="1800" spc="-1" strike="noStrike">
              <a:latin typeface="Arial"/>
            </a:endParaRPr>
          </a:p>
        </p:txBody>
      </p:sp>
      <p:sp>
        <p:nvSpPr>
          <p:cNvPr id="2" name="CustomShape 3"/>
          <p:cNvSpPr/>
          <p:nvPr/>
        </p:nvSpPr>
        <p:spPr>
          <a:xfrm>
            <a:off x="5364000" y="3559680"/>
            <a:ext cx="4219560" cy="4219560"/>
          </a:xfrm>
          <a:prstGeom prst="ellipse">
            <a:avLst/>
          </a:prstGeom>
          <a:solidFill>
            <a:srgbClr val="ffffff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5586840" y="-2259720"/>
            <a:ext cx="4250520" cy="4250520"/>
          </a:xfrm>
          <a:prstGeom prst="ellipse">
            <a:avLst/>
          </a:prstGeom>
          <a:solidFill>
            <a:srgbClr val="ffffff">
              <a:alpha val="1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Line 5"/>
          <p:cNvSpPr/>
          <p:nvPr/>
        </p:nvSpPr>
        <p:spPr>
          <a:xfrm>
            <a:off x="755280" y="6309000"/>
            <a:ext cx="2736360" cy="360"/>
          </a:xfrm>
          <a:prstGeom prst="line">
            <a:avLst/>
          </a:prstGeom>
          <a:ln w="76320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CustomShape 6"/>
          <p:cNvSpPr/>
          <p:nvPr/>
        </p:nvSpPr>
        <p:spPr>
          <a:xfrm>
            <a:off x="-2340720" y="0"/>
            <a:ext cx="4930560" cy="4930560"/>
          </a:xfrm>
          <a:prstGeom prst="ellipse">
            <a:avLst/>
          </a:prstGeom>
          <a:solidFill>
            <a:srgbClr val="ffffff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" name="CustomShape 7"/>
          <p:cNvSpPr/>
          <p:nvPr/>
        </p:nvSpPr>
        <p:spPr>
          <a:xfrm>
            <a:off x="5148000" y="2781000"/>
            <a:ext cx="1980720" cy="1980720"/>
          </a:xfrm>
          <a:prstGeom prst="ellipse">
            <a:avLst/>
          </a:prstGeom>
          <a:solidFill>
            <a:srgbClr val="ffffff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7" name="Billede 1" descr=""/>
          <p:cNvPicPr/>
          <p:nvPr/>
        </p:nvPicPr>
        <p:blipFill>
          <a:blip r:embed="rId2"/>
          <a:stretch/>
        </p:blipFill>
        <p:spPr>
          <a:xfrm>
            <a:off x="5797800" y="402840"/>
            <a:ext cx="2977560" cy="786600"/>
          </a:xfrm>
          <a:prstGeom prst="rect">
            <a:avLst/>
          </a:prstGeom>
          <a:ln>
            <a:noFill/>
          </a:ln>
        </p:spPr>
      </p:pic>
      <p:sp>
        <p:nvSpPr>
          <p:cNvPr id="8" name="PlaceHolder 8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da-DK" sz="4400" spc="-1" strike="noStrike">
                <a:latin typeface="Arial"/>
              </a:rPr>
              <a:t>Klik for at redigere </a:t>
            </a:r>
            <a:r>
              <a:rPr b="0" lang="da-DK" sz="4400" spc="-1" strike="noStrike">
                <a:latin typeface="Arial"/>
              </a:rPr>
              <a:t>titeltekstens format</a:t>
            </a:r>
            <a:endParaRPr b="0" lang="da-DK" sz="4400" spc="-1" strike="noStrike">
              <a:latin typeface="Arial"/>
            </a:endParaRPr>
          </a:p>
        </p:txBody>
      </p:sp>
      <p:sp>
        <p:nvSpPr>
          <p:cNvPr id="9" name="PlaceHolder 9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3200" spc="-1" strike="noStrike">
                <a:latin typeface="Arial"/>
              </a:rPr>
              <a:t>Klik for at redigere dispositionstekstens format</a:t>
            </a:r>
            <a:endParaRPr b="0" lang="da-DK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a-DK" sz="2800" spc="-1" strike="noStrike">
                <a:latin typeface="Arial"/>
              </a:rPr>
              <a:t>Andet dispositionsniveau</a:t>
            </a:r>
            <a:endParaRPr b="0" lang="da-DK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2400" spc="-1" strike="noStrike">
                <a:latin typeface="Arial"/>
              </a:rPr>
              <a:t>Tredje dispositionsniveau</a:t>
            </a:r>
            <a:endParaRPr b="0" lang="da-DK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a-DK" sz="2000" spc="-1" strike="noStrike">
                <a:latin typeface="Arial"/>
              </a:rPr>
              <a:t>Fjerde dispositionsniveau</a:t>
            </a:r>
            <a:endParaRPr b="0" lang="da-DK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2000" spc="-1" strike="noStrike">
                <a:latin typeface="Arial"/>
              </a:rPr>
              <a:t>Femte dispositionsniveau</a:t>
            </a:r>
            <a:endParaRPr b="0" lang="da-DK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2000" spc="-1" strike="noStrike">
                <a:latin typeface="Arial"/>
              </a:rPr>
              <a:t>Sjette dispositionsniveau</a:t>
            </a:r>
            <a:endParaRPr b="0" lang="da-DK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2000" spc="-1" strike="noStrike">
                <a:latin typeface="Arial"/>
              </a:rPr>
              <a:t>Syvende dispositionsniveau</a:t>
            </a:r>
            <a:endParaRPr b="0" lang="da-DK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Line 1"/>
          <p:cNvSpPr/>
          <p:nvPr/>
        </p:nvSpPr>
        <p:spPr>
          <a:xfrm>
            <a:off x="467280" y="6237000"/>
            <a:ext cx="3456360" cy="360"/>
          </a:xfrm>
          <a:prstGeom prst="line">
            <a:avLst/>
          </a:prstGeom>
          <a:ln w="28440">
            <a:solidFill>
              <a:schemeClr val="bg1"/>
            </a:solidFill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47" name="CustomShape 2"/>
          <p:cNvSpPr/>
          <p:nvPr/>
        </p:nvSpPr>
        <p:spPr>
          <a:xfrm>
            <a:off x="-4680" y="5140080"/>
            <a:ext cx="9141840" cy="1743120"/>
          </a:xfrm>
          <a:prstGeom prst="rect">
            <a:avLst/>
          </a:prstGeom>
          <a:solidFill>
            <a:srgbClr val="ff7000"/>
          </a:solidFill>
          <a:ln>
            <a:noFill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da-DK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               </a:t>
            </a:r>
            <a:endParaRPr b="0" lang="da-DK" sz="1800" spc="-1" strike="noStrike">
              <a:latin typeface="Arial"/>
            </a:endParaRPr>
          </a:p>
        </p:txBody>
      </p:sp>
      <p:sp>
        <p:nvSpPr>
          <p:cNvPr id="48" name="Line 3"/>
          <p:cNvSpPr/>
          <p:nvPr/>
        </p:nvSpPr>
        <p:spPr>
          <a:xfrm>
            <a:off x="755280" y="6309000"/>
            <a:ext cx="2736360" cy="360"/>
          </a:xfrm>
          <a:prstGeom prst="line">
            <a:avLst/>
          </a:prstGeom>
          <a:ln w="76320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CustomShape 4"/>
          <p:cNvSpPr/>
          <p:nvPr/>
        </p:nvSpPr>
        <p:spPr>
          <a:xfrm>
            <a:off x="2186640" y="5045760"/>
            <a:ext cx="2108520" cy="2108520"/>
          </a:xfrm>
          <a:prstGeom prst="ellipse">
            <a:avLst/>
          </a:prstGeom>
          <a:solidFill>
            <a:srgbClr val="ffffff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CustomShape 5"/>
          <p:cNvSpPr/>
          <p:nvPr/>
        </p:nvSpPr>
        <p:spPr>
          <a:xfrm>
            <a:off x="755640" y="5802480"/>
            <a:ext cx="2108520" cy="2108520"/>
          </a:xfrm>
          <a:prstGeom prst="ellipse">
            <a:avLst/>
          </a:prstGeom>
          <a:solidFill>
            <a:srgbClr val="ffffff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1" name="Billede 9" descr=""/>
          <p:cNvPicPr/>
          <p:nvPr/>
        </p:nvPicPr>
        <p:blipFill>
          <a:blip r:embed="rId2"/>
          <a:stretch/>
        </p:blipFill>
        <p:spPr>
          <a:xfrm>
            <a:off x="5922360" y="5914800"/>
            <a:ext cx="2977560" cy="786600"/>
          </a:xfrm>
          <a:prstGeom prst="rect">
            <a:avLst/>
          </a:prstGeom>
          <a:ln>
            <a:noFill/>
          </a:ln>
        </p:spPr>
      </p:pic>
      <p:sp>
        <p:nvSpPr>
          <p:cNvPr id="52" name="PlaceHolder 6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da-DK" sz="4400" spc="-1" strike="noStrike">
                <a:latin typeface="Arial"/>
              </a:rPr>
              <a:t>Klik for at redigere titeltekstens format</a:t>
            </a:r>
            <a:endParaRPr b="0" lang="da-DK" sz="4400" spc="-1" strike="noStrike">
              <a:latin typeface="Arial"/>
            </a:endParaRPr>
          </a:p>
        </p:txBody>
      </p:sp>
      <p:sp>
        <p:nvSpPr>
          <p:cNvPr id="53" name="PlaceHolder 7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3200" spc="-1" strike="noStrike">
                <a:latin typeface="Arial"/>
              </a:rPr>
              <a:t>Klik for at redigere dispositionstekstens format</a:t>
            </a:r>
            <a:endParaRPr b="0" lang="da-DK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a-DK" sz="2800" spc="-1" strike="noStrike">
                <a:latin typeface="Arial"/>
              </a:rPr>
              <a:t>Andet dispositionsniveau</a:t>
            </a:r>
            <a:endParaRPr b="0" lang="da-DK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2400" spc="-1" strike="noStrike">
                <a:latin typeface="Arial"/>
              </a:rPr>
              <a:t>Tredje dispositionsniveau</a:t>
            </a:r>
            <a:endParaRPr b="0" lang="da-DK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a-DK" sz="2000" spc="-1" strike="noStrike">
                <a:latin typeface="Arial"/>
              </a:rPr>
              <a:t>Fjerde dispositionsniveau</a:t>
            </a:r>
            <a:endParaRPr b="0" lang="da-DK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2000" spc="-1" strike="noStrike">
                <a:latin typeface="Arial"/>
              </a:rPr>
              <a:t>Femte dispositionsniveau</a:t>
            </a:r>
            <a:endParaRPr b="0" lang="da-DK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2000" spc="-1" strike="noStrike">
                <a:latin typeface="Arial"/>
              </a:rPr>
              <a:t>Sjette dispositionsniveau</a:t>
            </a:r>
            <a:endParaRPr b="0" lang="da-DK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2000" spc="-1" strike="noStrike">
                <a:latin typeface="Arial"/>
              </a:rPr>
              <a:t>Syvende dispositionsniveau</a:t>
            </a:r>
            <a:endParaRPr b="0" lang="da-DK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s://www.w3schools.com/cssref/css_units.asp" TargetMode="External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755640" y="5348880"/>
            <a:ext cx="6398640" cy="175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  <a:spcBef>
                <a:spcPts val="479"/>
              </a:spcBef>
            </a:pPr>
            <a:r>
              <a:rPr b="0" lang="da-DK" sz="2400" spc="-1" strike="noStrike">
                <a:solidFill>
                  <a:srgbClr val="ffffff"/>
                </a:solidFill>
                <a:latin typeface="Lucida Sans"/>
                <a:ea typeface="DejaVu Sans"/>
              </a:rPr>
              <a:t>Specify CSS lengths</a:t>
            </a:r>
            <a:endParaRPr b="0" lang="da-DK" sz="24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755640" y="5348880"/>
            <a:ext cx="6398640" cy="175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  <a:spcBef>
                <a:spcPts val="479"/>
              </a:spcBef>
            </a:pPr>
            <a:r>
              <a:rPr b="0" lang="da-DK" sz="2400" spc="-1" strike="noStrike">
                <a:solidFill>
                  <a:srgbClr val="ffffff"/>
                </a:solidFill>
                <a:latin typeface="Lucida Sans"/>
                <a:ea typeface="DejaVu Sans"/>
              </a:rPr>
              <a:t>Absolute and relative length units</a:t>
            </a:r>
            <a:endParaRPr b="0" lang="da-DK" sz="2400" spc="-1" strike="noStrike"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3312000" y="6489360"/>
            <a:ext cx="912240" cy="91224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" name="CustomShape 3"/>
          <p:cNvSpPr/>
          <p:nvPr/>
        </p:nvSpPr>
        <p:spPr>
          <a:xfrm>
            <a:off x="1080000" y="1872000"/>
            <a:ext cx="6334920" cy="111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da-DK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Relative and absolute units</a:t>
            </a:r>
            <a:endParaRPr b="0" lang="da-DK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a-DK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a-DK" sz="1800" spc="-1" strike="noStrike" u="sng">
                <a:solidFill>
                  <a:srgbClr val="002060"/>
                </a:solidFill>
                <a:uFillTx/>
                <a:latin typeface="Arial"/>
                <a:ea typeface="DejaVu Sans"/>
                <a:hlinkClick r:id="rId1"/>
              </a:rPr>
              <a:t>https://www.w3schools.com/cssref/css_units.asp</a:t>
            </a:r>
            <a:endParaRPr b="0" lang="da-DK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a-DK" sz="18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1313640" y="1152000"/>
            <a:ext cx="4468680" cy="107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da-DK" sz="1600" spc="-1" strike="noStrike">
                <a:solidFill>
                  <a:srgbClr val="000000"/>
                </a:solidFill>
                <a:latin typeface="Arial"/>
                <a:ea typeface="DejaVu Sans"/>
              </a:rPr>
              <a:t>margin-top: 100px;</a:t>
            </a:r>
            <a:br/>
            <a:r>
              <a:rPr b="0" lang="da-DK" sz="1600" spc="-1" strike="noStrike">
                <a:solidFill>
                  <a:srgbClr val="000000"/>
                </a:solidFill>
                <a:latin typeface="Arial"/>
                <a:ea typeface="DejaVu Sans"/>
              </a:rPr>
              <a:t>margin-bottom: 100px;</a:t>
            </a:r>
            <a:br/>
            <a:r>
              <a:rPr b="0" lang="da-DK" sz="1600" spc="-1" strike="noStrike">
                <a:solidFill>
                  <a:srgbClr val="000000"/>
                </a:solidFill>
                <a:latin typeface="Arial"/>
                <a:ea typeface="DejaVu Sans"/>
              </a:rPr>
              <a:t>margin-right: 150px;</a:t>
            </a:r>
            <a:br/>
            <a:r>
              <a:rPr b="0" lang="da-DK" sz="1600" spc="-1" strike="noStrike">
                <a:solidFill>
                  <a:srgbClr val="000000"/>
                </a:solidFill>
                <a:latin typeface="Arial"/>
                <a:ea typeface="DejaVu Sans"/>
              </a:rPr>
              <a:t>margin-left: 80px;</a:t>
            </a:r>
            <a:endParaRPr b="0" lang="da-DK" sz="1600" spc="-1" strike="noStrike"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648000" y="106200"/>
            <a:ext cx="6838200" cy="77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da-DK" sz="1800" spc="-1" strike="noStrike">
                <a:solidFill>
                  <a:srgbClr val="000000"/>
                </a:solidFill>
                <a:latin typeface="Arial"/>
                <a:ea typeface="DejaVu Sans"/>
              </a:rPr>
              <a:t>How to specify margin and padding lengths</a:t>
            </a:r>
            <a:br/>
            <a:endParaRPr b="0" lang="da-DK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a-DK" sz="1200" spc="-1" strike="noStrike">
                <a:solidFill>
                  <a:srgbClr val="000000"/>
                </a:solidFill>
                <a:latin typeface="Arial"/>
                <a:ea typeface="DejaVu Sans"/>
              </a:rPr>
              <a:t>The examples here are with margin but the same applies for padding.</a:t>
            </a:r>
            <a:endParaRPr b="0" lang="da-DK" sz="1200" spc="-1" strike="noStrike">
              <a:latin typeface="Arial"/>
            </a:endParaRPr>
          </a:p>
        </p:txBody>
      </p:sp>
      <p:sp>
        <p:nvSpPr>
          <p:cNvPr id="96" name="CustomShape 3"/>
          <p:cNvSpPr/>
          <p:nvPr/>
        </p:nvSpPr>
        <p:spPr>
          <a:xfrm>
            <a:off x="1248120" y="2664000"/>
            <a:ext cx="4468680" cy="54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da-DK" sz="1600" spc="-1" strike="noStrike">
                <a:solidFill>
                  <a:srgbClr val="000000"/>
                </a:solidFill>
                <a:latin typeface="Arial"/>
                <a:ea typeface="DejaVu Sans"/>
              </a:rPr>
              <a:t>margin: 100px 150px 100px 80px;</a:t>
            </a:r>
            <a:br/>
            <a:endParaRPr b="0" lang="da-DK" sz="1600" spc="-1" strike="noStrike">
              <a:latin typeface="Arial"/>
            </a:endParaRPr>
          </a:p>
        </p:txBody>
      </p:sp>
      <p:sp>
        <p:nvSpPr>
          <p:cNvPr id="97" name="CustomShape 4"/>
          <p:cNvSpPr/>
          <p:nvPr/>
        </p:nvSpPr>
        <p:spPr>
          <a:xfrm>
            <a:off x="659880" y="936000"/>
            <a:ext cx="2770200" cy="25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da-DK" sz="1200" spc="-1" strike="noStrike">
                <a:solidFill>
                  <a:srgbClr val="000000"/>
                </a:solidFill>
                <a:latin typeface="Arial"/>
                <a:ea typeface="DejaVu Sans"/>
              </a:rPr>
              <a:t>Individually assigned</a:t>
            </a:r>
            <a:endParaRPr b="0" lang="da-DK" sz="1200" spc="-1" strike="noStrike">
              <a:latin typeface="Arial"/>
            </a:endParaRPr>
          </a:p>
        </p:txBody>
      </p:sp>
      <p:sp>
        <p:nvSpPr>
          <p:cNvPr id="98" name="CustomShape 5"/>
          <p:cNvSpPr/>
          <p:nvPr/>
        </p:nvSpPr>
        <p:spPr>
          <a:xfrm>
            <a:off x="576000" y="2448000"/>
            <a:ext cx="5374080" cy="42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da-DK" sz="1200" spc="-1" strike="noStrike">
                <a:solidFill>
                  <a:srgbClr val="000000"/>
                </a:solidFill>
                <a:latin typeface="Arial"/>
                <a:ea typeface="DejaVu Sans"/>
              </a:rPr>
              <a:t>The same values assigned in one line (top, right, bottom, left)</a:t>
            </a:r>
            <a:endParaRPr b="0" lang="da-DK" sz="1200" spc="-1" strike="noStrike">
              <a:latin typeface="Arial"/>
            </a:endParaRPr>
          </a:p>
        </p:txBody>
      </p:sp>
      <p:sp>
        <p:nvSpPr>
          <p:cNvPr id="99" name="CustomShape 6"/>
          <p:cNvSpPr/>
          <p:nvPr/>
        </p:nvSpPr>
        <p:spPr>
          <a:xfrm>
            <a:off x="1248120" y="3364920"/>
            <a:ext cx="4468680" cy="54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da-DK" sz="1600" spc="-1" strike="noStrike">
                <a:solidFill>
                  <a:srgbClr val="000000"/>
                </a:solidFill>
                <a:latin typeface="Arial"/>
                <a:ea typeface="DejaVu Sans"/>
              </a:rPr>
              <a:t>margin: 100px 150px;</a:t>
            </a:r>
            <a:br/>
            <a:endParaRPr b="0" lang="da-DK" sz="1600" spc="-1" strike="noStrike">
              <a:latin typeface="Arial"/>
            </a:endParaRPr>
          </a:p>
        </p:txBody>
      </p:sp>
      <p:sp>
        <p:nvSpPr>
          <p:cNvPr id="100" name="CustomShape 7"/>
          <p:cNvSpPr/>
          <p:nvPr/>
        </p:nvSpPr>
        <p:spPr>
          <a:xfrm>
            <a:off x="567360" y="3141360"/>
            <a:ext cx="7054200" cy="42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da-DK" sz="1200" spc="-1" strike="noStrike">
                <a:solidFill>
                  <a:srgbClr val="000000"/>
                </a:solidFill>
                <a:latin typeface="Arial"/>
                <a:ea typeface="DejaVu Sans"/>
              </a:rPr>
              <a:t>Values assigned with inheritance (only top and right margin are specified) </a:t>
            </a:r>
            <a:endParaRPr b="0" lang="da-DK" sz="1200" spc="-1" strike="noStrike">
              <a:latin typeface="Arial"/>
            </a:endParaRPr>
          </a:p>
        </p:txBody>
      </p:sp>
      <p:sp>
        <p:nvSpPr>
          <p:cNvPr id="101" name="CustomShape 8"/>
          <p:cNvSpPr/>
          <p:nvPr/>
        </p:nvSpPr>
        <p:spPr>
          <a:xfrm>
            <a:off x="576000" y="3717360"/>
            <a:ext cx="806220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da-DK" sz="1200" spc="-1" strike="noStrike">
                <a:solidFill>
                  <a:srgbClr val="000000"/>
                </a:solidFill>
                <a:latin typeface="Arial"/>
                <a:ea typeface="DejaVu Sans"/>
              </a:rPr>
              <a:t>Above you will have a margin-top with 100px, a right margin with 150px. Since bottom and left are not specified they inherit the values from their sisters: margin-bottom becomes 100px and the left margin becoms 150px.</a:t>
            </a:r>
            <a:endParaRPr b="0" lang="da-DK" sz="1200" spc="-1" strike="noStrike">
              <a:latin typeface="Arial"/>
            </a:endParaRPr>
          </a:p>
        </p:txBody>
      </p:sp>
      <p:sp>
        <p:nvSpPr>
          <p:cNvPr id="102" name="CustomShape 9"/>
          <p:cNvSpPr/>
          <p:nvPr/>
        </p:nvSpPr>
        <p:spPr>
          <a:xfrm>
            <a:off x="1251000" y="4608000"/>
            <a:ext cx="2131200" cy="31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da-DK" sz="1600" spc="-1" strike="noStrike">
                <a:solidFill>
                  <a:srgbClr val="000000"/>
                </a:solidFill>
                <a:latin typeface="Arial"/>
                <a:ea typeface="DejaVu Sans"/>
              </a:rPr>
              <a:t>margin: 0;</a:t>
            </a:r>
            <a:endParaRPr b="0" lang="da-DK" sz="1600" spc="-1" strike="noStrike">
              <a:latin typeface="Arial"/>
            </a:endParaRPr>
          </a:p>
        </p:txBody>
      </p:sp>
      <p:sp>
        <p:nvSpPr>
          <p:cNvPr id="103" name="CustomShape 10"/>
          <p:cNvSpPr/>
          <p:nvPr/>
        </p:nvSpPr>
        <p:spPr>
          <a:xfrm>
            <a:off x="576000" y="4392000"/>
            <a:ext cx="7054200" cy="42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da-DK" sz="1200" spc="-1" strike="noStrike">
                <a:solidFill>
                  <a:srgbClr val="000000"/>
                </a:solidFill>
                <a:latin typeface="Arial"/>
                <a:ea typeface="DejaVu Sans"/>
              </a:rPr>
              <a:t>Values assigned with inheritance (all margins are 0) </a:t>
            </a:r>
            <a:endParaRPr b="0" lang="da-DK" sz="12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648000" y="106200"/>
            <a:ext cx="6838200" cy="77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da-DK" sz="1800" spc="-1" strike="noStrike">
                <a:solidFill>
                  <a:srgbClr val="000000"/>
                </a:solidFill>
                <a:latin typeface="Arial"/>
                <a:ea typeface="DejaVu Sans"/>
              </a:rPr>
              <a:t>How to specify CSS border lengths</a:t>
            </a:r>
            <a:br/>
            <a:endParaRPr b="0" lang="da-DK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a-DK" sz="1800" spc="-1" strike="noStrike">
              <a:latin typeface="Arial"/>
            </a:endParaRPr>
          </a:p>
        </p:txBody>
      </p:sp>
      <p:sp>
        <p:nvSpPr>
          <p:cNvPr id="105" name="CustomShape 2"/>
          <p:cNvSpPr/>
          <p:nvPr/>
        </p:nvSpPr>
        <p:spPr>
          <a:xfrm>
            <a:off x="864000" y="1008000"/>
            <a:ext cx="2374200" cy="31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da-DK" sz="1600" spc="-1" strike="noStrike">
                <a:solidFill>
                  <a:srgbClr val="000000"/>
                </a:solidFill>
                <a:latin typeface="Arial"/>
                <a:ea typeface="DejaVu Sans"/>
              </a:rPr>
              <a:t>border: 5px solid black</a:t>
            </a:r>
            <a:r>
              <a:rPr b="0" lang="da-DK" sz="1000" spc="-1" strike="noStrike">
                <a:solidFill>
                  <a:srgbClr val="000000"/>
                </a:solidFill>
                <a:latin typeface="Arial"/>
                <a:ea typeface="DejaVu Sans"/>
              </a:rPr>
              <a:t>;</a:t>
            </a:r>
            <a:endParaRPr b="0" lang="da-DK" sz="1000" spc="-1" strike="noStrike">
              <a:latin typeface="Arial"/>
            </a:endParaRPr>
          </a:p>
        </p:txBody>
      </p:sp>
      <p:sp>
        <p:nvSpPr>
          <p:cNvPr id="106" name="CustomShape 3"/>
          <p:cNvSpPr/>
          <p:nvPr/>
        </p:nvSpPr>
        <p:spPr>
          <a:xfrm>
            <a:off x="648000" y="576000"/>
            <a:ext cx="8350200" cy="52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da-DK" sz="1200" spc="-1" strike="noStrike">
                <a:solidFill>
                  <a:srgbClr val="000000"/>
                </a:solidFill>
                <a:latin typeface="Arial"/>
                <a:ea typeface="DejaVu Sans"/>
              </a:rPr>
              <a:t>Shorthand declaration. This results in a border with a width of 5px, solid line with a black color (like the top one below).</a:t>
            </a:r>
            <a:endParaRPr b="0" lang="da-DK" sz="1200" spc="-1" strike="noStrike">
              <a:latin typeface="Arial"/>
            </a:endParaRPr>
          </a:p>
        </p:txBody>
      </p:sp>
      <p:pic>
        <p:nvPicPr>
          <p:cNvPr id="107" name="" descr=""/>
          <p:cNvPicPr/>
          <p:nvPr/>
        </p:nvPicPr>
        <p:blipFill>
          <a:blip r:embed="rId1"/>
          <a:stretch/>
        </p:blipFill>
        <p:spPr>
          <a:xfrm>
            <a:off x="792000" y="1333080"/>
            <a:ext cx="6622200" cy="465120"/>
          </a:xfrm>
          <a:prstGeom prst="rect">
            <a:avLst/>
          </a:prstGeom>
          <a:ln>
            <a:noFill/>
          </a:ln>
        </p:spPr>
      </p:pic>
      <p:sp>
        <p:nvSpPr>
          <p:cNvPr id="108" name="CustomShape 4"/>
          <p:cNvSpPr/>
          <p:nvPr/>
        </p:nvSpPr>
        <p:spPr>
          <a:xfrm>
            <a:off x="864000" y="2664000"/>
            <a:ext cx="2374200" cy="76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da-DK" sz="1600" spc="-1" strike="noStrike">
                <a:solidFill>
                  <a:srgbClr val="000000"/>
                </a:solidFill>
                <a:latin typeface="Arial"/>
                <a:ea typeface="DejaVu Sans"/>
              </a:rPr>
              <a:t>border-style: solid;</a:t>
            </a:r>
            <a:endParaRPr b="0" lang="da-DK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a-DK" sz="1600" spc="-1" strike="noStrike">
                <a:solidFill>
                  <a:srgbClr val="000000"/>
                </a:solidFill>
                <a:latin typeface="Arial"/>
                <a:ea typeface="DejaVu Sans"/>
              </a:rPr>
              <a:t>border-width: 5px;</a:t>
            </a:r>
            <a:endParaRPr b="0" lang="da-DK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a-DK" sz="1600" spc="-1" strike="noStrike">
                <a:solidFill>
                  <a:srgbClr val="000000"/>
                </a:solidFill>
                <a:latin typeface="Arial"/>
                <a:ea typeface="DejaVu Sans"/>
              </a:rPr>
              <a:t>border-color: black;</a:t>
            </a:r>
            <a:endParaRPr b="0" lang="da-DK" sz="1600" spc="-1" strike="noStrike">
              <a:latin typeface="Arial"/>
            </a:endParaRPr>
          </a:p>
        </p:txBody>
      </p:sp>
      <p:sp>
        <p:nvSpPr>
          <p:cNvPr id="109" name="CustomShape 5"/>
          <p:cNvSpPr/>
          <p:nvPr/>
        </p:nvSpPr>
        <p:spPr>
          <a:xfrm>
            <a:off x="648000" y="2304000"/>
            <a:ext cx="8350200" cy="28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da-DK" sz="1200" spc="-1" strike="noStrike">
                <a:solidFill>
                  <a:srgbClr val="000000"/>
                </a:solidFill>
                <a:latin typeface="Arial"/>
                <a:ea typeface="DejaVu Sans"/>
              </a:rPr>
              <a:t>The same but specified with specific declarations. </a:t>
            </a:r>
            <a:endParaRPr b="0" lang="da-DK" sz="12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648000" y="106200"/>
            <a:ext cx="6838200" cy="77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da-DK" sz="1800" spc="-1" strike="noStrike">
                <a:solidFill>
                  <a:srgbClr val="000000"/>
                </a:solidFill>
                <a:latin typeface="Arial"/>
                <a:ea typeface="DejaVu Sans"/>
              </a:rPr>
              <a:t>How to specify content area lengths</a:t>
            </a:r>
            <a:br/>
            <a:endParaRPr b="0" lang="da-DK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a-DK" sz="1800" spc="-1" strike="noStrike">
              <a:latin typeface="Arial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864000" y="1008000"/>
            <a:ext cx="2374200" cy="31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2" name="CustomShape 3"/>
          <p:cNvSpPr/>
          <p:nvPr/>
        </p:nvSpPr>
        <p:spPr>
          <a:xfrm>
            <a:off x="864000" y="2664000"/>
            <a:ext cx="2374200" cy="76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3" name="CustomShape 4"/>
          <p:cNvSpPr/>
          <p:nvPr/>
        </p:nvSpPr>
        <p:spPr>
          <a:xfrm>
            <a:off x="648000" y="2304000"/>
            <a:ext cx="8350200" cy="28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4" name="CustomShape 5"/>
          <p:cNvSpPr/>
          <p:nvPr/>
        </p:nvSpPr>
        <p:spPr>
          <a:xfrm>
            <a:off x="648000" y="693720"/>
            <a:ext cx="3454560" cy="60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da-DK" sz="1200" spc="-1" strike="noStrike">
                <a:solidFill>
                  <a:srgbClr val="000000"/>
                </a:solidFill>
                <a:latin typeface="Arial"/>
                <a:ea typeface="DejaVu Sans"/>
              </a:rPr>
              <a:t>You can specify the width and height of the content area with the ”width” and ”height” declarations:</a:t>
            </a:r>
            <a:endParaRPr b="0" lang="da-DK" sz="1200" spc="-1" strike="noStrike">
              <a:latin typeface="Arial"/>
            </a:endParaRPr>
          </a:p>
        </p:txBody>
      </p:sp>
      <p:sp>
        <p:nvSpPr>
          <p:cNvPr id="115" name="CustomShape 6"/>
          <p:cNvSpPr/>
          <p:nvPr/>
        </p:nvSpPr>
        <p:spPr>
          <a:xfrm>
            <a:off x="631800" y="1440000"/>
            <a:ext cx="2247120" cy="60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da-DK" sz="1800" spc="-1" strike="noStrike">
                <a:solidFill>
                  <a:srgbClr val="000000"/>
                </a:solidFill>
                <a:latin typeface="Arial"/>
                <a:ea typeface="DejaVu Sans"/>
              </a:rPr>
              <a:t>width: 250px;</a:t>
            </a:r>
            <a:endParaRPr b="0" lang="da-DK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a-DK" sz="1800" spc="-1" strike="noStrike">
                <a:solidFill>
                  <a:srgbClr val="000000"/>
                </a:solidFill>
                <a:latin typeface="Arial"/>
                <a:ea typeface="Noto Sans CJK SC"/>
              </a:rPr>
              <a:t>height: 250px</a:t>
            </a:r>
            <a:r>
              <a:rPr b="0" lang="da-DK" sz="1800" spc="-1" strike="noStrike">
                <a:solidFill>
                  <a:srgbClr val="000000"/>
                </a:solidFill>
                <a:latin typeface="Arial"/>
                <a:ea typeface="DejaVu Sans"/>
              </a:rPr>
              <a:t>;</a:t>
            </a:r>
            <a:endParaRPr b="0" lang="da-DK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a-DK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a-DK" sz="1600" spc="-1" strike="noStrike">
                <a:solidFill>
                  <a:srgbClr val="000000"/>
                </a:solidFill>
                <a:latin typeface="Arial"/>
                <a:ea typeface="DejaVu Sans"/>
              </a:rPr>
              <a:t>Percentage example:</a:t>
            </a:r>
            <a:endParaRPr b="0" lang="da-DK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a-DK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a-DK" sz="1800" spc="-1" strike="noStrike">
                <a:solidFill>
                  <a:srgbClr val="000000"/>
                </a:solidFill>
                <a:latin typeface="Arial"/>
                <a:ea typeface="DejaVu Sans"/>
              </a:rPr>
              <a:t>width: 50%;</a:t>
            </a:r>
            <a:endParaRPr b="0" lang="da-DK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a-DK" sz="1800" spc="-1" strike="noStrike">
                <a:solidFill>
                  <a:srgbClr val="000000"/>
                </a:solidFill>
                <a:latin typeface="Arial"/>
                <a:ea typeface="Noto Sans CJK SC"/>
              </a:rPr>
              <a:t>height: 25%</a:t>
            </a:r>
            <a:r>
              <a:rPr b="0" lang="da-DK" sz="1800" spc="-1" strike="noStrike">
                <a:solidFill>
                  <a:srgbClr val="000000"/>
                </a:solidFill>
                <a:latin typeface="Arial"/>
                <a:ea typeface="DejaVu Sans"/>
              </a:rPr>
              <a:t>;</a:t>
            </a:r>
            <a:endParaRPr b="0" lang="da-DK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a-DK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a-DK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a-DK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a-DK" sz="1800" spc="-1" strike="noStrike">
              <a:latin typeface="Arial"/>
            </a:endParaRPr>
          </a:p>
        </p:txBody>
      </p:sp>
      <p:sp>
        <p:nvSpPr>
          <p:cNvPr id="116" name="CustomShape 7"/>
          <p:cNvSpPr/>
          <p:nvPr/>
        </p:nvSpPr>
        <p:spPr>
          <a:xfrm>
            <a:off x="648000" y="3789720"/>
            <a:ext cx="5758920" cy="60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648000" y="1422000"/>
            <a:ext cx="7919280" cy="239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da-DK" sz="1800" spc="-1" strike="noStrike">
                <a:solidFill>
                  <a:srgbClr val="000000"/>
                </a:solidFill>
                <a:latin typeface="Arial"/>
                <a:ea typeface="DejaVu Sans"/>
              </a:rPr>
              <a:t>See demo</a:t>
            </a:r>
            <a:endParaRPr b="0" lang="da-DK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a-DK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a-DK" sz="2400" spc="-1" strike="noStrike">
                <a:solidFill>
                  <a:srgbClr val="000000"/>
                </a:solidFill>
                <a:latin typeface="Arial"/>
                <a:ea typeface="DejaVu Sans"/>
              </a:rPr>
              <a:t>Font size</a:t>
            </a:r>
            <a:endParaRPr b="0" lang="da-DK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a-DK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a-DK" sz="1800" spc="-1" strike="noStrike">
                <a:solidFill>
                  <a:srgbClr val="000000"/>
                </a:solidFill>
                <a:latin typeface="Arial"/>
                <a:ea typeface="DejaVu Sans"/>
              </a:rPr>
              <a:t>font-size: 1.5rem;</a:t>
            </a:r>
            <a:endParaRPr b="0" lang="da-DK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a-DK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a-DK" sz="1800" spc="-1" strike="noStrike">
                <a:solidFill>
                  <a:srgbClr val="000000"/>
                </a:solidFill>
                <a:latin typeface="Arial"/>
                <a:ea typeface="DejaVu Sans"/>
              </a:rPr>
              <a:t>1 rem = root element font size = default browser setting = 16px</a:t>
            </a:r>
            <a:endParaRPr b="0" lang="da-DK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a-DK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a-DK" sz="1800" spc="-1" strike="noStrike">
                <a:solidFill>
                  <a:srgbClr val="000000"/>
                </a:solidFill>
                <a:latin typeface="Arial"/>
                <a:ea typeface="DejaVu Sans"/>
              </a:rPr>
              <a:t>1.5rem = 24px </a:t>
            </a:r>
            <a:endParaRPr b="0" lang="da-DK" sz="18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648000" y="1422000"/>
            <a:ext cx="7919280" cy="239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da-DK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Recommendation</a:t>
            </a:r>
            <a:endParaRPr b="0" lang="da-DK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a-DK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a-DK" sz="1800" spc="-1" strike="noStrike">
                <a:solidFill>
                  <a:srgbClr val="000000"/>
                </a:solidFill>
                <a:latin typeface="Arial"/>
                <a:ea typeface="DejaVu Sans"/>
              </a:rPr>
              <a:t>I – Morten Bonderup – believe that most users do not change the browser default font size. Instead they use the browser zoom feature, which zooms in (or out) on everything. Therefore my approach is</a:t>
            </a:r>
            <a:endParaRPr b="0" lang="da-DK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a-DK" sz="18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1800" spc="-1" strike="noStrike">
                <a:solidFill>
                  <a:srgbClr val="000000"/>
                </a:solidFill>
                <a:latin typeface="Arial"/>
                <a:ea typeface="DejaVu Sans"/>
              </a:rPr>
              <a:t>If you have to specify font size, use rem units</a:t>
            </a:r>
            <a:endParaRPr b="0" lang="da-DK" sz="18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1800" spc="-1" strike="noStrike">
                <a:solidFill>
                  <a:srgbClr val="000000"/>
                </a:solidFill>
                <a:latin typeface="Arial"/>
                <a:ea typeface="DejaVu Sans"/>
              </a:rPr>
              <a:t>Use % and px and others for everything else </a:t>
            </a:r>
            <a:endParaRPr b="0" lang="da-DK" sz="18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2060"/>
      </a:hlink>
      <a:folHlink>
        <a:srgbClr val="00206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2060"/>
      </a:hlink>
      <a:folHlink>
        <a:srgbClr val="00206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706</TotalTime>
  <Application>LibreOffice/6.0.7.3$Linux_X86_64 LibreOffice_project/00m0$Build-3</Application>
  <Words>13</Words>
  <Paragraphs>4</Paragraphs>
  <Company>EFIF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2014-02-11T09:21:34Z</dcterms:created>
  <dc:creator>Henrik Varmark (VAR - Marketingchef - SH - EAA)</dc:creator>
  <dc:description/>
  <dc:language>da-DK</dc:language>
  <cp:lastModifiedBy>Morten Bonderup</cp:lastModifiedBy>
  <cp:lastPrinted>2014-02-11T13:26:00Z</cp:lastPrinted>
  <dcterms:modified xsi:type="dcterms:W3CDTF">2020-08-30T19:32:07Z</dcterms:modified>
  <cp:revision>132</cp:revision>
  <dc:subject/>
  <dc:title>PowerPoint-skabelon engelsk, uden indhold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EFIF</vt:lpwstr>
  </property>
  <property fmtid="{D5CDD505-2E9C-101B-9397-08002B2CF9AE}" pid="4" name="ContentTypeId">
    <vt:lpwstr>0x01010097133A24E69C6E41AAC757A5EE7EA4CE</vt:lpwstr>
  </property>
  <property fmtid="{D5CDD505-2E9C-101B-9397-08002B2CF9AE}" pid="5" name="HiddenSlides">
    <vt:i4>0</vt:i4>
  </property>
  <property fmtid="{D5CDD505-2E9C-101B-9397-08002B2CF9AE}" pid="6" name="HyperlinksChanged">
    <vt:bool>0</vt:bool>
  </property>
  <property fmtid="{D5CDD505-2E9C-101B-9397-08002B2CF9AE}" pid="7" name="LinksUpToDate">
    <vt:bool>0</vt:bool>
  </property>
  <property fmtid="{D5CDD505-2E9C-101B-9397-08002B2CF9AE}" pid="8" name="MMClips">
    <vt:i4>0</vt:i4>
  </property>
  <property fmtid="{D5CDD505-2E9C-101B-9397-08002B2CF9AE}" pid="9" name="Notes">
    <vt:i4>0</vt:i4>
  </property>
  <property fmtid="{D5CDD505-2E9C-101B-9397-08002B2CF9AE}" pid="10" name="PresentationFormat">
    <vt:lpwstr>Skærmshow (4:3)</vt:lpwstr>
  </property>
  <property fmtid="{D5CDD505-2E9C-101B-9397-08002B2CF9AE}" pid="11" name="ScaleCrop">
    <vt:bool>0</vt:bool>
  </property>
  <property fmtid="{D5CDD505-2E9C-101B-9397-08002B2CF9AE}" pid="12" name="ShareDoc">
    <vt:bool>0</vt:bool>
  </property>
  <property fmtid="{D5CDD505-2E9C-101B-9397-08002B2CF9AE}" pid="13" name="Slides">
    <vt:i4>3</vt:i4>
  </property>
</Properties>
</file>