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a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a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55520" cy="685584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         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364000" y="3559680"/>
            <a:ext cx="4219560" cy="42195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5586840" y="-2259720"/>
            <a:ext cx="4250520" cy="4250520"/>
          </a:xfrm>
          <a:prstGeom prst="ellipse">
            <a:avLst/>
          </a:prstGeom>
          <a:solidFill>
            <a:srgbClr val="ffffff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-2340720" y="0"/>
            <a:ext cx="4930560" cy="493056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48000" y="2781000"/>
            <a:ext cx="1980720" cy="19807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Billede 1" descr=""/>
          <p:cNvPicPr/>
          <p:nvPr/>
        </p:nvPicPr>
        <p:blipFill>
          <a:blip r:embed="rId2"/>
          <a:stretch/>
        </p:blipFill>
        <p:spPr>
          <a:xfrm>
            <a:off x="5797800" y="402840"/>
            <a:ext cx="2977560" cy="786600"/>
          </a:xfrm>
          <a:prstGeom prst="rect">
            <a:avLst/>
          </a:prstGeom>
          <a:ln>
            <a:noFill/>
          </a:ln>
        </p:spPr>
      </p:pic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>
            <a:off x="467280" y="6237000"/>
            <a:ext cx="3456360" cy="360"/>
          </a:xfrm>
          <a:prstGeom prst="line">
            <a:avLst/>
          </a:prstGeom>
          <a:ln w="28440">
            <a:solidFill>
              <a:schemeClr val="bg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-4680" y="5140080"/>
            <a:ext cx="9141840" cy="1743120"/>
          </a:xfrm>
          <a:prstGeom prst="rect">
            <a:avLst/>
          </a:prstGeom>
          <a:solidFill>
            <a:srgbClr val="ff7000"/>
          </a:solidFill>
          <a:ln>
            <a:noFill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a-DK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              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48" name="Line 3"/>
          <p:cNvSpPr/>
          <p:nvPr/>
        </p:nvSpPr>
        <p:spPr>
          <a:xfrm>
            <a:off x="755280" y="6309000"/>
            <a:ext cx="2736360" cy="360"/>
          </a:xfrm>
          <a:prstGeom prst="line">
            <a:avLst/>
          </a:prstGeom>
          <a:ln w="763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2186640" y="5045760"/>
            <a:ext cx="2108520" cy="2108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755640" y="5802480"/>
            <a:ext cx="2108520" cy="2108520"/>
          </a:xfrm>
          <a:prstGeom prst="ellipse">
            <a:avLst/>
          </a:prstGeom>
          <a:solidFill>
            <a:srgbClr val="fffff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Billede 9" descr=""/>
          <p:cNvPicPr/>
          <p:nvPr/>
        </p:nvPicPr>
        <p:blipFill>
          <a:blip r:embed="rId2"/>
          <a:stretch/>
        </p:blipFill>
        <p:spPr>
          <a:xfrm>
            <a:off x="5922360" y="5914800"/>
            <a:ext cx="2977560" cy="786600"/>
          </a:xfrm>
          <a:prstGeom prst="rect">
            <a:avLst/>
          </a:prstGeom>
          <a:ln>
            <a:noFill/>
          </a:ln>
        </p:spPr>
      </p:pic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a-DK" sz="4400" spc="-1" strike="noStrike">
                <a:latin typeface="Arial"/>
              </a:rPr>
              <a:t>Klik for at redigere titeltekstens format</a:t>
            </a:r>
            <a:endParaRPr b="0" lang="da-DK" sz="4400" spc="-1" strike="noStrike">
              <a:latin typeface="Arial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latin typeface="Arial"/>
              </a:rPr>
              <a:t>Klik for at redigere dispositionstekstens format</a:t>
            </a:r>
            <a:endParaRPr b="0" lang="da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800" spc="-1" strike="noStrike">
                <a:latin typeface="Arial"/>
              </a:rPr>
              <a:t>Andet dispositionsniveau</a:t>
            </a:r>
            <a:endParaRPr b="0" lang="da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latin typeface="Arial"/>
              </a:rPr>
              <a:t>Tredje dispositionsniveau</a:t>
            </a:r>
            <a:endParaRPr b="0" lang="da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a-DK" sz="2000" spc="-1" strike="noStrike">
                <a:latin typeface="Arial"/>
              </a:rPr>
              <a:t>Fjerde dispositionsniveau</a:t>
            </a:r>
            <a:endParaRPr b="0" lang="da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Femte dispositionsniveau</a:t>
            </a:r>
            <a:endParaRPr b="0" lang="da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Sjette dispositionsniveau</a:t>
            </a:r>
            <a:endParaRPr b="0" lang="da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000" spc="-1" strike="noStrike">
                <a:latin typeface="Arial"/>
              </a:rPr>
              <a:t>Syvende dispositionsniveau</a:t>
            </a:r>
            <a:endParaRPr b="0" lang="da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ebastian.expert/ancestor-descendant-sibling-parent-child-explained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learnenough.com/css-and-layout-tutorial/introduction" TargetMode="External"/><Relationship Id="rId2" Type="http://schemas.openxmlformats.org/officeDocument/2006/relationships/hyperlink" Target="https://www.learnenough.com/css-and-layout-tutorial/introduction" TargetMode="External"/><Relationship Id="rId3" Type="http://schemas.openxmlformats.org/officeDocument/2006/relationships/hyperlink" Target="https://www.lynda.com/CSS-tutorials/HTML-family-tree-Parents-children-ancestor-descendant-siblings/800217/2811138-4.html" TargetMode="External"/><Relationship Id="rId4" Type="http://schemas.openxmlformats.org/officeDocument/2006/relationships/hyperlink" Target="https://www.lynda.com/CSS-tutorials/HTML-family-tree-Parents-children-ancestor-descendant-siblings/800217/2811138-4.html" TargetMode="Externa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920" y="4779360"/>
            <a:ext cx="8243640" cy="12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0920">
              <a:lnSpc>
                <a:spcPct val="15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ffffff"/>
                </a:solidFill>
                <a:latin typeface="Lucida Sans"/>
                <a:ea typeface="DejaVu Sans"/>
              </a:rPr>
              <a:t>Parents, children, siblings, ancestors and descendants</a:t>
            </a:r>
            <a:endParaRPr b="0" lang="da-DK" sz="2000" spc="-1" strike="noStrike">
              <a:latin typeface="Arial"/>
            </a:endParaRPr>
          </a:p>
          <a:p>
            <a:pPr marL="343080" indent="-340920">
              <a:lnSpc>
                <a:spcPct val="150000"/>
              </a:lnSpc>
              <a:spcBef>
                <a:spcPts val="400"/>
              </a:spcBef>
              <a:buClr>
                <a:srgbClr val="ffffff"/>
              </a:buClr>
              <a:buFont typeface="Arial"/>
              <a:buChar char="•"/>
            </a:pPr>
            <a:r>
              <a:rPr b="0" lang="da-DK" sz="2000" spc="-1" strike="noStrike">
                <a:solidFill>
                  <a:srgbClr val="ffffff"/>
                </a:solidFill>
                <a:latin typeface="Lucida Sans"/>
                <a:ea typeface="DejaVu Sans"/>
              </a:rPr>
              <a:t>Inheritance</a:t>
            </a:r>
            <a:endParaRPr b="0" lang="da-DK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41280" y="5027040"/>
            <a:ext cx="8224920" cy="12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Parents, children, siblings, ancestors and descendants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88240" y="2592000"/>
            <a:ext cx="78357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da-DK" sz="1800" spc="-1" strike="noStrike">
                <a:latin typeface="Arial"/>
                <a:hlinkClick r:id="rId1"/>
              </a:rPr>
              <a:t>https://sebastian.expert/ancestor-descendant-sibling-parent-child-explained/</a:t>
            </a:r>
            <a:endParaRPr b="0" lang="da-DK" sz="1800" spc="-1" strike="noStrike">
              <a:latin typeface="Arial"/>
            </a:endParaRPr>
          </a:p>
          <a:p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55640" y="534888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Inheritance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2800" y="1313280"/>
            <a:ext cx="4569840" cy="118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Some</a:t>
            </a:r>
            <a:r>
              <a:rPr b="0" lang="da-DK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CSS property values set on an HTML element are inherited by it’s descendants, and some aren't.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Take a look at the inheritance demo.</a:t>
            </a:r>
            <a:endParaRPr b="0" lang="da-DK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25600" y="2626920"/>
            <a:ext cx="4569840" cy="17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553680" y="795240"/>
            <a:ext cx="386748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da-D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Inheritance</a:t>
            </a:r>
            <a:endParaRPr b="0" lang="da-DK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55640" y="5348880"/>
            <a:ext cx="6398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0" lang="da-DK" sz="2400" spc="-1" strike="noStrike">
                <a:solidFill>
                  <a:srgbClr val="ffffff"/>
                </a:solidFill>
                <a:latin typeface="Lucida Sans"/>
                <a:ea typeface="DejaVu Sans"/>
              </a:rPr>
              <a:t>Sources</a:t>
            </a:r>
            <a:endParaRPr b="0" lang="da-DK" sz="2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21640" y="548640"/>
            <a:ext cx="809892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Learn Enough CSS Layout to Be Dangerous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 u="sng">
                <a:solidFill>
                  <a:srgbClr val="002060"/>
                </a:solidFill>
                <a:uFillTx/>
                <a:latin typeface="Calibri"/>
                <a:ea typeface="DejaVu Sans"/>
                <a:hlinkClick r:id="rId1"/>
              </a:rPr>
              <a:t>https://</a:t>
            </a:r>
            <a:r>
              <a:rPr b="0" lang="da-DK" sz="1800" spc="-1" strike="noStrike" u="sng">
                <a:solidFill>
                  <a:srgbClr val="002060"/>
                </a:solidFill>
                <a:uFillTx/>
                <a:latin typeface="Calibri"/>
                <a:ea typeface="DejaVu Sans"/>
                <a:hlinkClick r:id="rId2"/>
              </a:rPr>
              <a:t>www.learnenough.com/css-and-layout-tutorial/introduction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21640" y="1472040"/>
            <a:ext cx="8368920" cy="228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# The HTML family tree: Parents, children, ancestor, descendant, siblings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 u="sng">
                <a:solidFill>
                  <a:srgbClr val="002060"/>
                </a:solidFill>
                <a:uFillTx/>
                <a:latin typeface="Calibri"/>
                <a:ea typeface="DejaVu Sans"/>
                <a:hlinkClick r:id="rId3"/>
              </a:rPr>
              <a:t>https://</a:t>
            </a:r>
            <a:r>
              <a:rPr b="0" lang="da-DK" sz="1800" spc="-1" strike="noStrike" u="sng">
                <a:solidFill>
                  <a:srgbClr val="002060"/>
                </a:solidFill>
                <a:uFillTx/>
                <a:latin typeface="Calibri"/>
                <a:ea typeface="DejaVu Sans"/>
                <a:hlinkClick r:id="rId4"/>
              </a:rPr>
              <a:t>www.lynda.com/CSS-tutorials/HTML-family-tree-Parents-children-ancestor-descendant-siblings/800217/2811138-4.html</a:t>
            </a: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a-DK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2060"/>
      </a:hlink>
      <a:folHlink>
        <a:srgbClr val="00206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Application>LibreOffice/6.0.7.3$Linux_X86_64 LibreOffice_project/00m0$Build-3</Application>
  <Words>195</Words>
  <Paragraphs>21</Paragraphs>
  <Company>EFIF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2014-02-11T09:21:34Z</dcterms:created>
  <dc:creator>Henrik Varmark (VAR - Marketingchef - SH - EAA)</dc:creator>
  <dc:description/>
  <dc:language>da-DK</dc:language>
  <cp:lastModifiedBy>Morten Bonderup</cp:lastModifiedBy>
  <cp:lastPrinted>2014-02-11T13:26:00Z</cp:lastPrinted>
  <dcterms:modified xsi:type="dcterms:W3CDTF">2020-08-30T10:35:05Z</dcterms:modified>
  <cp:revision>139</cp:revision>
  <dc:subject/>
  <dc:title>PowerPoint-skabelon engelsk, uden indhold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EFIF</vt:lpwstr>
  </property>
  <property fmtid="{D5CDD505-2E9C-101B-9397-08002B2CF9AE}" pid="4" name="ContentTypeId">
    <vt:lpwstr>0x01010097133A24E69C6E41AAC757A5EE7EA4CE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Skærmshow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5</vt:i4>
  </property>
</Properties>
</file>