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3168650" cy="4427538"/>
  <p:notesSz cx="6858000" cy="9144000"/>
  <p:defaultTextStyle>
    <a:defPPr>
      <a:defRPr lang="en-US"/>
    </a:defPPr>
    <a:lvl1pPr marL="0" algn="l" defTabSz="391729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1pPr>
    <a:lvl2pPr marL="195864" algn="l" defTabSz="391729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2pPr>
    <a:lvl3pPr marL="391729" algn="l" defTabSz="391729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3pPr>
    <a:lvl4pPr marL="587593" algn="l" defTabSz="391729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4pPr>
    <a:lvl5pPr marL="783458" algn="l" defTabSz="391729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5pPr>
    <a:lvl6pPr marL="979322" algn="l" defTabSz="391729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6pPr>
    <a:lvl7pPr marL="1175187" algn="l" defTabSz="391729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7pPr>
    <a:lvl8pPr marL="1371051" algn="l" defTabSz="391729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8pPr>
    <a:lvl9pPr marL="1566916" algn="l" defTabSz="391729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5" userDrawn="1">
          <p15:clr>
            <a:srgbClr val="A4A3A4"/>
          </p15:clr>
        </p15:guide>
        <p15:guide id="2" pos="9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6"/>
  </p:normalViewPr>
  <p:slideViewPr>
    <p:cSldViewPr snapToGrid="0" snapToObjects="1" showGuides="1">
      <p:cViewPr>
        <p:scale>
          <a:sx n="400" d="100"/>
          <a:sy n="400" d="100"/>
        </p:scale>
        <p:origin x="752" y="32"/>
      </p:cViewPr>
      <p:guideLst>
        <p:guide orient="horz" pos="1395"/>
        <p:guide pos="9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649" y="724600"/>
            <a:ext cx="2693353" cy="1541439"/>
          </a:xfrm>
        </p:spPr>
        <p:txBody>
          <a:bodyPr anchor="b"/>
          <a:lstStyle>
            <a:lvl1pPr algn="ctr">
              <a:defRPr sz="20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" y="2325483"/>
            <a:ext cx="2376488" cy="1068963"/>
          </a:xfrm>
        </p:spPr>
        <p:txBody>
          <a:bodyPr/>
          <a:lstStyle>
            <a:lvl1pPr marL="0" indent="0" algn="ctr">
              <a:buNone/>
              <a:defRPr sz="832"/>
            </a:lvl1pPr>
            <a:lvl2pPr marL="158420" indent="0" algn="ctr">
              <a:buNone/>
              <a:defRPr sz="693"/>
            </a:lvl2pPr>
            <a:lvl3pPr marL="316840" indent="0" algn="ctr">
              <a:buNone/>
              <a:defRPr sz="624"/>
            </a:lvl3pPr>
            <a:lvl4pPr marL="475259" indent="0" algn="ctr">
              <a:buNone/>
              <a:defRPr sz="554"/>
            </a:lvl4pPr>
            <a:lvl5pPr marL="633679" indent="0" algn="ctr">
              <a:buNone/>
              <a:defRPr sz="554"/>
            </a:lvl5pPr>
            <a:lvl6pPr marL="792099" indent="0" algn="ctr">
              <a:buNone/>
              <a:defRPr sz="554"/>
            </a:lvl6pPr>
            <a:lvl7pPr marL="950519" indent="0" algn="ctr">
              <a:buNone/>
              <a:defRPr sz="554"/>
            </a:lvl7pPr>
            <a:lvl8pPr marL="1108939" indent="0" algn="ctr">
              <a:buNone/>
              <a:defRPr sz="554"/>
            </a:lvl8pPr>
            <a:lvl9pPr marL="1267358" indent="0" algn="ctr">
              <a:buNone/>
              <a:defRPr sz="5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D24D-ADBC-BF49-AD4A-D0531EEB2912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5B37-9225-8C4D-88F1-012091B48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2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D24D-ADBC-BF49-AD4A-D0531EEB2912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5B37-9225-8C4D-88F1-012091B48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5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67565" y="235725"/>
            <a:ext cx="683240" cy="37521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7845" y="235725"/>
            <a:ext cx="2010112" cy="3752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D24D-ADBC-BF49-AD4A-D0531EEB2912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5B37-9225-8C4D-88F1-012091B48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8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D24D-ADBC-BF49-AD4A-D0531EEB2912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5B37-9225-8C4D-88F1-012091B48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4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194" y="1103811"/>
            <a:ext cx="2732961" cy="1841732"/>
          </a:xfrm>
        </p:spPr>
        <p:txBody>
          <a:bodyPr anchor="b"/>
          <a:lstStyle>
            <a:lvl1pPr>
              <a:defRPr sz="20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194" y="2962967"/>
            <a:ext cx="2732961" cy="968524"/>
          </a:xfrm>
        </p:spPr>
        <p:txBody>
          <a:bodyPr/>
          <a:lstStyle>
            <a:lvl1pPr marL="0" indent="0">
              <a:buNone/>
              <a:defRPr sz="832">
                <a:solidFill>
                  <a:schemeClr val="tx1"/>
                </a:solidFill>
              </a:defRPr>
            </a:lvl1pPr>
            <a:lvl2pPr marL="158420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2pPr>
            <a:lvl3pPr marL="316840" indent="0">
              <a:buNone/>
              <a:defRPr sz="624">
                <a:solidFill>
                  <a:schemeClr val="tx1">
                    <a:tint val="75000"/>
                  </a:schemeClr>
                </a:solidFill>
              </a:defRPr>
            </a:lvl3pPr>
            <a:lvl4pPr marL="475259" indent="0">
              <a:buNone/>
              <a:defRPr sz="554">
                <a:solidFill>
                  <a:schemeClr val="tx1">
                    <a:tint val="75000"/>
                  </a:schemeClr>
                </a:solidFill>
              </a:defRPr>
            </a:lvl4pPr>
            <a:lvl5pPr marL="633679" indent="0">
              <a:buNone/>
              <a:defRPr sz="554">
                <a:solidFill>
                  <a:schemeClr val="tx1">
                    <a:tint val="75000"/>
                  </a:schemeClr>
                </a:solidFill>
              </a:defRPr>
            </a:lvl5pPr>
            <a:lvl6pPr marL="792099" indent="0">
              <a:buNone/>
              <a:defRPr sz="554">
                <a:solidFill>
                  <a:schemeClr val="tx1">
                    <a:tint val="75000"/>
                  </a:schemeClr>
                </a:solidFill>
              </a:defRPr>
            </a:lvl6pPr>
            <a:lvl7pPr marL="950519" indent="0">
              <a:buNone/>
              <a:defRPr sz="554">
                <a:solidFill>
                  <a:schemeClr val="tx1">
                    <a:tint val="75000"/>
                  </a:schemeClr>
                </a:solidFill>
              </a:defRPr>
            </a:lvl7pPr>
            <a:lvl8pPr marL="1108939" indent="0">
              <a:buNone/>
              <a:defRPr sz="554">
                <a:solidFill>
                  <a:schemeClr val="tx1">
                    <a:tint val="75000"/>
                  </a:schemeClr>
                </a:solidFill>
              </a:defRPr>
            </a:lvl8pPr>
            <a:lvl9pPr marL="1267358" indent="0">
              <a:buNone/>
              <a:defRPr sz="5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D24D-ADBC-BF49-AD4A-D0531EEB2912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5B37-9225-8C4D-88F1-012091B48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845" y="1178627"/>
            <a:ext cx="1346676" cy="28092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4129" y="1178627"/>
            <a:ext cx="1346676" cy="28092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D24D-ADBC-BF49-AD4A-D0531EEB2912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5B37-9225-8C4D-88F1-012091B48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5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257" y="235726"/>
            <a:ext cx="2732961" cy="8557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258" y="1085362"/>
            <a:ext cx="1340487" cy="531919"/>
          </a:xfrm>
        </p:spPr>
        <p:txBody>
          <a:bodyPr anchor="b"/>
          <a:lstStyle>
            <a:lvl1pPr marL="0" indent="0">
              <a:buNone/>
              <a:defRPr sz="832" b="1"/>
            </a:lvl1pPr>
            <a:lvl2pPr marL="158420" indent="0">
              <a:buNone/>
              <a:defRPr sz="693" b="1"/>
            </a:lvl2pPr>
            <a:lvl3pPr marL="316840" indent="0">
              <a:buNone/>
              <a:defRPr sz="624" b="1"/>
            </a:lvl3pPr>
            <a:lvl4pPr marL="475259" indent="0">
              <a:buNone/>
              <a:defRPr sz="554" b="1"/>
            </a:lvl4pPr>
            <a:lvl5pPr marL="633679" indent="0">
              <a:buNone/>
              <a:defRPr sz="554" b="1"/>
            </a:lvl5pPr>
            <a:lvl6pPr marL="792099" indent="0">
              <a:buNone/>
              <a:defRPr sz="554" b="1"/>
            </a:lvl6pPr>
            <a:lvl7pPr marL="950519" indent="0">
              <a:buNone/>
              <a:defRPr sz="554" b="1"/>
            </a:lvl7pPr>
            <a:lvl8pPr marL="1108939" indent="0">
              <a:buNone/>
              <a:defRPr sz="554" b="1"/>
            </a:lvl8pPr>
            <a:lvl9pPr marL="1267358" indent="0">
              <a:buNone/>
              <a:defRPr sz="55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258" y="1617281"/>
            <a:ext cx="1340487" cy="23787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04129" y="1085362"/>
            <a:ext cx="1347089" cy="531919"/>
          </a:xfrm>
        </p:spPr>
        <p:txBody>
          <a:bodyPr anchor="b"/>
          <a:lstStyle>
            <a:lvl1pPr marL="0" indent="0">
              <a:buNone/>
              <a:defRPr sz="832" b="1"/>
            </a:lvl1pPr>
            <a:lvl2pPr marL="158420" indent="0">
              <a:buNone/>
              <a:defRPr sz="693" b="1"/>
            </a:lvl2pPr>
            <a:lvl3pPr marL="316840" indent="0">
              <a:buNone/>
              <a:defRPr sz="624" b="1"/>
            </a:lvl3pPr>
            <a:lvl4pPr marL="475259" indent="0">
              <a:buNone/>
              <a:defRPr sz="554" b="1"/>
            </a:lvl4pPr>
            <a:lvl5pPr marL="633679" indent="0">
              <a:buNone/>
              <a:defRPr sz="554" b="1"/>
            </a:lvl5pPr>
            <a:lvl6pPr marL="792099" indent="0">
              <a:buNone/>
              <a:defRPr sz="554" b="1"/>
            </a:lvl6pPr>
            <a:lvl7pPr marL="950519" indent="0">
              <a:buNone/>
              <a:defRPr sz="554" b="1"/>
            </a:lvl7pPr>
            <a:lvl8pPr marL="1108939" indent="0">
              <a:buNone/>
              <a:defRPr sz="554" b="1"/>
            </a:lvl8pPr>
            <a:lvl9pPr marL="1267358" indent="0">
              <a:buNone/>
              <a:defRPr sz="55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04129" y="1617281"/>
            <a:ext cx="1347089" cy="23787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D24D-ADBC-BF49-AD4A-D0531EEB2912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5B37-9225-8C4D-88F1-012091B48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1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D24D-ADBC-BF49-AD4A-D0531EEB2912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5B37-9225-8C4D-88F1-012091B48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8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D24D-ADBC-BF49-AD4A-D0531EEB2912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5B37-9225-8C4D-88F1-012091B48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3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257" y="295169"/>
            <a:ext cx="1021972" cy="1033092"/>
          </a:xfrm>
        </p:spPr>
        <p:txBody>
          <a:bodyPr anchor="b"/>
          <a:lstStyle>
            <a:lvl1pPr>
              <a:defRPr sz="11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7089" y="637484"/>
            <a:ext cx="1604129" cy="3146422"/>
          </a:xfrm>
        </p:spPr>
        <p:txBody>
          <a:bodyPr/>
          <a:lstStyle>
            <a:lvl1pPr>
              <a:defRPr sz="1109"/>
            </a:lvl1pPr>
            <a:lvl2pPr>
              <a:defRPr sz="970"/>
            </a:lvl2pPr>
            <a:lvl3pPr>
              <a:defRPr sz="832"/>
            </a:lvl3pPr>
            <a:lvl4pPr>
              <a:defRPr sz="693"/>
            </a:lvl4pPr>
            <a:lvl5pPr>
              <a:defRPr sz="693"/>
            </a:lvl5pPr>
            <a:lvl6pPr>
              <a:defRPr sz="693"/>
            </a:lvl6pPr>
            <a:lvl7pPr>
              <a:defRPr sz="693"/>
            </a:lvl7pPr>
            <a:lvl8pPr>
              <a:defRPr sz="693"/>
            </a:lvl8pPr>
            <a:lvl9pPr>
              <a:defRPr sz="69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257" y="1328261"/>
            <a:ext cx="1021972" cy="2460769"/>
          </a:xfrm>
        </p:spPr>
        <p:txBody>
          <a:bodyPr/>
          <a:lstStyle>
            <a:lvl1pPr marL="0" indent="0">
              <a:buNone/>
              <a:defRPr sz="554"/>
            </a:lvl1pPr>
            <a:lvl2pPr marL="158420" indent="0">
              <a:buNone/>
              <a:defRPr sz="485"/>
            </a:lvl2pPr>
            <a:lvl3pPr marL="316840" indent="0">
              <a:buNone/>
              <a:defRPr sz="416"/>
            </a:lvl3pPr>
            <a:lvl4pPr marL="475259" indent="0">
              <a:buNone/>
              <a:defRPr sz="347"/>
            </a:lvl4pPr>
            <a:lvl5pPr marL="633679" indent="0">
              <a:buNone/>
              <a:defRPr sz="347"/>
            </a:lvl5pPr>
            <a:lvl6pPr marL="792099" indent="0">
              <a:buNone/>
              <a:defRPr sz="347"/>
            </a:lvl6pPr>
            <a:lvl7pPr marL="950519" indent="0">
              <a:buNone/>
              <a:defRPr sz="347"/>
            </a:lvl7pPr>
            <a:lvl8pPr marL="1108939" indent="0">
              <a:buNone/>
              <a:defRPr sz="347"/>
            </a:lvl8pPr>
            <a:lvl9pPr marL="1267358" indent="0">
              <a:buNone/>
              <a:defRPr sz="34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D24D-ADBC-BF49-AD4A-D0531EEB2912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5B37-9225-8C4D-88F1-012091B48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9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257" y="295169"/>
            <a:ext cx="1021972" cy="1033092"/>
          </a:xfrm>
        </p:spPr>
        <p:txBody>
          <a:bodyPr anchor="b"/>
          <a:lstStyle>
            <a:lvl1pPr>
              <a:defRPr sz="11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47089" y="637484"/>
            <a:ext cx="1604129" cy="3146422"/>
          </a:xfrm>
        </p:spPr>
        <p:txBody>
          <a:bodyPr anchor="t"/>
          <a:lstStyle>
            <a:lvl1pPr marL="0" indent="0">
              <a:buNone/>
              <a:defRPr sz="1109"/>
            </a:lvl1pPr>
            <a:lvl2pPr marL="158420" indent="0">
              <a:buNone/>
              <a:defRPr sz="970"/>
            </a:lvl2pPr>
            <a:lvl3pPr marL="316840" indent="0">
              <a:buNone/>
              <a:defRPr sz="832"/>
            </a:lvl3pPr>
            <a:lvl4pPr marL="475259" indent="0">
              <a:buNone/>
              <a:defRPr sz="693"/>
            </a:lvl4pPr>
            <a:lvl5pPr marL="633679" indent="0">
              <a:buNone/>
              <a:defRPr sz="693"/>
            </a:lvl5pPr>
            <a:lvl6pPr marL="792099" indent="0">
              <a:buNone/>
              <a:defRPr sz="693"/>
            </a:lvl6pPr>
            <a:lvl7pPr marL="950519" indent="0">
              <a:buNone/>
              <a:defRPr sz="693"/>
            </a:lvl7pPr>
            <a:lvl8pPr marL="1108939" indent="0">
              <a:buNone/>
              <a:defRPr sz="693"/>
            </a:lvl8pPr>
            <a:lvl9pPr marL="1267358" indent="0">
              <a:buNone/>
              <a:defRPr sz="69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257" y="1328261"/>
            <a:ext cx="1021972" cy="2460769"/>
          </a:xfrm>
        </p:spPr>
        <p:txBody>
          <a:bodyPr/>
          <a:lstStyle>
            <a:lvl1pPr marL="0" indent="0">
              <a:buNone/>
              <a:defRPr sz="554"/>
            </a:lvl1pPr>
            <a:lvl2pPr marL="158420" indent="0">
              <a:buNone/>
              <a:defRPr sz="485"/>
            </a:lvl2pPr>
            <a:lvl3pPr marL="316840" indent="0">
              <a:buNone/>
              <a:defRPr sz="416"/>
            </a:lvl3pPr>
            <a:lvl4pPr marL="475259" indent="0">
              <a:buNone/>
              <a:defRPr sz="347"/>
            </a:lvl4pPr>
            <a:lvl5pPr marL="633679" indent="0">
              <a:buNone/>
              <a:defRPr sz="347"/>
            </a:lvl5pPr>
            <a:lvl6pPr marL="792099" indent="0">
              <a:buNone/>
              <a:defRPr sz="347"/>
            </a:lvl6pPr>
            <a:lvl7pPr marL="950519" indent="0">
              <a:buNone/>
              <a:defRPr sz="347"/>
            </a:lvl7pPr>
            <a:lvl8pPr marL="1108939" indent="0">
              <a:buNone/>
              <a:defRPr sz="347"/>
            </a:lvl8pPr>
            <a:lvl9pPr marL="1267358" indent="0">
              <a:buNone/>
              <a:defRPr sz="34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D24D-ADBC-BF49-AD4A-D0531EEB2912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5B37-9225-8C4D-88F1-012091B48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6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845" y="235726"/>
            <a:ext cx="2732961" cy="855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845" y="1178627"/>
            <a:ext cx="2732961" cy="2809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7845" y="4103673"/>
            <a:ext cx="712946" cy="235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AD24D-ADBC-BF49-AD4A-D0531EEB2912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9616" y="4103673"/>
            <a:ext cx="1069419" cy="235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37859" y="4103673"/>
            <a:ext cx="712946" cy="235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E5B37-9225-8C4D-88F1-012091B48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0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16840" rtl="0" eaLnBrk="1" latinLnBrk="0" hangingPunct="1">
        <a:lnSpc>
          <a:spcPct val="90000"/>
        </a:lnSpc>
        <a:spcBef>
          <a:spcPct val="0"/>
        </a:spcBef>
        <a:buNone/>
        <a:defRPr sz="15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210" indent="-79210" algn="l" defTabSz="316840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970" kern="1200">
          <a:solidFill>
            <a:schemeClr val="tx1"/>
          </a:solidFill>
          <a:latin typeface="+mn-lt"/>
          <a:ea typeface="+mn-ea"/>
          <a:cs typeface="+mn-cs"/>
        </a:defRPr>
      </a:lvl1pPr>
      <a:lvl2pPr marL="237630" indent="-79210" algn="l" defTabSz="316840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832" kern="1200">
          <a:solidFill>
            <a:schemeClr val="tx1"/>
          </a:solidFill>
          <a:latin typeface="+mn-lt"/>
          <a:ea typeface="+mn-ea"/>
          <a:cs typeface="+mn-cs"/>
        </a:defRPr>
      </a:lvl2pPr>
      <a:lvl3pPr marL="396050" indent="-79210" algn="l" defTabSz="316840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93" kern="1200">
          <a:solidFill>
            <a:schemeClr val="tx1"/>
          </a:solidFill>
          <a:latin typeface="+mn-lt"/>
          <a:ea typeface="+mn-ea"/>
          <a:cs typeface="+mn-cs"/>
        </a:defRPr>
      </a:lvl3pPr>
      <a:lvl4pPr marL="554469" indent="-79210" algn="l" defTabSz="316840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4pPr>
      <a:lvl5pPr marL="712889" indent="-79210" algn="l" defTabSz="316840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5pPr>
      <a:lvl6pPr marL="871309" indent="-79210" algn="l" defTabSz="316840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6pPr>
      <a:lvl7pPr marL="1029729" indent="-79210" algn="l" defTabSz="316840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7pPr>
      <a:lvl8pPr marL="1188149" indent="-79210" algn="l" defTabSz="316840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8pPr>
      <a:lvl9pPr marL="1346568" indent="-79210" algn="l" defTabSz="316840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1pPr>
      <a:lvl2pPr marL="158420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2pPr>
      <a:lvl3pPr marL="316840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3pPr>
      <a:lvl4pPr marL="475259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4pPr>
      <a:lvl5pPr marL="633679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6pPr>
      <a:lvl7pPr marL="950519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7pPr>
      <a:lvl8pPr marL="1108939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8pPr>
      <a:lvl9pPr marL="1267358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95ADD5-459E-D248-BDE8-90C45A4B9543}"/>
              </a:ext>
            </a:extLst>
          </p:cNvPr>
          <p:cNvSpPr txBox="1"/>
          <p:nvPr/>
        </p:nvSpPr>
        <p:spPr>
          <a:xfrm>
            <a:off x="129354" y="991808"/>
            <a:ext cx="961788" cy="493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2" b="1" dirty="0">
                <a:latin typeface="Arial" panose="020B0604020202020204" pitchFamily="34" charset="0"/>
                <a:cs typeface="Arial" panose="020B0604020202020204" pitchFamily="34" charset="0"/>
              </a:rPr>
              <a:t>Stool metagenomes</a:t>
            </a:r>
          </a:p>
          <a:p>
            <a:r>
              <a:rPr lang="en-US" sz="652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 with MOCAT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809EF2-760C-F34F-BF66-58D2F54E5FF5}"/>
              </a:ext>
            </a:extLst>
          </p:cNvPr>
          <p:cNvSpPr txBox="1"/>
          <p:nvPr/>
        </p:nvSpPr>
        <p:spPr>
          <a:xfrm>
            <a:off x="129354" y="1560935"/>
            <a:ext cx="957548" cy="393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2" b="1" dirty="0">
                <a:latin typeface="Arial" panose="020B0604020202020204" pitchFamily="34" charset="0"/>
                <a:cs typeface="Arial" panose="020B0604020202020204" pitchFamily="34" charset="0"/>
              </a:rPr>
              <a:t>Species identification</a:t>
            </a:r>
          </a:p>
          <a:p>
            <a:r>
              <a:rPr lang="en-US" sz="652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A6D29-C0E8-7F41-A6A6-4A7542D3E964}"/>
              </a:ext>
            </a:extLst>
          </p:cNvPr>
          <p:cNvSpPr txBox="1"/>
          <p:nvPr/>
        </p:nvSpPr>
        <p:spPr>
          <a:xfrm>
            <a:off x="128184" y="2128050"/>
            <a:ext cx="1284252" cy="493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2" b="1" dirty="0">
                <a:latin typeface="Arial" panose="020B0604020202020204" pitchFamily="34" charset="0"/>
                <a:cs typeface="Arial" panose="020B0604020202020204" pitchFamily="34" charset="0"/>
              </a:rPr>
              <a:t>Select core genome</a:t>
            </a:r>
          </a:p>
          <a:p>
            <a:r>
              <a:rPr lang="en-US" sz="652" b="1" dirty="0">
                <a:latin typeface="Arial" panose="020B0604020202020204" pitchFamily="34" charset="0"/>
                <a:cs typeface="Arial" panose="020B0604020202020204" pitchFamily="34" charset="0"/>
              </a:rPr>
              <a:t>Identify SNP</a:t>
            </a:r>
            <a:r>
              <a:rPr lang="en-US" sz="652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r>
              <a:rPr lang="en-US" sz="652" b="1" dirty="0">
                <a:latin typeface="Arial" panose="020B0604020202020204" pitchFamily="34" charset="0"/>
                <a:cs typeface="Arial" panose="020B0604020202020204" pitchFamily="34" charset="0"/>
              </a:rPr>
              <a:t>Allele frequencies</a:t>
            </a:r>
            <a:endParaRPr lang="en-US" sz="652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52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DFCCE6-7DF3-7048-81FB-9C2101C96A53}"/>
              </a:ext>
            </a:extLst>
          </p:cNvPr>
          <p:cNvSpPr txBox="1"/>
          <p:nvPr/>
        </p:nvSpPr>
        <p:spPr>
          <a:xfrm>
            <a:off x="124805" y="2873951"/>
            <a:ext cx="1005968" cy="29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2" b="1" dirty="0">
                <a:latin typeface="Arial" panose="020B0604020202020204" pitchFamily="34" charset="0"/>
                <a:cs typeface="Arial" panose="020B0604020202020204" pitchFamily="34" charset="0"/>
              </a:rPr>
              <a:t>Genomic diversity</a:t>
            </a:r>
          </a:p>
          <a:p>
            <a:r>
              <a:rPr lang="en-US" sz="652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MIDAS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D660F8F-1914-5A40-9195-2F6D301962C0}"/>
              </a:ext>
            </a:extLst>
          </p:cNvPr>
          <p:cNvGrpSpPr>
            <a:grpSpLocks noChangeAspect="1"/>
          </p:cNvGrpSpPr>
          <p:nvPr/>
        </p:nvGrpSpPr>
        <p:grpSpPr>
          <a:xfrm>
            <a:off x="1190049" y="1712943"/>
            <a:ext cx="518051" cy="117364"/>
            <a:chOff x="473301" y="1063054"/>
            <a:chExt cx="327987" cy="74305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9C3DD70-20EE-984F-886B-128141548B37}"/>
                </a:ext>
              </a:extLst>
            </p:cNvPr>
            <p:cNvCxnSpPr>
              <a:cxnSpLocks/>
            </p:cNvCxnSpPr>
            <p:nvPr/>
          </p:nvCxnSpPr>
          <p:spPr>
            <a:xfrm>
              <a:off x="490557" y="1137359"/>
              <a:ext cx="194233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FCA54BD-C62B-704B-9C97-6349D4C5961A}"/>
                </a:ext>
              </a:extLst>
            </p:cNvPr>
            <p:cNvCxnSpPr>
              <a:cxnSpLocks/>
            </p:cNvCxnSpPr>
            <p:nvPr/>
          </p:nvCxnSpPr>
          <p:spPr>
            <a:xfrm>
              <a:off x="564682" y="1097643"/>
              <a:ext cx="236606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1368FCB-51B2-944C-8C72-57FF68517B27}"/>
                </a:ext>
              </a:extLst>
            </p:cNvPr>
            <p:cNvCxnSpPr>
              <a:cxnSpLocks/>
            </p:cNvCxnSpPr>
            <p:nvPr/>
          </p:nvCxnSpPr>
          <p:spPr>
            <a:xfrm>
              <a:off x="473301" y="1063054"/>
              <a:ext cx="240368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8B38AF1-97F5-5543-A897-72AE31800458}"/>
              </a:ext>
            </a:extLst>
          </p:cNvPr>
          <p:cNvGrpSpPr>
            <a:grpSpLocks noChangeAspect="1"/>
          </p:cNvGrpSpPr>
          <p:nvPr/>
        </p:nvGrpSpPr>
        <p:grpSpPr>
          <a:xfrm>
            <a:off x="1902160" y="1696474"/>
            <a:ext cx="517189" cy="117364"/>
            <a:chOff x="1597682" y="1063054"/>
            <a:chExt cx="327441" cy="74305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C4DEE8D-1F07-0B4A-934C-DFEAA4FEAAA3}"/>
                </a:ext>
              </a:extLst>
            </p:cNvPr>
            <p:cNvCxnSpPr>
              <a:cxnSpLocks/>
            </p:cNvCxnSpPr>
            <p:nvPr/>
          </p:nvCxnSpPr>
          <p:spPr>
            <a:xfrm>
              <a:off x="1702011" y="1137359"/>
              <a:ext cx="194233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ACCBFBA-31FD-CB4B-9C77-A25C6E956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97682" y="1097643"/>
              <a:ext cx="236606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F6C4346-4395-844E-83D6-F8E99E7416E7}"/>
                </a:ext>
              </a:extLst>
            </p:cNvPr>
            <p:cNvCxnSpPr>
              <a:cxnSpLocks/>
            </p:cNvCxnSpPr>
            <p:nvPr/>
          </p:nvCxnSpPr>
          <p:spPr>
            <a:xfrm>
              <a:off x="1684755" y="1063054"/>
              <a:ext cx="240368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C47D3DE-C15F-C34D-8427-9EA571B44FE0}"/>
              </a:ext>
            </a:extLst>
          </p:cNvPr>
          <p:cNvGrpSpPr/>
          <p:nvPr/>
        </p:nvGrpSpPr>
        <p:grpSpPr>
          <a:xfrm rot="10800000">
            <a:off x="1206190" y="1100646"/>
            <a:ext cx="510147" cy="245111"/>
            <a:chOff x="426088" y="740187"/>
            <a:chExt cx="415323" cy="186196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BF51EE8-C3FA-E64B-8B29-0F105B19BB6F}"/>
                </a:ext>
              </a:extLst>
            </p:cNvPr>
            <p:cNvCxnSpPr>
              <a:cxnSpLocks/>
            </p:cNvCxnSpPr>
            <p:nvPr/>
          </p:nvCxnSpPr>
          <p:spPr>
            <a:xfrm>
              <a:off x="623281" y="887517"/>
              <a:ext cx="159079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2D90CEB-1BC7-8D4A-848C-93FFBCE2DA52}"/>
                </a:ext>
              </a:extLst>
            </p:cNvPr>
            <p:cNvCxnSpPr>
              <a:cxnSpLocks/>
            </p:cNvCxnSpPr>
            <p:nvPr/>
          </p:nvCxnSpPr>
          <p:spPr>
            <a:xfrm>
              <a:off x="570794" y="926383"/>
              <a:ext cx="96961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EF036B3-5C8D-0648-9C6B-034D109924D4}"/>
                </a:ext>
              </a:extLst>
            </p:cNvPr>
            <p:cNvCxnSpPr>
              <a:cxnSpLocks/>
            </p:cNvCxnSpPr>
            <p:nvPr/>
          </p:nvCxnSpPr>
          <p:spPr>
            <a:xfrm>
              <a:off x="456592" y="887158"/>
              <a:ext cx="146319" cy="2474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6A049D7-32F8-344E-8AED-5C2952B678F4}"/>
                </a:ext>
              </a:extLst>
            </p:cNvPr>
            <p:cNvCxnSpPr>
              <a:cxnSpLocks/>
            </p:cNvCxnSpPr>
            <p:nvPr/>
          </p:nvCxnSpPr>
          <p:spPr>
            <a:xfrm>
              <a:off x="426088" y="812876"/>
              <a:ext cx="183173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862F55D-3097-5A49-A91B-D2A2A24F996F}"/>
                </a:ext>
              </a:extLst>
            </p:cNvPr>
            <p:cNvCxnSpPr>
              <a:cxnSpLocks/>
            </p:cNvCxnSpPr>
            <p:nvPr/>
          </p:nvCxnSpPr>
          <p:spPr>
            <a:xfrm>
              <a:off x="426088" y="850183"/>
              <a:ext cx="329781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8DD6B9A-2C7E-1F48-866E-842EFAD349BD}"/>
                </a:ext>
              </a:extLst>
            </p:cNvPr>
            <p:cNvCxnSpPr>
              <a:cxnSpLocks/>
            </p:cNvCxnSpPr>
            <p:nvPr/>
          </p:nvCxnSpPr>
          <p:spPr>
            <a:xfrm>
              <a:off x="474900" y="740187"/>
              <a:ext cx="139598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92616B4-280B-F241-874E-05806E63C665}"/>
                </a:ext>
              </a:extLst>
            </p:cNvPr>
            <p:cNvCxnSpPr>
              <a:cxnSpLocks/>
            </p:cNvCxnSpPr>
            <p:nvPr/>
          </p:nvCxnSpPr>
          <p:spPr>
            <a:xfrm>
              <a:off x="561836" y="773352"/>
              <a:ext cx="171492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7FD5581-C9B9-2C43-A8A8-3F9CF675AF41}"/>
                </a:ext>
              </a:extLst>
            </p:cNvPr>
            <p:cNvCxnSpPr>
              <a:cxnSpLocks/>
            </p:cNvCxnSpPr>
            <p:nvPr/>
          </p:nvCxnSpPr>
          <p:spPr>
            <a:xfrm>
              <a:off x="634732" y="812876"/>
              <a:ext cx="206679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E1F8D16-24F8-844B-941F-2BC1C516376F}"/>
              </a:ext>
            </a:extLst>
          </p:cNvPr>
          <p:cNvGrpSpPr/>
          <p:nvPr/>
        </p:nvGrpSpPr>
        <p:grpSpPr>
          <a:xfrm>
            <a:off x="1285190" y="250629"/>
            <a:ext cx="308080" cy="734577"/>
            <a:chOff x="1229806" y="169898"/>
            <a:chExt cx="378000" cy="901291"/>
          </a:xfrm>
        </p:grpSpPr>
        <p:pic>
          <p:nvPicPr>
            <p:cNvPr id="91" name="Picture 2" descr="Résultat de recherche d'images pour &quot;human silhouette icon&quot;">
              <a:extLst>
                <a:ext uri="{FF2B5EF4-FFF2-40B4-BE49-F238E27FC236}">
                  <a16:creationId xmlns:a16="http://schemas.microsoft.com/office/drawing/2014/main" id="{371D1304-94AD-454E-B056-4318F8BC53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76" t="8874" r="53169" b="8477"/>
            <a:stretch/>
          </p:blipFill>
          <p:spPr bwMode="auto">
            <a:xfrm>
              <a:off x="1229806" y="169898"/>
              <a:ext cx="378000" cy="901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E3878E1D-97D0-ED4E-BDB4-7E306DA2AA36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48048" y="506312"/>
              <a:ext cx="144000" cy="144000"/>
            </a:xfrm>
            <a:prstGeom prst="ellipse">
              <a:avLst/>
            </a:prstGeom>
            <a:ln w="127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827EEDF-A0CC-AD4A-8316-14BE066120DB}"/>
              </a:ext>
            </a:extLst>
          </p:cNvPr>
          <p:cNvGrpSpPr/>
          <p:nvPr/>
        </p:nvGrpSpPr>
        <p:grpSpPr>
          <a:xfrm>
            <a:off x="2009792" y="249690"/>
            <a:ext cx="308080" cy="734577"/>
            <a:chOff x="1229806" y="169898"/>
            <a:chExt cx="378000" cy="901291"/>
          </a:xfrm>
        </p:grpSpPr>
        <p:pic>
          <p:nvPicPr>
            <p:cNvPr id="112" name="Picture 2" descr="Résultat de recherche d'images pour &quot;human silhouette icon&quot;">
              <a:extLst>
                <a:ext uri="{FF2B5EF4-FFF2-40B4-BE49-F238E27FC236}">
                  <a16:creationId xmlns:a16="http://schemas.microsoft.com/office/drawing/2014/main" id="{1A2C4C74-7B54-7544-9D90-17C1F944F9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76" t="8874" r="53169" b="8477"/>
            <a:stretch/>
          </p:blipFill>
          <p:spPr bwMode="auto">
            <a:xfrm>
              <a:off x="1229806" y="169898"/>
              <a:ext cx="378000" cy="901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F00DA8DD-F5D2-254C-91C4-2F2F75CEEDEC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48048" y="506312"/>
              <a:ext cx="144000" cy="144000"/>
            </a:xfrm>
            <a:prstGeom prst="ellipse">
              <a:avLst/>
            </a:prstGeom>
            <a:ln w="127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56CC29B-51DF-CC41-A48D-C09EC39BF140}"/>
              </a:ext>
            </a:extLst>
          </p:cNvPr>
          <p:cNvGrpSpPr>
            <a:grpSpLocks noChangeAspect="1"/>
          </p:cNvGrpSpPr>
          <p:nvPr/>
        </p:nvGrpSpPr>
        <p:grpSpPr>
          <a:xfrm>
            <a:off x="1879498" y="1096000"/>
            <a:ext cx="612747" cy="205387"/>
            <a:chOff x="1698836" y="585963"/>
            <a:chExt cx="386636" cy="129597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47089DD-BCB3-F54F-9256-004C7D7F981E}"/>
                </a:ext>
              </a:extLst>
            </p:cNvPr>
            <p:cNvCxnSpPr>
              <a:cxnSpLocks/>
            </p:cNvCxnSpPr>
            <p:nvPr/>
          </p:nvCxnSpPr>
          <p:spPr>
            <a:xfrm>
              <a:off x="1894482" y="676694"/>
              <a:ext cx="159079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57357CB-48E5-6E47-951C-CB0B5A833804}"/>
                </a:ext>
              </a:extLst>
            </p:cNvPr>
            <p:cNvCxnSpPr>
              <a:cxnSpLocks/>
            </p:cNvCxnSpPr>
            <p:nvPr/>
          </p:nvCxnSpPr>
          <p:spPr>
            <a:xfrm>
              <a:off x="1854695" y="715560"/>
              <a:ext cx="96961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01E6D16-EDC0-D046-85F6-6F11F2238506}"/>
                </a:ext>
              </a:extLst>
            </p:cNvPr>
            <p:cNvCxnSpPr>
              <a:cxnSpLocks/>
            </p:cNvCxnSpPr>
            <p:nvPr/>
          </p:nvCxnSpPr>
          <p:spPr>
            <a:xfrm>
              <a:off x="1727793" y="676335"/>
              <a:ext cx="146319" cy="2474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0A5196B-0C5A-444D-B204-BF0939323AA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691" y="642777"/>
              <a:ext cx="329781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92DF82D-423D-4448-9F68-DA0635B374FF}"/>
                </a:ext>
              </a:extLst>
            </p:cNvPr>
            <p:cNvCxnSpPr>
              <a:cxnSpLocks/>
            </p:cNvCxnSpPr>
            <p:nvPr/>
          </p:nvCxnSpPr>
          <p:spPr>
            <a:xfrm>
              <a:off x="1912748" y="585963"/>
              <a:ext cx="139598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5C16CE9-9DBC-3F42-8FAD-70E768A10F54}"/>
                </a:ext>
              </a:extLst>
            </p:cNvPr>
            <p:cNvCxnSpPr>
              <a:cxnSpLocks/>
            </p:cNvCxnSpPr>
            <p:nvPr/>
          </p:nvCxnSpPr>
          <p:spPr>
            <a:xfrm>
              <a:off x="1722990" y="606189"/>
              <a:ext cx="171492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C5EF8B5-D3B9-934E-A166-DD56DCF11083}"/>
                </a:ext>
              </a:extLst>
            </p:cNvPr>
            <p:cNvCxnSpPr>
              <a:cxnSpLocks/>
            </p:cNvCxnSpPr>
            <p:nvPr/>
          </p:nvCxnSpPr>
          <p:spPr>
            <a:xfrm>
              <a:off x="1698836" y="710709"/>
              <a:ext cx="139598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F8FCEC8-FDBF-0448-B4C0-EF54CE9A02B4}"/>
              </a:ext>
            </a:extLst>
          </p:cNvPr>
          <p:cNvGrpSpPr>
            <a:grpSpLocks noChangeAspect="1"/>
          </p:cNvGrpSpPr>
          <p:nvPr/>
        </p:nvGrpSpPr>
        <p:grpSpPr>
          <a:xfrm>
            <a:off x="1212941" y="2136262"/>
            <a:ext cx="371826" cy="352092"/>
            <a:chOff x="1225114" y="2429556"/>
            <a:chExt cx="360709" cy="34156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6756284-4FB6-7A4C-9FBC-2B602A4379D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69390" y="2435555"/>
              <a:ext cx="316433" cy="288000"/>
              <a:chOff x="542252" y="1256262"/>
              <a:chExt cx="148987" cy="135599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50EDCE3-77FA-1F40-8D45-BE11FEF368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252" y="1365959"/>
                <a:ext cx="144843" cy="0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C3539510-CCBA-F04F-AD2C-CF8B824A9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252" y="1326243"/>
                <a:ext cx="144843" cy="0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11EF068-1D09-9F45-8A52-22D4823EE9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252" y="1291654"/>
                <a:ext cx="148987" cy="0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71E733D-CC07-7641-97EF-37E7A3DFC1E5}"/>
                  </a:ext>
                </a:extLst>
              </p:cNvPr>
              <p:cNvSpPr/>
              <p:nvPr/>
            </p:nvSpPr>
            <p:spPr>
              <a:xfrm>
                <a:off x="548601" y="1256262"/>
                <a:ext cx="140733" cy="13559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29"/>
              </a:p>
            </p:txBody>
          </p:sp>
        </p:grp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7356F96E-7AE7-A445-ABBA-1F0757326138}"/>
                </a:ext>
              </a:extLst>
            </p:cNvPr>
            <p:cNvSpPr/>
            <p:nvPr/>
          </p:nvSpPr>
          <p:spPr>
            <a:xfrm>
              <a:off x="1225114" y="2429556"/>
              <a:ext cx="78775" cy="3415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526" tIns="37263" rIns="74526" bIns="37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29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E3ED3F8-65B3-6D4B-9029-0033FAEB40A8}"/>
              </a:ext>
            </a:extLst>
          </p:cNvPr>
          <p:cNvGrpSpPr>
            <a:grpSpLocks noChangeAspect="1"/>
          </p:cNvGrpSpPr>
          <p:nvPr/>
        </p:nvGrpSpPr>
        <p:grpSpPr>
          <a:xfrm>
            <a:off x="1940790" y="2135500"/>
            <a:ext cx="371826" cy="352092"/>
            <a:chOff x="1225114" y="2429556"/>
            <a:chExt cx="360709" cy="341565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424ACAB-6FB3-1D46-9EC7-58EFFDD9D82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69390" y="2435555"/>
              <a:ext cx="316433" cy="288000"/>
              <a:chOff x="542252" y="1256262"/>
              <a:chExt cx="148987" cy="135599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6493398D-4DC0-9B4F-8EB5-D2981AB01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252" y="1365959"/>
                <a:ext cx="144843" cy="0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D6C9B953-589B-9B4F-904E-61334ABDFB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252" y="1326243"/>
                <a:ext cx="144843" cy="0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163B5267-A5D9-B847-806A-CB4CFC59C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252" y="1291654"/>
                <a:ext cx="148987" cy="0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333CCF1E-0A7E-8041-81CD-719DFA1CE2A6}"/>
                  </a:ext>
                </a:extLst>
              </p:cNvPr>
              <p:cNvSpPr/>
              <p:nvPr/>
            </p:nvSpPr>
            <p:spPr>
              <a:xfrm>
                <a:off x="548601" y="1256262"/>
                <a:ext cx="140733" cy="13559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29"/>
              </a:p>
            </p:txBody>
          </p:sp>
        </p:grp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6A5119E-506E-414E-8370-43CBF969B806}"/>
                </a:ext>
              </a:extLst>
            </p:cNvPr>
            <p:cNvSpPr/>
            <p:nvPr/>
          </p:nvSpPr>
          <p:spPr>
            <a:xfrm>
              <a:off x="1225114" y="2429556"/>
              <a:ext cx="78775" cy="3415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526" tIns="37263" rIns="74526" bIns="37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29"/>
            </a:p>
          </p:txBody>
        </p: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364A9E68-6638-2B4B-83B6-4C5BB6D41B23}"/>
              </a:ext>
            </a:extLst>
          </p:cNvPr>
          <p:cNvSpPr txBox="1"/>
          <p:nvPr/>
        </p:nvSpPr>
        <p:spPr>
          <a:xfrm>
            <a:off x="1314493" y="2925868"/>
            <a:ext cx="933933" cy="29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52" b="1" dirty="0">
                <a:latin typeface="Arial" panose="020B0604020202020204" pitchFamily="34" charset="0"/>
                <a:cs typeface="Arial" panose="020B0604020202020204" pitchFamily="34" charset="0"/>
              </a:rPr>
              <a:t>Within host diversity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47238B3-4F48-8049-BE59-910876373336}"/>
              </a:ext>
            </a:extLst>
          </p:cNvPr>
          <p:cNvSpPr txBox="1"/>
          <p:nvPr/>
        </p:nvSpPr>
        <p:spPr>
          <a:xfrm>
            <a:off x="2397796" y="2930659"/>
            <a:ext cx="955338" cy="29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52" b="1" dirty="0">
                <a:latin typeface="Arial" panose="020B0604020202020204" pitchFamily="34" charset="0"/>
                <a:cs typeface="Arial" panose="020B0604020202020204" pitchFamily="34" charset="0"/>
              </a:rPr>
              <a:t>Across hosts diversity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7C7B894C-585C-2D47-97D8-37497C9FBE95}"/>
                  </a:ext>
                </a:extLst>
              </p:cNvPr>
              <p:cNvSpPr txBox="1"/>
              <p:nvPr/>
            </p:nvSpPr>
            <p:spPr>
              <a:xfrm>
                <a:off x="144262" y="3360354"/>
                <a:ext cx="1070459" cy="393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52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Mean relatedness</a:t>
                </a:r>
              </a:p>
              <a:p>
                <a:r>
                  <a:rPr lang="en-US" sz="652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Estimate for species </a:t>
                </a:r>
                <a14:m>
                  <m:oMath xmlns:m="http://schemas.openxmlformats.org/officeDocument/2006/math">
                    <m:r>
                      <a:rPr lang="en-GB" sz="652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𝒔</m:t>
                    </m:r>
                  </m:oMath>
                </a14:m>
                <a:r>
                  <a:rPr lang="en-US" sz="652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from host </a:t>
                </a:r>
                <a14:m>
                  <m:oMath xmlns:m="http://schemas.openxmlformats.org/officeDocument/2006/math">
                    <m:r>
                      <a:rPr lang="en-GB" sz="652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𝒉</m:t>
                    </m:r>
                    <m:r>
                      <a:rPr lang="en-GB" sz="652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𝟏</m:t>
                    </m:r>
                  </m:oMath>
                </a14:m>
                <a:endParaRPr lang="en-US" sz="652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7C7B894C-585C-2D47-97D8-37497C9FB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2" y="3360354"/>
                <a:ext cx="1070459" cy="3933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4ED56114-F1FE-724B-BE7F-9E4F9A9DBE82}"/>
                  </a:ext>
                </a:extLst>
              </p:cNvPr>
              <p:cNvSpPr txBox="1"/>
              <p:nvPr/>
            </p:nvSpPr>
            <p:spPr>
              <a:xfrm>
                <a:off x="1285845" y="2734893"/>
                <a:ext cx="314963" cy="249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78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978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𝝅</m:t>
                          </m:r>
                        </m:e>
                        <m:sub>
                          <m:r>
                            <a:rPr lang="en-GB" sz="978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𝒔</m:t>
                          </m:r>
                          <m:r>
                            <a:rPr lang="en-GB" sz="978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  </m:t>
                          </m:r>
                          <m:r>
                            <a:rPr lang="en-GB" sz="978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𝒉</m:t>
                          </m:r>
                          <m:r>
                            <a:rPr lang="en-GB" sz="978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78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4ED56114-F1FE-724B-BE7F-9E4F9A9DB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845" y="2734893"/>
                <a:ext cx="314963" cy="249748"/>
              </a:xfrm>
              <a:prstGeom prst="rect">
                <a:avLst/>
              </a:prstGeom>
              <a:blipFill>
                <a:blip r:embed="rId6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A45981F-57EB-FC47-993D-49A272804D40}"/>
                  </a:ext>
                </a:extLst>
              </p:cNvPr>
              <p:cNvSpPr txBox="1"/>
              <p:nvPr/>
            </p:nvSpPr>
            <p:spPr>
              <a:xfrm>
                <a:off x="2003290" y="2733930"/>
                <a:ext cx="314963" cy="249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78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978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𝝅</m:t>
                          </m:r>
                        </m:e>
                        <m:sub>
                          <m:r>
                            <a:rPr lang="en-GB" sz="978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𝒔</m:t>
                          </m:r>
                          <m:r>
                            <a:rPr lang="en-GB" sz="978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 </m:t>
                          </m:r>
                          <m:r>
                            <a:rPr lang="en-GB" sz="978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𝒉𝒏</m:t>
                          </m:r>
                        </m:sub>
                      </m:sSub>
                    </m:oMath>
                  </m:oMathPara>
                </a14:m>
                <a:endParaRPr lang="en-US" sz="978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A45981F-57EB-FC47-993D-49A272804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290" y="2733930"/>
                <a:ext cx="314963" cy="249748"/>
              </a:xfrm>
              <a:prstGeom prst="rect">
                <a:avLst/>
              </a:prstGeom>
              <a:blipFill>
                <a:blip r:embed="rId7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2C825DF3-4049-2C45-9079-D8B431C009E4}"/>
                  </a:ext>
                </a:extLst>
              </p:cNvPr>
              <p:cNvSpPr txBox="1"/>
              <p:nvPr/>
            </p:nvSpPr>
            <p:spPr>
              <a:xfrm>
                <a:off x="2759458" y="2739371"/>
                <a:ext cx="314963" cy="242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78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978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978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𝝅</m:t>
                              </m:r>
                            </m:e>
                          </m:acc>
                        </m:e>
                        <m:sub>
                          <m:r>
                            <a:rPr lang="en-GB" sz="978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en-US" sz="978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2C825DF3-4049-2C45-9079-D8B431C00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458" y="2739371"/>
                <a:ext cx="314963" cy="2428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AC0836D-6D31-4042-B192-AFA5D082D9CD}"/>
                  </a:ext>
                </a:extLst>
              </p:cNvPr>
              <p:cNvSpPr txBox="1"/>
              <p:nvPr/>
            </p:nvSpPr>
            <p:spPr>
              <a:xfrm>
                <a:off x="1253868" y="3512433"/>
                <a:ext cx="1757674" cy="399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97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897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897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GB" sz="897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GB" sz="897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897" b="1" i="1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GB" sz="897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897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897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897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897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897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897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97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𝝅</m:t>
                                  </m:r>
                                </m:e>
                                <m:sub>
                                  <m:r>
                                    <a:rPr lang="en-GB" sz="897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𝒔</m:t>
                                  </m:r>
                                  <m:r>
                                    <a:rPr lang="en-GB" sz="897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   </m:t>
                                  </m:r>
                                  <m:r>
                                    <a:rPr lang="en-GB" sz="897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𝒉</m:t>
                                  </m:r>
                                  <m:r>
                                    <a:rPr lang="en-GB" sz="897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897" b="1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GB" sz="897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sz="897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897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897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97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𝝅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897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𝒔</m:t>
                              </m:r>
                            </m:sub>
                          </m:sSub>
                          <m:r>
                            <a:rPr lang="en-GB" sz="897" b="1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897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sz="897" b="1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897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897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97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𝝅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897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𝒔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897" b="1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AC0836D-6D31-4042-B192-AFA5D082D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868" y="3512433"/>
                <a:ext cx="1757674" cy="399918"/>
              </a:xfrm>
              <a:prstGeom prst="rect">
                <a:avLst/>
              </a:prstGeom>
              <a:blipFill>
                <a:blip r:embed="rId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71BB7568-4F76-404D-A64D-F0841990C396}"/>
                  </a:ext>
                </a:extLst>
              </p:cNvPr>
              <p:cNvSpPr txBox="1"/>
              <p:nvPr/>
            </p:nvSpPr>
            <p:spPr>
              <a:xfrm>
                <a:off x="1521700" y="218713"/>
                <a:ext cx="211713" cy="192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52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𝒉</m:t>
                      </m:r>
                      <m:r>
                        <a:rPr lang="en-GB" sz="652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𝟏</m:t>
                      </m:r>
                    </m:oMath>
                  </m:oMathPara>
                </a14:m>
                <a:endParaRPr lang="en-US" sz="652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71BB7568-4F76-404D-A64D-F0841990C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00" y="218713"/>
                <a:ext cx="211713" cy="1926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00BE6CCD-8608-7949-8CC6-3599C7401E64}"/>
                  </a:ext>
                </a:extLst>
              </p:cNvPr>
              <p:cNvSpPr txBox="1"/>
              <p:nvPr/>
            </p:nvSpPr>
            <p:spPr>
              <a:xfrm>
                <a:off x="2228909" y="217416"/>
                <a:ext cx="211713" cy="192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52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𝒉𝒏</m:t>
                      </m:r>
                    </m:oMath>
                  </m:oMathPara>
                </a14:m>
                <a:endParaRPr lang="en-US" sz="652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00BE6CCD-8608-7949-8CC6-3599C740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909" y="217416"/>
                <a:ext cx="211713" cy="19268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B07D1650-A2D6-F441-B330-39C2CF8BE0CA}"/>
                  </a:ext>
                </a:extLst>
              </p:cNvPr>
              <p:cNvSpPr txBox="1"/>
              <p:nvPr/>
            </p:nvSpPr>
            <p:spPr>
              <a:xfrm>
                <a:off x="1778714" y="143458"/>
                <a:ext cx="211713" cy="267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41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…</m:t>
                      </m:r>
                    </m:oMath>
                  </m:oMathPara>
                </a14:m>
                <a:endParaRPr lang="en-US" sz="1141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B07D1650-A2D6-F441-B330-39C2CF8BE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714" y="143458"/>
                <a:ext cx="211713" cy="2678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Right Brace 168">
            <a:extLst>
              <a:ext uri="{FF2B5EF4-FFF2-40B4-BE49-F238E27FC236}">
                <a16:creationId xmlns:a16="http://schemas.microsoft.com/office/drawing/2014/main" id="{D455A134-9E94-2E41-92BD-F262EBCCCCF8}"/>
              </a:ext>
            </a:extLst>
          </p:cNvPr>
          <p:cNvSpPr/>
          <p:nvPr/>
        </p:nvSpPr>
        <p:spPr>
          <a:xfrm>
            <a:off x="2682573" y="2163737"/>
            <a:ext cx="41069" cy="264068"/>
          </a:xfrm>
          <a:prstGeom prst="rightBrace">
            <a:avLst>
              <a:gd name="adj1" fmla="val 15882"/>
              <a:gd name="adj2" fmla="val 50000"/>
            </a:avLst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74526" tIns="37263" rIns="74526" bIns="372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29"/>
          </a:p>
        </p:txBody>
      </p:sp>
      <p:sp>
        <p:nvSpPr>
          <p:cNvPr id="170" name="Bent Arrow 169">
            <a:extLst>
              <a:ext uri="{FF2B5EF4-FFF2-40B4-BE49-F238E27FC236}">
                <a16:creationId xmlns:a16="http://schemas.microsoft.com/office/drawing/2014/main" id="{E58EA851-005E-E441-B7FB-0EBE61030BE7}"/>
              </a:ext>
            </a:extLst>
          </p:cNvPr>
          <p:cNvSpPr/>
          <p:nvPr/>
        </p:nvSpPr>
        <p:spPr>
          <a:xfrm rot="5400000">
            <a:off x="2597632" y="2420955"/>
            <a:ext cx="421445" cy="172389"/>
          </a:xfrm>
          <a:prstGeom prst="bentArrow">
            <a:avLst>
              <a:gd name="adj1" fmla="val 0"/>
              <a:gd name="adj2" fmla="val 8484"/>
              <a:gd name="adj3" fmla="val 20521"/>
              <a:gd name="adj4" fmla="val 4375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526" tIns="37263" rIns="74526" bIns="372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29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F86AB26-123F-3048-B290-D100B6CB03C5}"/>
              </a:ext>
            </a:extLst>
          </p:cNvPr>
          <p:cNvSpPr txBox="1"/>
          <p:nvPr/>
        </p:nvSpPr>
        <p:spPr>
          <a:xfrm>
            <a:off x="129354" y="427994"/>
            <a:ext cx="774281" cy="393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2" b="1" dirty="0">
                <a:latin typeface="Arial" panose="020B0604020202020204" pitchFamily="34" charset="0"/>
                <a:cs typeface="Arial" panose="020B0604020202020204" pitchFamily="34" charset="0"/>
              </a:rPr>
              <a:t>Healthy hosts </a:t>
            </a:r>
            <a:r>
              <a:rPr lang="en-US" sz="652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HMP cohort</a:t>
            </a:r>
          </a:p>
          <a:p>
            <a:r>
              <a:rPr lang="en-US" sz="652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239</a:t>
            </a:r>
          </a:p>
        </p:txBody>
      </p:sp>
      <p:sp>
        <p:nvSpPr>
          <p:cNvPr id="172" name="Bent Arrow 171">
            <a:extLst>
              <a:ext uri="{FF2B5EF4-FFF2-40B4-BE49-F238E27FC236}">
                <a16:creationId xmlns:a16="http://schemas.microsoft.com/office/drawing/2014/main" id="{8E761589-C920-0748-9B70-01408A85B44D}"/>
              </a:ext>
            </a:extLst>
          </p:cNvPr>
          <p:cNvSpPr/>
          <p:nvPr/>
        </p:nvSpPr>
        <p:spPr>
          <a:xfrm rot="10800000" flipH="1">
            <a:off x="1473720" y="3897556"/>
            <a:ext cx="322924" cy="337853"/>
          </a:xfrm>
          <a:prstGeom prst="bentArrow">
            <a:avLst>
              <a:gd name="adj1" fmla="val 0"/>
              <a:gd name="adj2" fmla="val 8484"/>
              <a:gd name="adj3" fmla="val 20521"/>
              <a:gd name="adj4" fmla="val 4375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526" tIns="37263" rIns="74526" bIns="372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29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5" name="Right Brace 174">
            <a:extLst>
              <a:ext uri="{FF2B5EF4-FFF2-40B4-BE49-F238E27FC236}">
                <a16:creationId xmlns:a16="http://schemas.microsoft.com/office/drawing/2014/main" id="{639B9267-3553-5449-A79A-9C233C973399}"/>
              </a:ext>
            </a:extLst>
          </p:cNvPr>
          <p:cNvSpPr/>
          <p:nvPr/>
        </p:nvSpPr>
        <p:spPr>
          <a:xfrm rot="5400000">
            <a:off x="2255803" y="2748597"/>
            <a:ext cx="160832" cy="1116659"/>
          </a:xfrm>
          <a:prstGeom prst="rightBrace">
            <a:avLst>
              <a:gd name="adj1" fmla="val 40611"/>
              <a:gd name="adj2" fmla="val 50000"/>
            </a:avLst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74526" tIns="37263" rIns="74526" bIns="372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29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6A53BA9-15BF-1348-954A-5FC9F93FA4E1}"/>
              </a:ext>
            </a:extLst>
          </p:cNvPr>
          <p:cNvGrpSpPr/>
          <p:nvPr/>
        </p:nvGrpSpPr>
        <p:grpSpPr>
          <a:xfrm>
            <a:off x="1738845" y="4084424"/>
            <a:ext cx="1373486" cy="234728"/>
            <a:chOff x="1935727" y="4004244"/>
            <a:chExt cx="1529001" cy="261305"/>
          </a:xfrm>
        </p:grpSpPr>
        <p:sp>
          <p:nvSpPr>
            <p:cNvPr id="174" name="Rounded Rectangle 173">
              <a:extLst>
                <a:ext uri="{FF2B5EF4-FFF2-40B4-BE49-F238E27FC236}">
                  <a16:creationId xmlns:a16="http://schemas.microsoft.com/office/drawing/2014/main" id="{D4241F12-ADFA-674E-A860-300E359CFE14}"/>
                </a:ext>
              </a:extLst>
            </p:cNvPr>
            <p:cNvSpPr/>
            <p:nvPr/>
          </p:nvSpPr>
          <p:spPr>
            <a:xfrm>
              <a:off x="2063201" y="4004244"/>
              <a:ext cx="1289324" cy="261305"/>
            </a:xfrm>
            <a:prstGeom prst="roundRect">
              <a:avLst>
                <a:gd name="adj" fmla="val 29283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526" tIns="37263" rIns="74526" bIns="37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29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CAA3DF3D-40D6-0D4E-AB6F-F0F4AA72EF04}"/>
                </a:ext>
              </a:extLst>
            </p:cNvPr>
            <p:cNvSpPr txBox="1"/>
            <p:nvPr/>
          </p:nvSpPr>
          <p:spPr>
            <a:xfrm>
              <a:off x="1935727" y="4020332"/>
              <a:ext cx="1529001" cy="214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52" b="1" dirty="0">
                  <a:latin typeface="Arial" panose="020B0604020202020204" pitchFamily="34" charset="0"/>
                  <a:cs typeface="Arial" panose="020B0604020202020204" pitchFamily="34" charset="0"/>
                </a:rPr>
                <a:t>Phylogenetic Mixed Model</a:t>
              </a:r>
            </a:p>
          </p:txBody>
        </p:sp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E25AFA6-AB76-004D-9437-F34FD3803F93}"/>
              </a:ext>
            </a:extLst>
          </p:cNvPr>
          <p:cNvCxnSpPr>
            <a:cxnSpLocks/>
          </p:cNvCxnSpPr>
          <p:nvPr/>
        </p:nvCxnSpPr>
        <p:spPr>
          <a:xfrm>
            <a:off x="90548" y="619968"/>
            <a:ext cx="0" cy="2910459"/>
          </a:xfrm>
          <a:prstGeom prst="line">
            <a:avLst/>
          </a:prstGeom>
          <a:ln w="2857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F5EBB55C-5E0C-CB43-9478-DFDFBF07C5DA}"/>
              </a:ext>
            </a:extLst>
          </p:cNvPr>
          <p:cNvSpPr/>
          <p:nvPr/>
        </p:nvSpPr>
        <p:spPr>
          <a:xfrm>
            <a:off x="58210" y="580886"/>
            <a:ext cx="64677" cy="64677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50000">
                <a:schemeClr val="accent3">
                  <a:lumMod val="45000"/>
                  <a:lumOff val="55000"/>
                </a:schemeClr>
              </a:gs>
              <a:gs pos="58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glow rad="12700">
              <a:schemeClr val="bg2">
                <a:lumMod val="90000"/>
                <a:alpha val="44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3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9B8ADCFF-CF29-1A4D-8A57-0241A67798AE}"/>
              </a:ext>
            </a:extLst>
          </p:cNvPr>
          <p:cNvSpPr/>
          <p:nvPr/>
        </p:nvSpPr>
        <p:spPr>
          <a:xfrm>
            <a:off x="58210" y="1149025"/>
            <a:ext cx="64677" cy="64677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50000">
                <a:schemeClr val="accent3">
                  <a:lumMod val="45000"/>
                  <a:lumOff val="55000"/>
                </a:schemeClr>
              </a:gs>
              <a:gs pos="58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glow rad="12700">
              <a:schemeClr val="bg2">
                <a:lumMod val="90000"/>
                <a:alpha val="44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3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CFE045F1-9495-894A-BF85-B1D0AC9D2F21}"/>
              </a:ext>
            </a:extLst>
          </p:cNvPr>
          <p:cNvSpPr/>
          <p:nvPr/>
        </p:nvSpPr>
        <p:spPr>
          <a:xfrm>
            <a:off x="58210" y="1722594"/>
            <a:ext cx="64677" cy="64677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50000">
                <a:schemeClr val="accent3">
                  <a:lumMod val="45000"/>
                  <a:lumOff val="55000"/>
                </a:schemeClr>
              </a:gs>
              <a:gs pos="58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glow rad="12700">
              <a:schemeClr val="bg2">
                <a:lumMod val="90000"/>
                <a:alpha val="44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3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EB2036EA-E72E-A641-BB8A-0DBBFB97EE57}"/>
              </a:ext>
            </a:extLst>
          </p:cNvPr>
          <p:cNvSpPr/>
          <p:nvPr/>
        </p:nvSpPr>
        <p:spPr>
          <a:xfrm>
            <a:off x="58210" y="2333129"/>
            <a:ext cx="64677" cy="64677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50000">
                <a:schemeClr val="accent3">
                  <a:lumMod val="45000"/>
                  <a:lumOff val="55000"/>
                </a:schemeClr>
              </a:gs>
              <a:gs pos="58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glow rad="12700">
              <a:schemeClr val="bg2">
                <a:lumMod val="90000"/>
                <a:alpha val="44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3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86BF91CE-E142-5645-A58E-3D0CA2C1C459}"/>
              </a:ext>
            </a:extLst>
          </p:cNvPr>
          <p:cNvSpPr/>
          <p:nvPr/>
        </p:nvSpPr>
        <p:spPr>
          <a:xfrm>
            <a:off x="58210" y="2983419"/>
            <a:ext cx="64677" cy="64677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50000">
                <a:schemeClr val="accent3">
                  <a:lumMod val="45000"/>
                  <a:lumOff val="55000"/>
                </a:schemeClr>
              </a:gs>
              <a:gs pos="58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glow rad="12700">
              <a:schemeClr val="bg2">
                <a:lumMod val="90000"/>
                <a:alpha val="44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3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A9349F25-F078-A542-AD71-80F18023798E}"/>
              </a:ext>
            </a:extLst>
          </p:cNvPr>
          <p:cNvSpPr/>
          <p:nvPr/>
        </p:nvSpPr>
        <p:spPr>
          <a:xfrm>
            <a:off x="58210" y="3509064"/>
            <a:ext cx="64677" cy="64677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50000">
                <a:schemeClr val="accent3">
                  <a:lumMod val="45000"/>
                  <a:lumOff val="55000"/>
                </a:schemeClr>
              </a:gs>
              <a:gs pos="58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glow rad="12700">
              <a:schemeClr val="bg2">
                <a:lumMod val="90000"/>
                <a:alpha val="44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3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4735A3E-9272-4748-9DEF-DC8594F7AEE9}"/>
              </a:ext>
            </a:extLst>
          </p:cNvPr>
          <p:cNvGrpSpPr/>
          <p:nvPr/>
        </p:nvGrpSpPr>
        <p:grpSpPr>
          <a:xfrm>
            <a:off x="-84229" y="4056349"/>
            <a:ext cx="1373486" cy="293029"/>
            <a:chOff x="1923891" y="3961152"/>
            <a:chExt cx="1529001" cy="326207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C7C53C4D-BD1A-344C-82CB-D085F646764C}"/>
                </a:ext>
              </a:extLst>
            </p:cNvPr>
            <p:cNvSpPr/>
            <p:nvPr/>
          </p:nvSpPr>
          <p:spPr>
            <a:xfrm>
              <a:off x="2063201" y="4004244"/>
              <a:ext cx="1289324" cy="261305"/>
            </a:xfrm>
            <a:prstGeom prst="roundRect">
              <a:avLst>
                <a:gd name="adj" fmla="val 29283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526" tIns="37263" rIns="74526" bIns="37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29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093346F-BC85-BB4B-8C3C-90AB39CD43AE}"/>
                </a:ext>
              </a:extLst>
            </p:cNvPr>
            <p:cNvSpPr txBox="1"/>
            <p:nvPr/>
          </p:nvSpPr>
          <p:spPr>
            <a:xfrm>
              <a:off x="1923891" y="3961152"/>
              <a:ext cx="1529001" cy="326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52" b="1" dirty="0">
                  <a:latin typeface="Arial" panose="020B0604020202020204" pitchFamily="34" charset="0"/>
                  <a:cs typeface="Arial" panose="020B0604020202020204" pitchFamily="34" charset="0"/>
                </a:rPr>
                <a:t>Quantify number of cooperative genes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435C09-EA7B-DD42-8C2F-C4AD8C3F1846}"/>
              </a:ext>
            </a:extLst>
          </p:cNvPr>
          <p:cNvCxnSpPr>
            <a:cxnSpLocks/>
          </p:cNvCxnSpPr>
          <p:nvPr/>
        </p:nvCxnSpPr>
        <p:spPr>
          <a:xfrm>
            <a:off x="1204196" y="4208180"/>
            <a:ext cx="5760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25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</TotalTime>
  <Words>59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Camille Simonet</dc:creator>
  <cp:lastModifiedBy>Camille Simonet</cp:lastModifiedBy>
  <cp:revision>9</cp:revision>
  <cp:lastPrinted>2020-05-07T12:45:53Z</cp:lastPrinted>
  <dcterms:created xsi:type="dcterms:W3CDTF">2020-05-07T12:03:36Z</dcterms:created>
  <dcterms:modified xsi:type="dcterms:W3CDTF">2020-11-27T09:13:54Z</dcterms:modified>
</cp:coreProperties>
</file>