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  <p:sldId id="264" r:id="rId10"/>
    <p:sldId id="278" r:id="rId11"/>
    <p:sldId id="267" r:id="rId12"/>
    <p:sldId id="265" r:id="rId13"/>
    <p:sldId id="268" r:id="rId14"/>
    <p:sldId id="279" r:id="rId15"/>
    <p:sldId id="269" r:id="rId16"/>
    <p:sldId id="271" r:id="rId17"/>
    <p:sldId id="272" r:id="rId18"/>
    <p:sldId id="273" r:id="rId19"/>
    <p:sldId id="274" r:id="rId20"/>
    <p:sldId id="280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1951D-B5E0-4924-8E34-9C6752F634FD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A0146-83D9-43EE-A78A-969735707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038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6A57-ACFE-4637-9906-9BCE8A3A30DC}" type="datetime1">
              <a:rPr lang="fr-FR" smtClean="0"/>
              <a:t>22/02/2021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49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CDFE-BA33-4730-893B-D5F3443CC47E}" type="datetime1">
              <a:rPr lang="fr-FR" smtClean="0"/>
              <a:t>22/02/2021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24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0D58-FB4C-49A8-A382-E0E8068E0CE4}" type="datetime1">
              <a:rPr lang="fr-FR" smtClean="0"/>
              <a:t>22/02/2021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148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610D-86A1-4152-AEB4-CC6BE942DD05}" type="datetime1">
              <a:rPr lang="fr-FR" smtClean="0"/>
              <a:t>22/02/2021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0304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659F-B67C-4F98-996E-5E20D5663539}" type="datetime1">
              <a:rPr lang="fr-FR" smtClean="0"/>
              <a:t>22/02/2021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873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C67A-6BDC-4DDA-9BFB-0D255BE1E6E7}" type="datetime1">
              <a:rPr lang="fr-FR" smtClean="0"/>
              <a:t>22/02/2021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842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DFE4-1AB1-4D11-A9B9-1B10EB581C05}" type="datetime1">
              <a:rPr lang="fr-FR" smtClean="0"/>
              <a:t>22/02/2021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57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4A3C-997B-4B50-9789-596E8964F044}" type="datetime1">
              <a:rPr lang="fr-FR" smtClean="0"/>
              <a:t>22/02/2021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62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F439-F99F-4E6C-A70E-42B394055D08}" type="datetime1">
              <a:rPr lang="fr-FR" smtClean="0"/>
              <a:t>22/02/2021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55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4485-BA15-4447-9F42-ADEBC7CE9981}" type="datetime1">
              <a:rPr lang="fr-FR" smtClean="0"/>
              <a:t>22/02/2021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78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76D6-B958-4D48-ADB5-943B3C3E7A68}" type="datetime1">
              <a:rPr lang="fr-FR" smtClean="0"/>
              <a:t>22/02/2021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90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0D90-23EC-441A-9386-108C1F0B749F}" type="datetime1">
              <a:rPr lang="fr-FR" smtClean="0"/>
              <a:t>22/02/2021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9C17-421E-4EA0-981F-60D8339DB5FE}" type="datetime1">
              <a:rPr lang="fr-FR" smtClean="0"/>
              <a:t>22/02/2021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17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6FC0-F032-4910-9CAB-7DBBC0CD20D5}" type="datetime1">
              <a:rPr lang="fr-FR" smtClean="0"/>
              <a:t>22/02/2021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36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5DAA-84AB-43FD-849A-B3283B24A59C}" type="datetime1">
              <a:rPr lang="fr-FR" smtClean="0"/>
              <a:t>22/02/2021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60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8AD4-A118-44E3-9644-651D7354A996}" type="datetime1">
              <a:rPr lang="fr-FR" smtClean="0"/>
              <a:t>22/02/2021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97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38E8-D97C-432A-ADC1-3B675916B6CA}" type="datetime1">
              <a:rPr lang="fr-FR" smtClean="0"/>
              <a:t>22/02/2021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98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981AC8-2697-4196-80BA-EF2A1A68C8D8}" type="datetime1">
              <a:rPr lang="fr-FR" smtClean="0"/>
              <a:t>22/02/2021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559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AA2EF-EB01-4D32-BEE4-F56CDC3F8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191" y="295729"/>
            <a:ext cx="10723009" cy="3329581"/>
          </a:xfrm>
        </p:spPr>
        <p:txBody>
          <a:bodyPr/>
          <a:lstStyle/>
          <a:p>
            <a:r>
              <a:rPr lang="en-US" dirty="0"/>
              <a:t>Typing the higher-order polyadic </a:t>
            </a:r>
            <a:r>
              <a:rPr lang="el-GR" dirty="0"/>
              <a:t>μ</a:t>
            </a:r>
            <a:r>
              <a:rPr lang="fr-FR" dirty="0"/>
              <a:t>-</a:t>
            </a:r>
            <a:r>
              <a:rPr lang="en-US" dirty="0"/>
              <a:t>calculus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B5E4D6-5872-49E1-B234-3A7EBE103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191" y="4712725"/>
            <a:ext cx="10307372" cy="861420"/>
          </a:xfrm>
        </p:spPr>
        <p:txBody>
          <a:bodyPr/>
          <a:lstStyle/>
          <a:p>
            <a:r>
              <a:rPr lang="fr-FR" dirty="0"/>
              <a:t>Camille Bonnin encadrée par M.</a:t>
            </a:r>
            <a:r>
              <a:rPr lang="it-IT" dirty="0"/>
              <a:t> Mme. Cinzia Di Giusto et M. Etienne Lozes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B1280D-6DFE-4B35-929D-0899D73B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696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3B65B-5A2E-4F30-87E1-8CE8A6AA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23534"/>
            <a:ext cx="9404723" cy="1400530"/>
          </a:xfrm>
        </p:spPr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6C9574-4E08-4365-BD93-AA505F6D4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53440"/>
            <a:ext cx="8946541" cy="6004560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Le </a:t>
            </a:r>
            <a:r>
              <a:rPr lang="el-GR" dirty="0"/>
              <a:t>μ</a:t>
            </a:r>
            <a:r>
              <a:rPr lang="fr-FR" dirty="0"/>
              <a:t>-calcul d’ordre supérieur</a:t>
            </a:r>
          </a:p>
          <a:p>
            <a:pPr lvl="1"/>
            <a:r>
              <a:rPr lang="fr-FR" dirty="0"/>
              <a:t>propriétés</a:t>
            </a:r>
          </a:p>
          <a:p>
            <a:pPr lvl="1"/>
            <a:r>
              <a:rPr lang="fr-FR" dirty="0"/>
              <a:t>système de transitions labélisé</a:t>
            </a:r>
          </a:p>
          <a:p>
            <a:pPr lvl="1"/>
            <a:r>
              <a:rPr lang="fr-FR" dirty="0"/>
              <a:t>syntaxe</a:t>
            </a:r>
          </a:p>
          <a:p>
            <a:pPr lvl="1"/>
            <a:r>
              <a:rPr lang="fr-FR" dirty="0"/>
              <a:t>sens des opérateurs</a:t>
            </a:r>
          </a:p>
          <a:p>
            <a:r>
              <a:rPr lang="fr-FR" dirty="0"/>
              <a:t>Variances</a:t>
            </a:r>
          </a:p>
          <a:p>
            <a:pPr lvl="1"/>
            <a:r>
              <a:rPr lang="fr-FR" dirty="0"/>
              <a:t>variance d’une fonction</a:t>
            </a:r>
          </a:p>
          <a:p>
            <a:pPr lvl="1"/>
            <a:r>
              <a:rPr lang="fr-FR" dirty="0"/>
              <a:t>treillis des variances</a:t>
            </a:r>
          </a:p>
          <a:p>
            <a:pPr lvl="1"/>
            <a:r>
              <a:rPr lang="fr-FR" dirty="0"/>
              <a:t>opérations</a:t>
            </a:r>
          </a:p>
          <a:p>
            <a:r>
              <a:rPr lang="fr-FR" dirty="0"/>
              <a:t>Inférence de variances</a:t>
            </a:r>
          </a:p>
          <a:p>
            <a:pPr lvl="1"/>
            <a:r>
              <a:rPr lang="fr-FR" dirty="0"/>
              <a:t>notations</a:t>
            </a:r>
          </a:p>
          <a:p>
            <a:pPr lvl="1"/>
            <a:r>
              <a:rPr lang="fr-FR" dirty="0"/>
              <a:t>solution proposée</a:t>
            </a:r>
          </a:p>
          <a:p>
            <a:pPr lvl="1"/>
            <a:r>
              <a:rPr lang="fr-FR" dirty="0"/>
              <a:t>règles d’inférence de variances</a:t>
            </a:r>
          </a:p>
          <a:p>
            <a:pPr lvl="1"/>
            <a:r>
              <a:rPr lang="fr-FR" dirty="0"/>
              <a:t>exemple 1</a:t>
            </a:r>
          </a:p>
          <a:p>
            <a:pPr lvl="1"/>
            <a:r>
              <a:rPr lang="fr-FR" dirty="0"/>
              <a:t>exemple 2</a:t>
            </a:r>
          </a:p>
          <a:p>
            <a:r>
              <a:rPr lang="fr-FR" dirty="0"/>
              <a:t>Conclusion</a:t>
            </a:r>
          </a:p>
          <a:p>
            <a:pPr lvl="1"/>
            <a:r>
              <a:rPr lang="fr-FR" dirty="0"/>
              <a:t>résumé</a:t>
            </a:r>
          </a:p>
          <a:p>
            <a:pPr lvl="1"/>
            <a:r>
              <a:rPr lang="fr-FR" dirty="0"/>
              <a:t>améliorations possibles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73ECC2-879F-4B45-9ABB-C4AD1FE3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957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DAAB78-99E6-480A-953F-173E60A0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Variances</a:t>
            </a:r>
            <a:br>
              <a:rPr lang="fr-FR" dirty="0"/>
            </a:br>
            <a:r>
              <a:rPr lang="fr-FR" dirty="0"/>
              <a:t>- variance d’une fonction -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B19D70-865C-4211-96D2-BD5FE5E70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348" y="2032106"/>
            <a:ext cx="9939391" cy="4195481"/>
          </a:xfrm>
        </p:spPr>
        <p:txBody>
          <a:bodyPr>
            <a:normAutofit/>
          </a:bodyPr>
          <a:lstStyle/>
          <a:p>
            <a:r>
              <a:rPr lang="fr-FR" dirty="0"/>
              <a:t>Etend la notion de monotonie </a:t>
            </a:r>
          </a:p>
          <a:p>
            <a:endParaRPr lang="fr-FR" dirty="0"/>
          </a:p>
          <a:p>
            <a:r>
              <a:rPr lang="fr-FR" dirty="0"/>
              <a:t>fonction constante : variance « none »</a:t>
            </a:r>
          </a:p>
          <a:p>
            <a:r>
              <a:rPr lang="fr-FR" dirty="0"/>
              <a:t>fonction quelconque : variance « </a:t>
            </a:r>
            <a:r>
              <a:rPr lang="fr-FR" dirty="0" err="1"/>
              <a:t>any</a:t>
            </a:r>
            <a:r>
              <a:rPr lang="fr-FR" dirty="0"/>
              <a:t> »</a:t>
            </a:r>
          </a:p>
          <a:p>
            <a:r>
              <a:rPr lang="fr-FR" dirty="0"/>
              <a:t>fonction croissante : variance parmi :</a:t>
            </a:r>
          </a:p>
          <a:p>
            <a:pPr lvl="3"/>
            <a:r>
              <a:rPr lang="fr-FR" dirty="0"/>
              <a:t> </a:t>
            </a:r>
          </a:p>
          <a:p>
            <a:r>
              <a:rPr lang="fr-FR" dirty="0"/>
              <a:t>fonction décroissante : variance parmi :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On définit la variance d’une variable à partir de la variance d’une fonction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D32137-2066-4F5C-BF65-9468DD2C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11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653FE26-5146-4873-BBB4-218A9699E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769" y="4129847"/>
            <a:ext cx="3284850" cy="48365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935C5CF-A1C5-4D8D-802E-525439A3D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584" y="4947293"/>
            <a:ext cx="3613349" cy="59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25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7CF89-AE3E-4F6E-AF0F-C9971C96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028" y="295729"/>
            <a:ext cx="9404723" cy="1400530"/>
          </a:xfrm>
        </p:spPr>
        <p:txBody>
          <a:bodyPr/>
          <a:lstStyle/>
          <a:p>
            <a:r>
              <a:rPr lang="fr-FR" dirty="0"/>
              <a:t>Variances</a:t>
            </a:r>
            <a:br>
              <a:rPr lang="fr-FR" dirty="0"/>
            </a:br>
            <a:r>
              <a:rPr lang="fr-FR" dirty="0"/>
              <a:t>- treillis des variances -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9AE195F-2FA2-4217-B29D-234962B66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166" y="1853248"/>
            <a:ext cx="6785803" cy="4369734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D6669B-3956-436A-85B3-469C7D44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809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2D694-1E7C-427A-B39C-AFAF0329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Variances</a:t>
            </a:r>
            <a:br>
              <a:rPr lang="fr-FR" dirty="0"/>
            </a:br>
            <a:r>
              <a:rPr lang="fr-FR" dirty="0"/>
              <a:t>- opérations -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7256520-7B85-49D6-954D-AD612127F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505" y="1915508"/>
            <a:ext cx="5754968" cy="1317057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F8C726-397C-4F88-815A-E5183285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13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A5C11C2-022B-4FB0-BC52-E77F97A96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44" y="3461343"/>
            <a:ext cx="6611701" cy="201873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72A5E8F-A88B-45FD-992E-73897649D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44" y="5708857"/>
            <a:ext cx="11451312" cy="767686"/>
          </a:xfrm>
          <a:prstGeom prst="rect">
            <a:avLst/>
          </a:prstGeom>
        </p:spPr>
      </p:pic>
      <p:pic>
        <p:nvPicPr>
          <p:cNvPr id="11" name="Espace réservé du contenu 5">
            <a:extLst>
              <a:ext uri="{FF2B5EF4-FFF2-40B4-BE49-F238E27FC236}">
                <a16:creationId xmlns:a16="http://schemas.microsoft.com/office/drawing/2014/main" id="{699018FA-8753-4A77-A622-8AC8D4F15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488" y="2082026"/>
            <a:ext cx="4907249" cy="316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84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3B65B-5A2E-4F30-87E1-8CE8A6AA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23534"/>
            <a:ext cx="9404723" cy="1400530"/>
          </a:xfrm>
        </p:spPr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6C9574-4E08-4365-BD93-AA505F6D4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53440"/>
            <a:ext cx="8946541" cy="6004560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Le </a:t>
            </a:r>
            <a:r>
              <a:rPr lang="el-GR" dirty="0"/>
              <a:t>μ</a:t>
            </a:r>
            <a:r>
              <a:rPr lang="fr-FR" dirty="0"/>
              <a:t>-calcul d’ordre supérieur</a:t>
            </a:r>
          </a:p>
          <a:p>
            <a:pPr lvl="1"/>
            <a:r>
              <a:rPr lang="fr-FR" dirty="0"/>
              <a:t>propriétés</a:t>
            </a:r>
          </a:p>
          <a:p>
            <a:pPr lvl="1"/>
            <a:r>
              <a:rPr lang="fr-FR" dirty="0"/>
              <a:t>système de transitions labélisé</a:t>
            </a:r>
          </a:p>
          <a:p>
            <a:pPr lvl="1"/>
            <a:r>
              <a:rPr lang="fr-FR" dirty="0"/>
              <a:t>syntaxe</a:t>
            </a:r>
          </a:p>
          <a:p>
            <a:pPr lvl="1"/>
            <a:r>
              <a:rPr lang="fr-FR" dirty="0"/>
              <a:t>sens des opérateurs</a:t>
            </a:r>
          </a:p>
          <a:p>
            <a:r>
              <a:rPr lang="fr-FR" dirty="0"/>
              <a:t>Variances</a:t>
            </a:r>
          </a:p>
          <a:p>
            <a:pPr lvl="1"/>
            <a:r>
              <a:rPr lang="fr-FR" dirty="0"/>
              <a:t>variance d’une fonction</a:t>
            </a:r>
          </a:p>
          <a:p>
            <a:pPr lvl="1"/>
            <a:r>
              <a:rPr lang="fr-FR" dirty="0"/>
              <a:t>treillis des variances</a:t>
            </a:r>
          </a:p>
          <a:p>
            <a:pPr lvl="1"/>
            <a:r>
              <a:rPr lang="fr-FR" dirty="0"/>
              <a:t>opérations</a:t>
            </a:r>
          </a:p>
          <a:p>
            <a:r>
              <a:rPr lang="fr-FR" dirty="0"/>
              <a:t>Inférence de variances</a:t>
            </a:r>
          </a:p>
          <a:p>
            <a:pPr lvl="1"/>
            <a:r>
              <a:rPr lang="fr-FR" dirty="0"/>
              <a:t>notations</a:t>
            </a:r>
          </a:p>
          <a:p>
            <a:pPr lvl="1"/>
            <a:r>
              <a:rPr lang="fr-FR" dirty="0"/>
              <a:t>solution proposée</a:t>
            </a:r>
          </a:p>
          <a:p>
            <a:pPr lvl="1"/>
            <a:r>
              <a:rPr lang="fr-FR" dirty="0"/>
              <a:t>règles d’inférence de variances</a:t>
            </a:r>
          </a:p>
          <a:p>
            <a:pPr lvl="1"/>
            <a:r>
              <a:rPr lang="fr-FR" dirty="0"/>
              <a:t>exemple 1</a:t>
            </a:r>
          </a:p>
          <a:p>
            <a:pPr lvl="1"/>
            <a:r>
              <a:rPr lang="fr-FR" dirty="0"/>
              <a:t>exemple 2</a:t>
            </a:r>
          </a:p>
          <a:p>
            <a:r>
              <a:rPr lang="fr-FR" dirty="0"/>
              <a:t>Conclusion</a:t>
            </a:r>
          </a:p>
          <a:p>
            <a:pPr lvl="1"/>
            <a:r>
              <a:rPr lang="fr-FR" dirty="0"/>
              <a:t>résumé</a:t>
            </a:r>
          </a:p>
          <a:p>
            <a:pPr lvl="1"/>
            <a:r>
              <a:rPr lang="fr-FR" dirty="0"/>
              <a:t>améliorations possibles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73ECC2-879F-4B45-9ABB-C4AD1FE3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924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38B503-39EE-4366-996D-110A3364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Inférence de variances</a:t>
            </a:r>
            <a:br>
              <a:rPr lang="fr-FR" dirty="0"/>
            </a:br>
            <a:r>
              <a:rPr lang="fr-FR" dirty="0"/>
              <a:t>- notations -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67ED4F-EFE1-48DA-A08D-0D105D409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120" y="2686902"/>
            <a:ext cx="10552240" cy="4352364"/>
          </a:xfrm>
        </p:spPr>
        <p:txBody>
          <a:bodyPr/>
          <a:lstStyle/>
          <a:p>
            <a:r>
              <a:rPr lang="el-GR" dirty="0"/>
              <a:t>Δ</a:t>
            </a:r>
            <a:r>
              <a:rPr lang="fr-FR" dirty="0"/>
              <a:t> : ensemble de couples (variable libre, type)</a:t>
            </a:r>
          </a:p>
          <a:p>
            <a:r>
              <a:rPr lang="fr-FR" dirty="0"/>
              <a:t>Γ : ensemble de triplets (variable libre, variance, type)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fr-FR" dirty="0">
                <a:latin typeface="+mn-lt"/>
                <a:cs typeface="Times New Roman" panose="02020603050405020304" pitchFamily="18" charset="0"/>
              </a:rPr>
              <a:t> : type (• ou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fr-FR" baseline="-25000" dirty="0">
                <a:latin typeface="+mn-lt"/>
                <a:cs typeface="Times New Roman" panose="02020603050405020304" pitchFamily="18" charset="0"/>
              </a:rPr>
              <a:t>1</a:t>
            </a:r>
            <a:r>
              <a:rPr lang="fr-FR" baseline="30000" dirty="0">
                <a:latin typeface="+mn-lt"/>
                <a:cs typeface="Times New Roman" panose="02020603050405020304" pitchFamily="18" charset="0"/>
              </a:rPr>
              <a:t>v</a:t>
            </a:r>
            <a:r>
              <a:rPr lang="fr-FR" baseline="-25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+mn-lt"/>
                <a:cs typeface="Times New Roman" panose="02020603050405020304" pitchFamily="18" charset="0"/>
              </a:rPr>
              <a:t>→</a:t>
            </a:r>
            <a:r>
              <a:rPr lang="fr-FR" baseline="-25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fr-FR" baseline="-25000" dirty="0">
                <a:latin typeface="+mn-lt"/>
                <a:cs typeface="Times New Roman" panose="02020603050405020304" pitchFamily="18" charset="0"/>
              </a:rPr>
              <a:t>2 </a:t>
            </a:r>
            <a:r>
              <a:rPr lang="fr-FR" dirty="0">
                <a:latin typeface="+mn-lt"/>
                <a:cs typeface="Times New Roman" panose="02020603050405020304" pitchFamily="18" charset="0"/>
              </a:rPr>
              <a:t>avec v une variance)</a:t>
            </a:r>
          </a:p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fr-FR" dirty="0">
                <a:latin typeface="+mn-lt"/>
                <a:cs typeface="Times New Roman" panose="02020603050405020304" pitchFamily="18" charset="0"/>
              </a:rPr>
              <a:t> et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fr-FR" dirty="0">
                <a:latin typeface="+mn-lt"/>
                <a:cs typeface="Times New Roman" panose="02020603050405020304" pitchFamily="18" charset="0"/>
              </a:rPr>
              <a:t> : formules</a:t>
            </a:r>
          </a:p>
          <a:p>
            <a:pPr marL="0" indent="0">
              <a:buNone/>
            </a:pPr>
            <a:endParaRPr lang="fr-FR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AEFBA8-9341-4277-A54B-85730AB9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775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2431B5-E12C-4157-AB5A-9FBA3E89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Inférence de variances</a:t>
            </a:r>
            <a:br>
              <a:rPr lang="fr-FR" dirty="0"/>
            </a:br>
            <a:r>
              <a:rPr lang="fr-FR" dirty="0"/>
              <a:t>- solution proposée -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6B29EF-C4B7-4A30-8B26-355BB1697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connaît  </a:t>
            </a:r>
            <a:r>
              <a:rPr lang="el-GR" dirty="0"/>
              <a:t>Δ</a:t>
            </a:r>
            <a:r>
              <a:rPr lang="fr-FR" dirty="0"/>
              <a:t> et on a une formule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fr-FR" dirty="0">
                <a:latin typeface="+mn-lt"/>
                <a:cs typeface="Times New Roman" panose="02020603050405020304" pitchFamily="18" charset="0"/>
              </a:rPr>
              <a:t>, on cherche à compléter </a:t>
            </a:r>
            <a:r>
              <a:rPr lang="el-GR" dirty="0"/>
              <a:t>Δ</a:t>
            </a:r>
            <a:r>
              <a:rPr lang="fr-FR" dirty="0"/>
              <a:t> avec les variances pour obtenir Γ. On cherche aussi le type de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dirty="0"/>
          </a:p>
          <a:p>
            <a:endParaRPr lang="fr-FR" dirty="0"/>
          </a:p>
          <a:p>
            <a:r>
              <a:rPr lang="fr-FR" dirty="0"/>
              <a:t>On définit une fonction récursive type(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fr-FR" dirty="0">
                <a:latin typeface="+mn-lt"/>
                <a:cs typeface="Times New Roman" panose="02020603050405020304" pitchFamily="18" charset="0"/>
              </a:rPr>
              <a:t>, </a:t>
            </a:r>
            <a:r>
              <a:rPr lang="el-GR" dirty="0"/>
              <a:t>Δ</a:t>
            </a:r>
            <a:r>
              <a:rPr lang="fr-FR" dirty="0"/>
              <a:t>) = (Γ,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fr-FR" dirty="0"/>
              <a:t>) qui prend en entrée la formule et les couples (variable, type) et renvoi les triplets (variables, variance, type) ainsi que le type de la formule.</a:t>
            </a:r>
          </a:p>
          <a:p>
            <a:endParaRPr lang="fr-FR" dirty="0"/>
          </a:p>
          <a:p>
            <a:r>
              <a:rPr lang="fr-FR" dirty="0"/>
              <a:t>On définit type(.) à l’aide de règles d’inférence.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585CF6-B21F-44BC-8D53-C4457045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958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370FB2-5086-4F34-B530-457626B74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19" y="295729"/>
            <a:ext cx="9404723" cy="1400530"/>
          </a:xfrm>
        </p:spPr>
        <p:txBody>
          <a:bodyPr/>
          <a:lstStyle/>
          <a:p>
            <a:r>
              <a:rPr lang="fr-FR" dirty="0"/>
              <a:t>Inférence de variances</a:t>
            </a:r>
            <a:br>
              <a:rPr lang="fr-FR" dirty="0"/>
            </a:br>
            <a:r>
              <a:rPr lang="fr-FR" dirty="0"/>
              <a:t>- règles d’inférence de variances -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025376E-AF67-483E-850E-95C8E9ED5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698" y="1853248"/>
            <a:ext cx="7439069" cy="4663297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A1BAE4-1701-4655-A70F-8BF5ECA3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125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A9B401-23B5-45E4-81B6-A5859AE8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68882"/>
            <a:ext cx="9404723" cy="1400530"/>
          </a:xfrm>
        </p:spPr>
        <p:txBody>
          <a:bodyPr/>
          <a:lstStyle/>
          <a:p>
            <a:r>
              <a:rPr lang="fr-FR" dirty="0"/>
              <a:t>Inférence de variances</a:t>
            </a:r>
            <a:br>
              <a:rPr lang="fr-FR" dirty="0"/>
            </a:br>
            <a:r>
              <a:rPr lang="fr-FR" dirty="0"/>
              <a:t>- exemple 1-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AD29CF-DEC7-49BC-B9C8-91E1BAB6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18</a:t>
            </a:fld>
            <a:endParaRPr lang="fr-FR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3526D460-B77B-49F7-8381-DD067671A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251" y="2644404"/>
            <a:ext cx="11875497" cy="2321664"/>
          </a:xfrm>
        </p:spPr>
      </p:pic>
    </p:spTree>
    <p:extLst>
      <p:ext uri="{BB962C8B-B14F-4D97-AF65-F5344CB8AC3E}">
        <p14:creationId xmlns:p14="http://schemas.microsoft.com/office/powerpoint/2010/main" val="3605462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9EBDE2-5138-4695-8A26-85E0C005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Inférence de variances</a:t>
            </a:r>
            <a:br>
              <a:rPr lang="fr-FR" dirty="0"/>
            </a:br>
            <a:r>
              <a:rPr lang="fr-FR" dirty="0"/>
              <a:t>- exemple 2-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49409F-F898-4C03-934E-95E2DFCA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19</a:t>
            </a:fld>
            <a:endParaRPr lang="fr-FR"/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AEE4B8B6-00C3-4143-A0F2-4557AEDAA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828" y="1853247"/>
            <a:ext cx="9578525" cy="4797075"/>
          </a:xfrm>
        </p:spPr>
      </p:pic>
    </p:spTree>
    <p:extLst>
      <p:ext uri="{BB962C8B-B14F-4D97-AF65-F5344CB8AC3E}">
        <p14:creationId xmlns:p14="http://schemas.microsoft.com/office/powerpoint/2010/main" val="297389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52BF8-E9BF-46A3-AA09-92E297E3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Bref historique du </a:t>
            </a:r>
            <a:r>
              <a:rPr lang="el-GR" dirty="0"/>
              <a:t>μ</a:t>
            </a:r>
            <a:r>
              <a:rPr lang="fr-FR" dirty="0"/>
              <a:t>-calcul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C53EEF-839C-412B-8640-74A3E5CAB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fr-FR" dirty="0"/>
              <a:t>Introduit par Scott et de Bakker en 1969</a:t>
            </a:r>
          </a:p>
          <a:p>
            <a:r>
              <a:rPr lang="fr-FR" dirty="0"/>
              <a:t>Etendu par </a:t>
            </a:r>
            <a:r>
              <a:rPr lang="fr-FR" dirty="0" err="1"/>
              <a:t>Kozen</a:t>
            </a:r>
            <a:r>
              <a:rPr lang="fr-FR" dirty="0"/>
              <a:t> en 1983 (forme actuelle)</a:t>
            </a:r>
          </a:p>
          <a:p>
            <a:endParaRPr lang="fr-FR" dirty="0"/>
          </a:p>
          <a:p>
            <a:r>
              <a:rPr lang="fr-FR" dirty="0"/>
              <a:t>Plusieurs extensions :</a:t>
            </a:r>
          </a:p>
          <a:p>
            <a:pPr lvl="1"/>
            <a:r>
              <a:rPr lang="fr-FR" dirty="0"/>
              <a:t>polyadique (f(a</a:t>
            </a:r>
            <a:r>
              <a:rPr lang="fr-FR" baseline="-25000" dirty="0"/>
              <a:t>1</a:t>
            </a:r>
            <a:r>
              <a:rPr lang="fr-FR" dirty="0"/>
              <a:t>, …, a</a:t>
            </a:r>
            <a:r>
              <a:rPr lang="fr-FR" baseline="-25000" dirty="0"/>
              <a:t>n</a:t>
            </a:r>
            <a:r>
              <a:rPr lang="fr-FR" dirty="0"/>
              <a:t>)) par Andersen en 1994 </a:t>
            </a:r>
          </a:p>
          <a:p>
            <a:pPr lvl="1"/>
            <a:r>
              <a:rPr lang="fr-FR" dirty="0"/>
              <a:t>ordre supérieur (f(f’(f’’(a))) par </a:t>
            </a:r>
            <a:r>
              <a:rPr lang="fr-FR" dirty="0" err="1"/>
              <a:t>Viswanathan</a:t>
            </a:r>
            <a:r>
              <a:rPr lang="fr-FR" dirty="0"/>
              <a:t> et </a:t>
            </a:r>
            <a:r>
              <a:rPr lang="fr-FR" dirty="0" err="1"/>
              <a:t>Viswanathan</a:t>
            </a:r>
            <a:r>
              <a:rPr lang="fr-FR" dirty="0"/>
              <a:t> en 2004</a:t>
            </a:r>
          </a:p>
          <a:p>
            <a:pPr lvl="1"/>
            <a:r>
              <a:rPr lang="fr-FR" dirty="0"/>
              <a:t>polyadique + ordre supérieur (f(f’(f’’(a1, …, an))) par Lange, Lozes et Guzmán en 2014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E87A6B-31A0-4B15-BB36-45DE3C4C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222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3B65B-5A2E-4F30-87E1-8CE8A6AA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23534"/>
            <a:ext cx="9404723" cy="1400530"/>
          </a:xfrm>
        </p:spPr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6C9574-4E08-4365-BD93-AA505F6D4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53440"/>
            <a:ext cx="8946541" cy="6004560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Le </a:t>
            </a:r>
            <a:r>
              <a:rPr lang="el-GR" dirty="0"/>
              <a:t>μ</a:t>
            </a:r>
            <a:r>
              <a:rPr lang="fr-FR" dirty="0"/>
              <a:t>-calcul d’ordre supérieur</a:t>
            </a:r>
          </a:p>
          <a:p>
            <a:pPr lvl="1"/>
            <a:r>
              <a:rPr lang="fr-FR" dirty="0"/>
              <a:t>propriétés</a:t>
            </a:r>
          </a:p>
          <a:p>
            <a:pPr lvl="1"/>
            <a:r>
              <a:rPr lang="fr-FR" dirty="0"/>
              <a:t>système de transitions labélisé</a:t>
            </a:r>
          </a:p>
          <a:p>
            <a:pPr lvl="1"/>
            <a:r>
              <a:rPr lang="fr-FR" dirty="0"/>
              <a:t>syntaxe</a:t>
            </a:r>
          </a:p>
          <a:p>
            <a:pPr lvl="1"/>
            <a:r>
              <a:rPr lang="fr-FR" dirty="0"/>
              <a:t>sens des opérateurs</a:t>
            </a:r>
          </a:p>
          <a:p>
            <a:r>
              <a:rPr lang="fr-FR" dirty="0"/>
              <a:t>Variances</a:t>
            </a:r>
          </a:p>
          <a:p>
            <a:pPr lvl="1"/>
            <a:r>
              <a:rPr lang="fr-FR" dirty="0"/>
              <a:t>variance d’une fonction</a:t>
            </a:r>
          </a:p>
          <a:p>
            <a:pPr lvl="1"/>
            <a:r>
              <a:rPr lang="fr-FR" dirty="0"/>
              <a:t>treillis des variances</a:t>
            </a:r>
          </a:p>
          <a:p>
            <a:pPr lvl="1"/>
            <a:r>
              <a:rPr lang="fr-FR" dirty="0"/>
              <a:t>opérations</a:t>
            </a:r>
          </a:p>
          <a:p>
            <a:r>
              <a:rPr lang="fr-FR" dirty="0"/>
              <a:t>Inférence de variances</a:t>
            </a:r>
          </a:p>
          <a:p>
            <a:pPr lvl="1"/>
            <a:r>
              <a:rPr lang="fr-FR" dirty="0"/>
              <a:t>notations</a:t>
            </a:r>
          </a:p>
          <a:p>
            <a:pPr lvl="1"/>
            <a:r>
              <a:rPr lang="fr-FR" dirty="0"/>
              <a:t>solution proposée</a:t>
            </a:r>
          </a:p>
          <a:p>
            <a:pPr lvl="1"/>
            <a:r>
              <a:rPr lang="fr-FR" dirty="0"/>
              <a:t>règles d’inférence de variances</a:t>
            </a:r>
          </a:p>
          <a:p>
            <a:pPr lvl="1"/>
            <a:r>
              <a:rPr lang="fr-FR" dirty="0"/>
              <a:t>exemple 1</a:t>
            </a:r>
          </a:p>
          <a:p>
            <a:pPr lvl="1"/>
            <a:r>
              <a:rPr lang="fr-FR" dirty="0"/>
              <a:t>exemple 2</a:t>
            </a:r>
          </a:p>
          <a:p>
            <a:r>
              <a:rPr lang="fr-FR" dirty="0"/>
              <a:t>Conclusion</a:t>
            </a:r>
          </a:p>
          <a:p>
            <a:pPr lvl="1"/>
            <a:r>
              <a:rPr lang="fr-FR" dirty="0"/>
              <a:t>résumé</a:t>
            </a:r>
          </a:p>
          <a:p>
            <a:pPr lvl="1"/>
            <a:r>
              <a:rPr lang="fr-FR" dirty="0"/>
              <a:t>améliorations possibles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73ECC2-879F-4B45-9ABB-C4AD1FE3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273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837738-7FF0-4A5A-8063-98D8B8FF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89294"/>
            <a:ext cx="9404723" cy="1400530"/>
          </a:xfrm>
        </p:spPr>
        <p:txBody>
          <a:bodyPr/>
          <a:lstStyle/>
          <a:p>
            <a:r>
              <a:rPr lang="fr-FR" dirty="0"/>
              <a:t>Conclusion</a:t>
            </a:r>
            <a:br>
              <a:rPr lang="fr-FR" dirty="0"/>
            </a:br>
            <a:r>
              <a:rPr lang="fr-FR" dirty="0"/>
              <a:t>- résumé -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FA356F-4DD8-44BA-AF46-3DBE58442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168" y="2206753"/>
            <a:ext cx="9220797" cy="4651247"/>
          </a:xfrm>
        </p:spPr>
        <p:txBody>
          <a:bodyPr/>
          <a:lstStyle/>
          <a:p>
            <a:r>
              <a:rPr lang="fr-FR" dirty="0"/>
              <a:t>TER basé un article de Lange, Lozes et Guzmán de 2014, « Model-checking process </a:t>
            </a:r>
            <a:r>
              <a:rPr lang="fr-FR" dirty="0" err="1"/>
              <a:t>equivalences</a:t>
            </a:r>
            <a:r>
              <a:rPr lang="fr-FR" dirty="0"/>
              <a:t> »</a:t>
            </a:r>
          </a:p>
          <a:p>
            <a:r>
              <a:rPr lang="fr-FR" dirty="0"/>
              <a:t>But : résoudre un sous problème de l’inférence de types, l’inférence de variances</a:t>
            </a:r>
          </a:p>
          <a:p>
            <a:r>
              <a:rPr lang="fr-FR" dirty="0"/>
              <a:t>Solution : une fonction récursive, type(.) définie par des règles d’inférence</a:t>
            </a:r>
          </a:p>
          <a:p>
            <a:r>
              <a:rPr lang="fr-FR" dirty="0"/>
              <a:t>Inconvénient de la solution : la présence d’indications de variances dans les types des variables présentes dans </a:t>
            </a:r>
            <a:r>
              <a:rPr lang="el-GR" dirty="0"/>
              <a:t>Δ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A9BCE2-F553-4988-8DBA-0DC15BFD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262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20F0F-B993-43B3-914E-D07FBEE7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  <a:br>
              <a:rPr lang="fr-FR" dirty="0"/>
            </a:br>
            <a:r>
              <a:rPr lang="fr-FR" dirty="0"/>
              <a:t>- améliorations possibles -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41F254-55AB-43AA-B8BA-5AC8B4F73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577174"/>
            <a:ext cx="10087427" cy="4509353"/>
          </a:xfrm>
        </p:spPr>
        <p:txBody>
          <a:bodyPr/>
          <a:lstStyle/>
          <a:p>
            <a:r>
              <a:rPr lang="fr-FR" dirty="0"/>
              <a:t>Améliorations possibles de la solution proposée: </a:t>
            </a:r>
          </a:p>
          <a:p>
            <a:pPr lvl="1"/>
            <a:r>
              <a:rPr lang="fr-FR" dirty="0"/>
              <a:t>supprimer ces d’indications de variances</a:t>
            </a:r>
          </a:p>
          <a:p>
            <a:pPr lvl="1"/>
            <a:r>
              <a:rPr lang="fr-FR" dirty="0"/>
              <a:t>supprimer </a:t>
            </a:r>
            <a:r>
              <a:rPr lang="el-GR" dirty="0"/>
              <a:t>Δ</a:t>
            </a:r>
            <a:r>
              <a:rPr lang="fr-FR" dirty="0"/>
              <a:t> et résoudre le problème d’inférence ce types</a:t>
            </a:r>
          </a:p>
          <a:p>
            <a:pPr lvl="1"/>
            <a:r>
              <a:rPr lang="fr-FR" dirty="0"/>
              <a:t>rajouter l’aspect polyadique</a:t>
            </a:r>
          </a:p>
          <a:p>
            <a:pPr lvl="1"/>
            <a:r>
              <a:rPr lang="fr-FR" dirty="0"/>
              <a:t>…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FDEC64-7905-4E7C-ACD8-6F7281E9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15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C1972-99D4-4A1C-8626-8F619D8F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Intérêt du </a:t>
            </a:r>
            <a:r>
              <a:rPr lang="el-GR" dirty="0"/>
              <a:t>μ</a:t>
            </a:r>
            <a:r>
              <a:rPr lang="fr-FR" dirty="0"/>
              <a:t>-calcul polyadique d’ordre supérieur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6A09D7-F4F0-4DA6-B2BE-82D66D180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Exprime une grande variété de formules (ex : automates)</a:t>
            </a:r>
          </a:p>
          <a:p>
            <a:endParaRPr lang="fr-FR" dirty="0"/>
          </a:p>
          <a:p>
            <a:r>
              <a:rPr lang="fr-FR" dirty="0"/>
              <a:t>Opérateur de point fixe (</a:t>
            </a:r>
            <a:r>
              <a:rPr lang="el-GR" dirty="0"/>
              <a:t>μ</a:t>
            </a:r>
            <a:r>
              <a:rPr lang="fr-FR" dirty="0"/>
              <a:t>) -&gt; représente suite infinies d’états</a:t>
            </a:r>
          </a:p>
          <a:p>
            <a:endParaRPr lang="fr-FR" dirty="0"/>
          </a:p>
          <a:p>
            <a:r>
              <a:rPr lang="fr-FR" dirty="0"/>
              <a:t>Exprime un grand nombre de relations d’équivalence entre des processus (utile en modèle-checking)</a:t>
            </a:r>
          </a:p>
          <a:p>
            <a:endParaRPr lang="fr-FR" dirty="0"/>
          </a:p>
          <a:p>
            <a:r>
              <a:rPr lang="fr-FR" dirty="0"/>
              <a:t>Présence de variances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978F44-70E6-4F49-8DE5-504AF70E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10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4F375-FE7F-46A5-8CA7-6DD7F2383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du 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65520A-6068-41AF-97B2-AD572F529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2"/>
          </a:xfrm>
        </p:spPr>
        <p:txBody>
          <a:bodyPr/>
          <a:lstStyle/>
          <a:p>
            <a:r>
              <a:rPr lang="fr-FR" dirty="0"/>
              <a:t>On se concentre sur le </a:t>
            </a:r>
            <a:r>
              <a:rPr lang="el-GR" dirty="0"/>
              <a:t>μ</a:t>
            </a:r>
            <a:r>
              <a:rPr lang="fr-FR" dirty="0"/>
              <a:t>-calcul d’ordre supérieur en mettant de côté l’aspect polyadique</a:t>
            </a:r>
          </a:p>
          <a:p>
            <a:endParaRPr lang="fr-FR" dirty="0"/>
          </a:p>
          <a:p>
            <a:r>
              <a:rPr lang="fr-FR" dirty="0"/>
              <a:t>Une variable = un type et une variance</a:t>
            </a:r>
          </a:p>
          <a:p>
            <a:endParaRPr lang="fr-FR" dirty="0"/>
          </a:p>
          <a:p>
            <a:r>
              <a:rPr lang="fr-FR" dirty="0"/>
              <a:t>Inférence de types = trouver le type et la variance des variables libres</a:t>
            </a:r>
          </a:p>
          <a:p>
            <a:pPr lvl="1"/>
            <a:r>
              <a:rPr lang="fr-FR" dirty="0"/>
              <a:t>=&gt; Inférence de variances, on connaît le type, on cherche la variance des variables</a:t>
            </a:r>
          </a:p>
          <a:p>
            <a:pPr lvl="1"/>
            <a:r>
              <a:rPr lang="fr-FR" dirty="0"/>
              <a:t>Dans les deux problèmes, on cherche aussi le type de la formule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B77085-6D7C-453E-97D5-94E40C4E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39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3B65B-5A2E-4F30-87E1-8CE8A6AA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23534"/>
            <a:ext cx="9404723" cy="1400530"/>
          </a:xfrm>
        </p:spPr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6C9574-4E08-4365-BD93-AA505F6D4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53440"/>
            <a:ext cx="8946541" cy="6004560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Le </a:t>
            </a:r>
            <a:r>
              <a:rPr lang="el-GR" dirty="0"/>
              <a:t>μ</a:t>
            </a:r>
            <a:r>
              <a:rPr lang="fr-FR" dirty="0"/>
              <a:t>-calcul d’ordre supérieur</a:t>
            </a:r>
          </a:p>
          <a:p>
            <a:pPr lvl="1"/>
            <a:r>
              <a:rPr lang="fr-FR" dirty="0"/>
              <a:t>propriétés</a:t>
            </a:r>
          </a:p>
          <a:p>
            <a:pPr lvl="1"/>
            <a:r>
              <a:rPr lang="fr-FR" dirty="0"/>
              <a:t>système de transitions labélisé</a:t>
            </a:r>
          </a:p>
          <a:p>
            <a:pPr lvl="1"/>
            <a:r>
              <a:rPr lang="fr-FR" dirty="0"/>
              <a:t>syntaxe</a:t>
            </a:r>
          </a:p>
          <a:p>
            <a:pPr lvl="1"/>
            <a:r>
              <a:rPr lang="fr-FR" dirty="0"/>
              <a:t>sens des opérateurs</a:t>
            </a:r>
          </a:p>
          <a:p>
            <a:r>
              <a:rPr lang="fr-FR" dirty="0"/>
              <a:t>Variances</a:t>
            </a:r>
          </a:p>
          <a:p>
            <a:pPr lvl="1"/>
            <a:r>
              <a:rPr lang="fr-FR" dirty="0"/>
              <a:t>variance d’une fonction</a:t>
            </a:r>
          </a:p>
          <a:p>
            <a:pPr lvl="1"/>
            <a:r>
              <a:rPr lang="fr-FR" dirty="0"/>
              <a:t>treillis des variances</a:t>
            </a:r>
          </a:p>
          <a:p>
            <a:pPr lvl="1"/>
            <a:r>
              <a:rPr lang="fr-FR" dirty="0"/>
              <a:t>opérations</a:t>
            </a:r>
          </a:p>
          <a:p>
            <a:r>
              <a:rPr lang="fr-FR" dirty="0"/>
              <a:t>Inférence de variances</a:t>
            </a:r>
          </a:p>
          <a:p>
            <a:pPr lvl="1"/>
            <a:r>
              <a:rPr lang="fr-FR" dirty="0"/>
              <a:t>notations</a:t>
            </a:r>
          </a:p>
          <a:p>
            <a:pPr lvl="1"/>
            <a:r>
              <a:rPr lang="fr-FR" dirty="0"/>
              <a:t>solution proposée</a:t>
            </a:r>
          </a:p>
          <a:p>
            <a:pPr lvl="1"/>
            <a:r>
              <a:rPr lang="fr-FR" dirty="0"/>
              <a:t>règles d’inférence de variances</a:t>
            </a:r>
          </a:p>
          <a:p>
            <a:pPr lvl="1"/>
            <a:r>
              <a:rPr lang="fr-FR" dirty="0"/>
              <a:t>exemple 1</a:t>
            </a:r>
          </a:p>
          <a:p>
            <a:pPr lvl="1"/>
            <a:r>
              <a:rPr lang="fr-FR" dirty="0"/>
              <a:t>exemple 2</a:t>
            </a:r>
          </a:p>
          <a:p>
            <a:r>
              <a:rPr lang="fr-FR" dirty="0"/>
              <a:t>Conclusion</a:t>
            </a:r>
          </a:p>
          <a:p>
            <a:pPr lvl="1"/>
            <a:r>
              <a:rPr lang="fr-FR" dirty="0"/>
              <a:t>résumé</a:t>
            </a:r>
          </a:p>
          <a:p>
            <a:pPr lvl="1"/>
            <a:r>
              <a:rPr lang="fr-FR" dirty="0"/>
              <a:t>améliorations possibles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73ECC2-879F-4B45-9ABB-C4AD1FE3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113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4BB57-6CD2-424C-B872-8359921B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el-GR" dirty="0"/>
              <a:t>μ</a:t>
            </a:r>
            <a:r>
              <a:rPr lang="fr-FR" dirty="0"/>
              <a:t>-calcul d’ordre supérieur</a:t>
            </a:r>
            <a:br>
              <a:rPr lang="fr-FR" dirty="0"/>
            </a:br>
            <a:r>
              <a:rPr lang="fr-FR" dirty="0"/>
              <a:t>- propriétés -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EEB0B7-C975-427E-902A-79C1AF5D8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Logique modale : le vrai possède des modalités :</a:t>
            </a:r>
          </a:p>
          <a:p>
            <a:pPr lvl="1"/>
            <a:r>
              <a:rPr lang="fr-FR" dirty="0"/>
              <a:t>"nécessaire" (qui ne peut pas ne pas être vrai, noté □)</a:t>
            </a:r>
          </a:p>
          <a:p>
            <a:pPr lvl="1"/>
            <a:r>
              <a:rPr lang="fr-FR" dirty="0"/>
              <a:t>"contingent" (qui peut être faux, noté ¬ □) </a:t>
            </a:r>
          </a:p>
          <a:p>
            <a:pPr lvl="1"/>
            <a:r>
              <a:rPr lang="fr-FR" dirty="0"/>
              <a:t>"possible" (qui peut être vrai, noté ◊) </a:t>
            </a:r>
          </a:p>
          <a:p>
            <a:pPr lvl="1"/>
            <a:r>
              <a:rPr lang="fr-FR" dirty="0"/>
              <a:t>"impossible" (qui ne peut pas ne pas être faux, noté ¬ ◊)</a:t>
            </a:r>
          </a:p>
          <a:p>
            <a:pPr lvl="1"/>
            <a:r>
              <a:rPr lang="fr-FR" dirty="0"/>
              <a:t>opérateurs de point fixe (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 </a:t>
            </a:r>
            <a:r>
              <a:rPr lang="fr-FR" dirty="0">
                <a:latin typeface="+mn-lt"/>
                <a:cs typeface="Times New Roman" panose="02020603050405020304" pitchFamily="18" charset="0"/>
              </a:rPr>
              <a:t>et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fr-FR" dirty="0">
                <a:cs typeface="Times New Roman" panose="02020603050405020304" pitchFamily="18" charset="0"/>
              </a:rPr>
              <a:t>)</a:t>
            </a:r>
          </a:p>
          <a:p>
            <a:pPr lvl="1"/>
            <a:endParaRPr lang="fr-FR" dirty="0">
              <a:cs typeface="Times New Roman" panose="02020603050405020304" pitchFamily="18" charset="0"/>
            </a:endParaRPr>
          </a:p>
          <a:p>
            <a:r>
              <a:rPr lang="fr-FR" dirty="0">
                <a:latin typeface="+mn-lt"/>
                <a:cs typeface="Times New Roman" panose="02020603050405020304" pitchFamily="18" charset="0"/>
              </a:rPr>
              <a:t>Logique d’ordre supérieur :  les variables peuvent être des formules ou des fonctions et plus seulement des états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003251-1E98-4302-82C5-F7E52D81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75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DCDEC-0C2B-43CD-9033-696E5F62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el-GR" dirty="0"/>
              <a:t>μ</a:t>
            </a:r>
            <a:r>
              <a:rPr lang="fr-FR" dirty="0"/>
              <a:t>-calcul d’ordre supérieur</a:t>
            </a:r>
            <a:br>
              <a:rPr lang="fr-FR" dirty="0"/>
            </a:br>
            <a:r>
              <a:rPr lang="fr-FR" dirty="0"/>
              <a:t>- système de transitions labélisé -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77FD007-2D21-43A2-9D9F-5E4DDB8CAA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Triplet (Pr, </a:t>
                </a:r>
                <a:r>
                  <a:rPr lang="fr-FR" dirty="0" err="1"/>
                  <a:t>Act</a:t>
                </a:r>
                <a:r>
                  <a:rPr lang="fr-FR" dirty="0"/>
                  <a:t>, →) avec :</a:t>
                </a:r>
              </a:p>
              <a:p>
                <a:pPr lvl="1"/>
                <a:r>
                  <a:rPr lang="fr-FR" dirty="0"/>
                  <a:t>Pr : ensemble d’états (ou processus) (P, Q, …)</a:t>
                </a:r>
              </a:p>
              <a:p>
                <a:pPr lvl="1"/>
                <a:r>
                  <a:rPr lang="fr-FR" dirty="0" err="1"/>
                  <a:t>Act</a:t>
                </a:r>
                <a:r>
                  <a:rPr lang="fr-FR" dirty="0"/>
                  <a:t> : ensemble d’actions (a, b, …)</a:t>
                </a:r>
              </a:p>
              <a:p>
                <a:pPr lvl="1"/>
                <a:r>
                  <a:rPr lang="fr-FR" dirty="0"/>
                  <a:t>→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fr-FR" dirty="0"/>
                  <a:t> Pr x </a:t>
                </a:r>
                <a:r>
                  <a:rPr lang="fr-FR" dirty="0" err="1"/>
                  <a:t>Act</a:t>
                </a:r>
                <a:r>
                  <a:rPr lang="fr-FR" dirty="0"/>
                  <a:t> → Pr : relation de transition (P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groupCh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Q)</a:t>
                </a:r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77FD007-2D21-43A2-9D9F-5E4DDB8CAA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3721F3-36C2-4BC1-AFFF-45BEA519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876B638-5FD0-482E-BDB4-8F918B620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495" y="3989991"/>
            <a:ext cx="4395505" cy="23368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C185453-D7A9-4EDD-8BCC-12B028772A8E}"/>
              </a:ext>
            </a:extLst>
          </p:cNvPr>
          <p:cNvSpPr txBox="1"/>
          <p:nvPr/>
        </p:nvSpPr>
        <p:spPr>
          <a:xfrm>
            <a:off x="6567672" y="4681587"/>
            <a:ext cx="479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Représentation d’un système de transitions labélisé avec un automate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8226956-1E3A-4E68-B1F8-1C339C7DCB9E}"/>
              </a:ext>
            </a:extLst>
          </p:cNvPr>
          <p:cNvSpPr txBox="1"/>
          <p:nvPr/>
        </p:nvSpPr>
        <p:spPr>
          <a:xfrm>
            <a:off x="2205879" y="6388743"/>
            <a:ext cx="3142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/>
              <a:t>Source : Sandrine Julia, cours M2 RIF, 2019</a:t>
            </a:r>
          </a:p>
        </p:txBody>
      </p:sp>
    </p:spTree>
    <p:extLst>
      <p:ext uri="{BB962C8B-B14F-4D97-AF65-F5344CB8AC3E}">
        <p14:creationId xmlns:p14="http://schemas.microsoft.com/office/powerpoint/2010/main" val="2223085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33393E-CAC3-449B-BF15-437423E2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el-GR" dirty="0"/>
              <a:t>μ</a:t>
            </a:r>
            <a:r>
              <a:rPr lang="fr-FR" dirty="0"/>
              <a:t>-calcul d’ordre supérieur</a:t>
            </a:r>
            <a:br>
              <a:rPr lang="fr-FR" dirty="0"/>
            </a:br>
            <a:r>
              <a:rPr lang="fr-FR" dirty="0"/>
              <a:t>- syntaxe -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3A7916-0DF0-41B0-9A19-EC35FE19B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D7A83B-461D-4543-902B-66CE9350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8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CA7493B-4A16-4E34-8163-D80585EFA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258707"/>
            <a:ext cx="9716289" cy="378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03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8EE5D-3084-46D6-BAE4-C1EDB93A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el-GR" dirty="0"/>
              <a:t>μ</a:t>
            </a:r>
            <a:r>
              <a:rPr lang="fr-FR" dirty="0"/>
              <a:t>-calcul d’ordre supérieur</a:t>
            </a:r>
            <a:br>
              <a:rPr lang="fr-FR" dirty="0"/>
            </a:br>
            <a:r>
              <a:rPr lang="fr-FR" dirty="0"/>
              <a:t>- sens des opérateurs -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B85D57-68C9-45ED-9A1E-2534829B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9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Espace réservé du contenu 9">
                <a:extLst>
                  <a:ext uri="{FF2B5EF4-FFF2-40B4-BE49-F238E27FC236}">
                    <a16:creationId xmlns:a16="http://schemas.microsoft.com/office/drawing/2014/main" id="{D27CEC49-9C46-4008-8BF4-7197D344A6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4845" y="2209801"/>
                <a:ext cx="9911529" cy="4195481"/>
              </a:xfrm>
            </p:spPr>
            <p:txBody>
              <a:bodyPr/>
              <a:lstStyle/>
              <a:p>
                <a:r>
                  <a:rPr lang="fr-FR" dirty="0"/>
                  <a:t>            constante, n’importe quel état</a:t>
                </a:r>
              </a:p>
              <a:p>
                <a:r>
                  <a:rPr lang="fr-FR" dirty="0"/>
                  <a:t>                         représente le « et » logique</a:t>
                </a:r>
              </a:p>
              <a:p>
                <a:r>
                  <a:rPr lang="fr-FR" dirty="0"/>
                  <a:t>                  négation logique</a:t>
                </a:r>
              </a:p>
              <a:p>
                <a:r>
                  <a:rPr lang="fr-FR" dirty="0"/>
                  <a:t>                   « possible », vraie dans P s’il existe Q où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dirty="0">
                    <a:latin typeface="+mn-lt"/>
                    <a:cs typeface="Times New Roman" panose="02020603050405020304" pitchFamily="18" charset="0"/>
                  </a:rPr>
                  <a:t>et vraie et </a:t>
                </a:r>
                <a:r>
                  <a:rPr lang="fr-FR" dirty="0"/>
                  <a:t>P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groupCh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Q</a:t>
                </a:r>
              </a:p>
              <a:p>
                <a:r>
                  <a:rPr lang="fr-FR" dirty="0">
                    <a:latin typeface="+mn-lt"/>
                    <a:cs typeface="Times New Roman" panose="02020603050405020304" pitchFamily="18" charset="0"/>
                  </a:rPr>
                  <a:t>                                    plus petit point fixe (el tel que el =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fr-FR" dirty="0">
                    <a:latin typeface="+mn-lt"/>
                    <a:cs typeface="Times New Roman" panose="02020603050405020304" pitchFamily="18" charset="0"/>
                  </a:rPr>
                  <a:t>(el))</a:t>
                </a:r>
              </a:p>
              <a:p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</a:t>
                </a:r>
                <a:r>
                  <a:rPr lang="fr-FR" dirty="0">
                    <a:latin typeface="+mn-lt"/>
                    <a:cs typeface="Times New Roman" panose="02020603050405020304" pitchFamily="18" charset="0"/>
                  </a:rPr>
                  <a:t>représente les fonctions</a:t>
                </a:r>
              </a:p>
              <a:p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</a:t>
                </a:r>
                <a:r>
                  <a:rPr lang="fr-FR" dirty="0">
                    <a:latin typeface="+mn-lt"/>
                    <a:cs typeface="Times New Roman" panose="02020603050405020304" pitchFamily="18" charset="0"/>
                  </a:rPr>
                  <a:t>application de fonction</a:t>
                </a: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fr-FR" dirty="0"/>
              </a:p>
            </p:txBody>
          </p:sp>
        </mc:Choice>
        <mc:Fallback>
          <p:sp>
            <p:nvSpPr>
              <p:cNvPr id="10" name="Espace réservé du contenu 9">
                <a:extLst>
                  <a:ext uri="{FF2B5EF4-FFF2-40B4-BE49-F238E27FC236}">
                    <a16:creationId xmlns:a16="http://schemas.microsoft.com/office/drawing/2014/main" id="{D27CEC49-9C46-4008-8BF4-7197D344A6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4845" y="2209801"/>
                <a:ext cx="9911529" cy="4195481"/>
              </a:xfrm>
              <a:blipFill>
                <a:blip r:embed="rId2"/>
                <a:stretch>
                  <a:fillRect l="-246" t="-87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e 26">
            <a:extLst>
              <a:ext uri="{FF2B5EF4-FFF2-40B4-BE49-F238E27FC236}">
                <a16:creationId xmlns:a16="http://schemas.microsoft.com/office/drawing/2014/main" id="{9AF3B49F-0DFE-41AB-9261-E6C3BC9168E5}"/>
              </a:ext>
            </a:extLst>
          </p:cNvPr>
          <p:cNvGrpSpPr/>
          <p:nvPr/>
        </p:nvGrpSpPr>
        <p:grpSpPr>
          <a:xfrm>
            <a:off x="1682748" y="2360869"/>
            <a:ext cx="2614977" cy="2904002"/>
            <a:chOff x="1462031" y="2171684"/>
            <a:chExt cx="2614977" cy="2904002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D01EE989-31B2-489E-A100-D4889BFA2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2031" y="2171684"/>
              <a:ext cx="809738" cy="228632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FB66547F-98F1-4791-9071-18F88E57A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2031" y="2599986"/>
              <a:ext cx="1695687" cy="257211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4920D372-F6B5-46A8-BE80-8A21A5064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62031" y="2996433"/>
              <a:ext cx="1267002" cy="266737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2199AA56-3EBD-439E-95FE-E84888F72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62031" y="3420800"/>
              <a:ext cx="1314633" cy="295316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3740AFF6-3D23-4F18-B0E5-B257FC708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62031" y="3922026"/>
              <a:ext cx="2534004" cy="228632"/>
            </a:xfrm>
            <a:prstGeom prst="rect">
              <a:avLst/>
            </a:prstGeom>
          </p:spPr>
        </p:pic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E0D72856-4A60-4C3B-9B52-ABCEBCCA2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76320" y="4355266"/>
              <a:ext cx="2600688" cy="238158"/>
            </a:xfrm>
            <a:prstGeom prst="rect">
              <a:avLst/>
            </a:prstGeom>
          </p:spPr>
        </p:pic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80A7ED62-8C51-46BD-99C6-B56B4A83D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62031" y="4828001"/>
              <a:ext cx="1457528" cy="247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1567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225</TotalTime>
  <Words>999</Words>
  <Application>Microsoft Office PowerPoint</Application>
  <PresentationFormat>Grand écran</PresentationFormat>
  <Paragraphs>188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Century Gothic</vt:lpstr>
      <vt:lpstr>Times New Roman</vt:lpstr>
      <vt:lpstr>Wingdings 3</vt:lpstr>
      <vt:lpstr>Ion</vt:lpstr>
      <vt:lpstr>Typing the higher-order polyadic μ-calculus</vt:lpstr>
      <vt:lpstr>Bref historique du μ-calcul</vt:lpstr>
      <vt:lpstr>Intérêt du μ-calcul polyadique d’ordre supérieur </vt:lpstr>
      <vt:lpstr>Objectif du TER</vt:lpstr>
      <vt:lpstr>Plan</vt:lpstr>
      <vt:lpstr>Le μ-calcul d’ordre supérieur - propriétés -</vt:lpstr>
      <vt:lpstr>Le μ-calcul d’ordre supérieur - système de transitions labélisé -</vt:lpstr>
      <vt:lpstr>Le μ-calcul d’ordre supérieur - syntaxe -</vt:lpstr>
      <vt:lpstr>Le μ-calcul d’ordre supérieur - sens des opérateurs -</vt:lpstr>
      <vt:lpstr>Plan</vt:lpstr>
      <vt:lpstr>Variances - variance d’une fonction -</vt:lpstr>
      <vt:lpstr>Variances - treillis des variances -</vt:lpstr>
      <vt:lpstr>Variances - opérations -</vt:lpstr>
      <vt:lpstr>Plan</vt:lpstr>
      <vt:lpstr>Inférence de variances - notations -</vt:lpstr>
      <vt:lpstr>Inférence de variances - solution proposée -</vt:lpstr>
      <vt:lpstr>Inférence de variances - règles d’inférence de variances -</vt:lpstr>
      <vt:lpstr>Inférence de variances - exemple 1-</vt:lpstr>
      <vt:lpstr>Inférence de variances - exemple 2-</vt:lpstr>
      <vt:lpstr>Plan</vt:lpstr>
      <vt:lpstr>Conclusion - résumé -</vt:lpstr>
      <vt:lpstr>Conclusion - améliorations possibles 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Typing the higher-order polyadic μ-calculus</dc:title>
  <dc:creator>Camille Bonnin</dc:creator>
  <cp:lastModifiedBy>Camille Bonnin</cp:lastModifiedBy>
  <cp:revision>26</cp:revision>
  <dcterms:created xsi:type="dcterms:W3CDTF">2021-02-22T11:29:37Z</dcterms:created>
  <dcterms:modified xsi:type="dcterms:W3CDTF">2021-02-22T15:15:15Z</dcterms:modified>
</cp:coreProperties>
</file>