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9" r:id="rId3"/>
    <p:sldId id="257" r:id="rId4"/>
    <p:sldId id="258" r:id="rId5"/>
    <p:sldId id="278" r:id="rId6"/>
    <p:sldId id="261" r:id="rId7"/>
    <p:sldId id="264" r:id="rId8"/>
    <p:sldId id="280" r:id="rId9"/>
    <p:sldId id="267" r:id="rId10"/>
    <p:sldId id="288" r:id="rId11"/>
    <p:sldId id="284" r:id="rId12"/>
    <p:sldId id="269" r:id="rId13"/>
    <p:sldId id="286" r:id="rId14"/>
    <p:sldId id="272" r:id="rId15"/>
    <p:sldId id="282" r:id="rId16"/>
    <p:sldId id="285" r:id="rId17"/>
    <p:sldId id="287" r:id="rId18"/>
    <p:sldId id="275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1951D-B5E0-4924-8E34-9C6752F634FD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A0146-83D9-43EE-A78A-969735707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038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6A57-ACFE-4637-9906-9BCE8A3A30DC}" type="datetime1">
              <a:rPr lang="fr-FR" smtClean="0"/>
              <a:t>24/02/2021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49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CDFE-BA33-4730-893B-D5F3443CC47E}" type="datetime1">
              <a:rPr lang="fr-FR" smtClean="0"/>
              <a:t>24/02/2021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24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0D58-FB4C-49A8-A382-E0E8068E0CE4}" type="datetime1">
              <a:rPr lang="fr-FR" smtClean="0"/>
              <a:t>24/02/2021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148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610D-86A1-4152-AEB4-CC6BE942DD05}" type="datetime1">
              <a:rPr lang="fr-FR" smtClean="0"/>
              <a:t>24/02/2021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0304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659F-B67C-4F98-996E-5E20D5663539}" type="datetime1">
              <a:rPr lang="fr-FR" smtClean="0"/>
              <a:t>24/02/2021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873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C67A-6BDC-4DDA-9BFB-0D255BE1E6E7}" type="datetime1">
              <a:rPr lang="fr-FR" smtClean="0"/>
              <a:t>24/02/2021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842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DFE4-1AB1-4D11-A9B9-1B10EB581C05}" type="datetime1">
              <a:rPr lang="fr-FR" smtClean="0"/>
              <a:t>24/02/2021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57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4A3C-997B-4B50-9789-596E8964F044}" type="datetime1">
              <a:rPr lang="fr-FR" smtClean="0"/>
              <a:t>24/02/2021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62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F439-F99F-4E6C-A70E-42B394055D08}" type="datetime1">
              <a:rPr lang="fr-FR" smtClean="0"/>
              <a:t>24/02/2021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55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4485-BA15-4447-9F42-ADEBC7CE9981}" type="datetime1">
              <a:rPr lang="fr-FR" smtClean="0"/>
              <a:t>24/02/2021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78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76D6-B958-4D48-ADB5-943B3C3E7A68}" type="datetime1">
              <a:rPr lang="fr-FR" smtClean="0"/>
              <a:t>24/02/2021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90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0D90-23EC-441A-9386-108C1F0B749F}" type="datetime1">
              <a:rPr lang="fr-FR" smtClean="0"/>
              <a:t>24/02/2021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9C17-421E-4EA0-981F-60D8339DB5FE}" type="datetime1">
              <a:rPr lang="fr-FR" smtClean="0"/>
              <a:t>24/02/2021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17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6FC0-F032-4910-9CAB-7DBBC0CD20D5}" type="datetime1">
              <a:rPr lang="fr-FR" smtClean="0"/>
              <a:t>24/02/2021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36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5DAA-84AB-43FD-849A-B3283B24A59C}" type="datetime1">
              <a:rPr lang="fr-FR" smtClean="0"/>
              <a:t>24/02/2021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60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8AD4-A118-44E3-9644-651D7354A996}" type="datetime1">
              <a:rPr lang="fr-FR" smtClean="0"/>
              <a:t>24/02/2021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97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38E8-D97C-432A-ADC1-3B675916B6CA}" type="datetime1">
              <a:rPr lang="fr-FR" smtClean="0"/>
              <a:t>24/02/2021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98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981AC8-2697-4196-80BA-EF2A1A68C8D8}" type="datetime1">
              <a:rPr lang="fr-FR" smtClean="0"/>
              <a:t>24/02/2021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5BDEF-692F-49E3-8524-28D088251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559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AA2EF-EB01-4D32-BEE4-F56CDC3F8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191" y="295729"/>
            <a:ext cx="10723009" cy="3329581"/>
          </a:xfrm>
        </p:spPr>
        <p:txBody>
          <a:bodyPr/>
          <a:lstStyle/>
          <a:p>
            <a:r>
              <a:rPr lang="en-US" dirty="0"/>
              <a:t>Typing the higher-order </a:t>
            </a:r>
            <a:r>
              <a:rPr lang="el-GR" dirty="0"/>
              <a:t>μ</a:t>
            </a:r>
            <a:r>
              <a:rPr lang="fr-FR" dirty="0"/>
              <a:t>-</a:t>
            </a:r>
            <a:r>
              <a:rPr lang="en-US" dirty="0"/>
              <a:t>calculus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B5E4D6-5872-49E1-B234-3A7EBE103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191" y="4712725"/>
            <a:ext cx="10307372" cy="861420"/>
          </a:xfrm>
        </p:spPr>
        <p:txBody>
          <a:bodyPr/>
          <a:lstStyle/>
          <a:p>
            <a:r>
              <a:rPr lang="fr-FR" dirty="0"/>
              <a:t>Camille Bonnin encadrée par M.</a:t>
            </a:r>
            <a:r>
              <a:rPr lang="it-IT" dirty="0"/>
              <a:t> Mme. Cinzia Di Giusto et M. Etienne Lozes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B1280D-6DFE-4B35-929D-0899D73B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696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FA5FAB-2E00-4B60-BD0F-BAF4B4789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94" y="309769"/>
            <a:ext cx="9404723" cy="1400530"/>
          </a:xfrm>
        </p:spPr>
        <p:txBody>
          <a:bodyPr/>
          <a:lstStyle/>
          <a:p>
            <a:r>
              <a:rPr lang="fr-FR" dirty="0"/>
              <a:t>Variances</a:t>
            </a:r>
            <a:br>
              <a:rPr lang="fr-FR" dirty="0"/>
            </a:br>
            <a:r>
              <a:rPr lang="fr-FR" dirty="0"/>
              <a:t>- exemple -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A10CD5-0864-4688-83C0-1FA285E9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10</a:t>
            </a:fld>
            <a:endParaRPr lang="fr-FR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77D883B-1655-4ACE-9157-C77706DE8B2C}"/>
              </a:ext>
            </a:extLst>
          </p:cNvPr>
          <p:cNvSpPr txBox="1">
            <a:spLocks/>
          </p:cNvSpPr>
          <p:nvPr/>
        </p:nvSpPr>
        <p:spPr>
          <a:xfrm>
            <a:off x="1194368" y="2137903"/>
            <a:ext cx="11768153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Dans                       , Y est croissante et X est décroissante.</a:t>
            </a:r>
          </a:p>
          <a:p>
            <a:pPr lvl="1"/>
            <a:r>
              <a:rPr lang="fr-FR" dirty="0"/>
              <a:t>                                     est bien défini mais                                       n’est pas défini.    </a:t>
            </a:r>
          </a:p>
          <a:p>
            <a:endParaRPr lang="fr-FR" dirty="0"/>
          </a:p>
          <a:p>
            <a:r>
              <a:rPr lang="fr-FR" dirty="0"/>
              <a:t>La variance de Y est         : 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			(                                                )</a:t>
            </a:r>
          </a:p>
          <a:p>
            <a:pPr marL="0" indent="0">
              <a:buNone/>
            </a:pPr>
            <a:endParaRPr lang="fr-FR" dirty="0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47C624EF-7BE7-4A3C-8B2E-E7594DC81459}"/>
              </a:ext>
            </a:extLst>
          </p:cNvPr>
          <p:cNvGrpSpPr/>
          <p:nvPr/>
        </p:nvGrpSpPr>
        <p:grpSpPr>
          <a:xfrm>
            <a:off x="1950114" y="2137903"/>
            <a:ext cx="6936650" cy="3802360"/>
            <a:chOff x="793667" y="2137903"/>
            <a:chExt cx="6936650" cy="3802360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BD1FE74-47A2-442D-880E-F29C5D89E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4368" y="2137903"/>
              <a:ext cx="1468003" cy="41166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4E1BF59-BFC0-4136-B050-A72BCBFBA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3667" y="2589906"/>
              <a:ext cx="2333951" cy="35247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39D24190-CB62-46E7-A099-092447FA0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6840" y="2604195"/>
              <a:ext cx="2343477" cy="32389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18FE0A51-8019-49D7-A88E-6234A0C5C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41554" y="3447826"/>
              <a:ext cx="428685" cy="323895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0E32C2CC-7AEE-434D-B3B8-9EED31B86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0318" y="3914920"/>
              <a:ext cx="4991797" cy="1428949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3E6C8003-B9A1-484C-93EA-220225670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76988" y="5597315"/>
              <a:ext cx="3200847" cy="342948"/>
            </a:xfrm>
            <a:prstGeom prst="rect">
              <a:avLst/>
            </a:prstGeom>
          </p:spPr>
        </p:pic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A04BAED4-3B17-43EC-8749-7725A54B3DB7}"/>
              </a:ext>
            </a:extLst>
          </p:cNvPr>
          <p:cNvSpPr txBox="1"/>
          <p:nvPr/>
        </p:nvSpPr>
        <p:spPr>
          <a:xfrm>
            <a:off x="3633088" y="3902315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1752038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5976C-FB0D-4055-8FD1-EFE887B8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200" y="1992159"/>
            <a:ext cx="9245507" cy="1915647"/>
          </a:xfrm>
        </p:spPr>
        <p:txBody>
          <a:bodyPr/>
          <a:lstStyle/>
          <a:p>
            <a:r>
              <a:rPr lang="fr-FR" sz="9600" dirty="0"/>
              <a:t>CONTRIBUTION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FFA103-D93E-4AE9-ABF6-3FE5D8200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8C6D48-849D-49D7-B6F3-3AB37691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526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38B503-39EE-4366-996D-110A3364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40" y="295729"/>
            <a:ext cx="9404723" cy="1400530"/>
          </a:xfrm>
        </p:spPr>
        <p:txBody>
          <a:bodyPr/>
          <a:lstStyle/>
          <a:p>
            <a:r>
              <a:rPr lang="fr-FR" dirty="0"/>
              <a:t>Inférence de variances</a:t>
            </a:r>
            <a:br>
              <a:rPr lang="fr-FR" dirty="0"/>
            </a:br>
            <a:r>
              <a:rPr lang="fr-FR" dirty="0"/>
              <a:t>- problème -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67ED4F-EFE1-48DA-A08D-0D105D40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40" y="1924901"/>
            <a:ext cx="11372120" cy="435236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On utilise les notation suivantes :</a:t>
            </a:r>
          </a:p>
          <a:p>
            <a:pPr lvl="1"/>
            <a:r>
              <a:rPr lang="el-GR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 : ensemble de couples (variable libre, type) (environnement de typage sans variances)</a:t>
            </a:r>
          </a:p>
          <a:p>
            <a:pPr lvl="1"/>
            <a:r>
              <a:rPr lang="fr-FR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 : ensemble de triplets (variable libre, variance, type) (environnement de typage)</a:t>
            </a:r>
          </a:p>
          <a:p>
            <a:pPr lvl="1"/>
            <a:r>
              <a:rPr lang="fr-FR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 : </a:t>
            </a:r>
            <a:r>
              <a:rPr lang="fr-FR" dirty="0">
                <a:solidFill>
                  <a:schemeClr val="tx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type </a:t>
            </a:r>
          </a:p>
          <a:p>
            <a:pPr lvl="1"/>
            <a:r>
              <a:rPr lang="el-GR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fr-FR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solidFill>
                  <a:schemeClr val="tx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: formule</a:t>
            </a:r>
            <a:endParaRPr lang="fr-FR" dirty="0">
              <a:solidFill>
                <a:schemeClr val="tx1">
                  <a:lumMod val="75000"/>
                </a:schemeClr>
              </a:solidFill>
            </a:endParaRPr>
          </a:p>
          <a:p>
            <a:endParaRPr lang="fr-FR" sz="2400" dirty="0"/>
          </a:p>
          <a:p>
            <a:r>
              <a:rPr lang="fr-FR" sz="2400" b="1" dirty="0"/>
              <a:t>Problème</a:t>
            </a:r>
            <a:r>
              <a:rPr lang="fr-FR" sz="2400" dirty="0"/>
              <a:t> : </a:t>
            </a:r>
          </a:p>
          <a:p>
            <a:pPr lvl="1"/>
            <a:r>
              <a:rPr lang="fr-FR" sz="2000" dirty="0"/>
              <a:t>On connaît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fr-FR" sz="2000" dirty="0"/>
              <a:t> et on a une formule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fr-FR" sz="2000" dirty="0">
                <a:latin typeface="+mn-lt"/>
                <a:cs typeface="Times New Roman" panose="02020603050405020304" pitchFamily="18" charset="0"/>
              </a:rPr>
              <a:t>, on cherche à compléter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fr-FR" sz="2000" dirty="0"/>
              <a:t> avec les variances pour obtenir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fr-FR" sz="2000" dirty="0"/>
              <a:t>. </a:t>
            </a:r>
          </a:p>
          <a:p>
            <a:pPr lvl="1"/>
            <a:r>
              <a:rPr lang="fr-FR" sz="2000" dirty="0"/>
              <a:t>On cherche aussi le type de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000" dirty="0"/>
          </a:p>
          <a:p>
            <a:endParaRPr lang="fr-FR" dirty="0"/>
          </a:p>
          <a:p>
            <a:pPr marL="457200" lvl="1" indent="0">
              <a:buNone/>
            </a:pPr>
            <a:endParaRPr lang="fr-FR" dirty="0">
              <a:latin typeface="+mn-lt"/>
              <a:cs typeface="Times New Roman" panose="02020603050405020304" pitchFamily="18" charset="0"/>
            </a:endParaRPr>
          </a:p>
          <a:p>
            <a:endParaRPr lang="fr-FR" dirty="0"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AEFBA8-9341-4277-A54B-85730AB9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77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38B503-39EE-4366-996D-110A3364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40" y="295729"/>
            <a:ext cx="9404723" cy="1400530"/>
          </a:xfrm>
        </p:spPr>
        <p:txBody>
          <a:bodyPr/>
          <a:lstStyle/>
          <a:p>
            <a:r>
              <a:rPr lang="fr-FR" dirty="0"/>
              <a:t>Inférence de variances</a:t>
            </a:r>
            <a:br>
              <a:rPr lang="fr-FR" dirty="0"/>
            </a:br>
            <a:r>
              <a:rPr lang="fr-FR" dirty="0"/>
              <a:t>- solution proposée -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67ED4F-EFE1-48DA-A08D-0D105D40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40" y="2355207"/>
            <a:ext cx="11372120" cy="4352364"/>
          </a:xfrm>
        </p:spPr>
        <p:txBody>
          <a:bodyPr>
            <a:normAutofit/>
          </a:bodyPr>
          <a:lstStyle/>
          <a:p>
            <a:r>
              <a:rPr lang="fr-FR" dirty="0"/>
              <a:t>Solution : on définit une fonction récursive </a:t>
            </a:r>
            <a:r>
              <a:rPr lang="fr-FR" i="1" dirty="0"/>
              <a:t>type</a:t>
            </a:r>
            <a:r>
              <a:rPr lang="fr-FR" dirty="0"/>
              <a:t>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fr-FR" dirty="0">
                <a:latin typeface="+mn-lt"/>
                <a:cs typeface="Times New Roman" panose="02020603050405020304" pitchFamily="18" charset="0"/>
              </a:rPr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fr-FR" dirty="0"/>
              <a:t>) = (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fr-FR" dirty="0"/>
              <a:t>,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fr-FR" dirty="0"/>
              <a:t>) où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fr-FR" dirty="0"/>
              <a:t>est le type de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On définit </a:t>
            </a:r>
            <a:r>
              <a:rPr lang="fr-FR" i="1" dirty="0"/>
              <a:t>type</a:t>
            </a:r>
            <a:r>
              <a:rPr lang="fr-FR" dirty="0"/>
              <a:t>(.) à l’aide de règles d’inférence. </a:t>
            </a:r>
          </a:p>
          <a:p>
            <a:pPr lvl="1"/>
            <a:endParaRPr lang="fr-FR" dirty="0"/>
          </a:p>
          <a:p>
            <a:r>
              <a:rPr lang="fr-FR" dirty="0">
                <a:latin typeface="+mn-lt"/>
                <a:cs typeface="Times New Roman" panose="02020603050405020304" pitchFamily="18" charset="0"/>
              </a:rPr>
              <a:t>Avec la formule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fr-FR" dirty="0">
                <a:latin typeface="+mn-lt"/>
                <a:cs typeface="Times New Roman" panose="02020603050405020304" pitchFamily="18" charset="0"/>
              </a:rPr>
              <a:t> suivante :                       , on aura :</a:t>
            </a:r>
          </a:p>
          <a:p>
            <a:pPr lvl="1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                          ;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 =                                            ;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=     .  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fr-FR" dirty="0"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AEFBA8-9341-4277-A54B-85730AB9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13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603F43-856D-461D-87BB-C48D1DBD2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997" y="3626045"/>
            <a:ext cx="1468003" cy="4116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DCCD31A-FD1F-4F37-84C5-FE3F32045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185" y="4037707"/>
            <a:ext cx="1518086" cy="3460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6155BB4-DF36-4981-BB25-0501CEE86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428" y="5043941"/>
            <a:ext cx="173519" cy="1735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9C4133F-6B33-4092-BD0F-545FF2F1E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9220" y="4477599"/>
            <a:ext cx="2366125" cy="3460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4079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70FB2-5086-4F34-B530-457626B74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72481"/>
            <a:ext cx="9404723" cy="1400530"/>
          </a:xfrm>
        </p:spPr>
        <p:txBody>
          <a:bodyPr/>
          <a:lstStyle/>
          <a:p>
            <a:r>
              <a:rPr lang="fr-FR" dirty="0"/>
              <a:t>Inférence de variances</a:t>
            </a:r>
            <a:br>
              <a:rPr lang="fr-FR" dirty="0"/>
            </a:br>
            <a:r>
              <a:rPr lang="fr-FR" dirty="0"/>
              <a:t>- règles d’inférence de variances -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A1BAE4-1701-4655-A70F-8BF5ECA3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14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0D77E8B-9220-4FEC-9356-057A3ED1A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47" y="1696461"/>
            <a:ext cx="7616749" cy="496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25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F88D4-A277-4680-A33B-C7717E28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Inférence de variances</a:t>
            </a:r>
            <a:br>
              <a:rPr lang="fr-FR" dirty="0"/>
            </a:br>
            <a:r>
              <a:rPr lang="fr-FR" dirty="0"/>
              <a:t>- règle du </a:t>
            </a:r>
            <a:r>
              <a:rPr lang="el-GR" dirty="0"/>
              <a:t>μ </a:t>
            </a:r>
            <a:r>
              <a:rPr lang="fr-FR" dirty="0"/>
              <a:t>-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6D5DBAE-95A0-4AA1-97B7-A3FAC747F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111" y="2358765"/>
            <a:ext cx="11223778" cy="1072006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929606-D251-4A53-9A5B-953078CD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15</a:t>
            </a:fld>
            <a:endParaRPr lang="fr-FR"/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19DEB8B9-C74F-4839-B2E6-4E9756326136}"/>
              </a:ext>
            </a:extLst>
          </p:cNvPr>
          <p:cNvSpPr txBox="1">
            <a:spLocks/>
          </p:cNvSpPr>
          <p:nvPr/>
        </p:nvSpPr>
        <p:spPr>
          <a:xfrm>
            <a:off x="792985" y="3893698"/>
            <a:ext cx="10552240" cy="4352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Type du résultat = type de X = type de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	 </a:t>
            </a:r>
            <a:r>
              <a:rPr lang="fr-FR" dirty="0">
                <a:latin typeface="+mn-lt"/>
                <a:cs typeface="Times New Roman" panose="02020603050405020304" pitchFamily="18" charset="0"/>
              </a:rPr>
              <a:t>(X =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fr-FR" dirty="0">
                <a:latin typeface="+mn-lt"/>
                <a:cs typeface="Times New Roman" panose="02020603050405020304" pitchFamily="18" charset="0"/>
              </a:rPr>
              <a:t>(X))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+mn-lt"/>
                <a:cs typeface="Times New Roman" panose="02020603050405020304" pitchFamily="18" charset="0"/>
              </a:rPr>
              <a:t>On rajoute X dans les environnements de typage pour typer X et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fr-FR" dirty="0">
                <a:latin typeface="+mn-lt"/>
                <a:cs typeface="Times New Roman" panose="02020603050405020304" pitchFamily="18" charset="0"/>
              </a:rPr>
              <a:t> mais on l’enlève du résultat car X est liée.  </a:t>
            </a:r>
          </a:p>
          <a:p>
            <a:r>
              <a:rPr lang="fr-FR" dirty="0">
                <a:latin typeface="+mn-lt"/>
                <a:cs typeface="Times New Roman" panose="02020603050405020304" pitchFamily="18" charset="0"/>
              </a:rPr>
              <a:t>La variance de X (= variance de f : X →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fr-FR" dirty="0">
                <a:latin typeface="+mn-lt"/>
                <a:cs typeface="Times New Roman" panose="02020603050405020304" pitchFamily="18" charset="0"/>
              </a:rPr>
              <a:t>(X)) doit être croissante pour respecter le théorème du point fixe. 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ED8EAB8-861B-456D-9063-F6AE48405771}"/>
              </a:ext>
            </a:extLst>
          </p:cNvPr>
          <p:cNvGrpSpPr/>
          <p:nvPr/>
        </p:nvGrpSpPr>
        <p:grpSpPr>
          <a:xfrm>
            <a:off x="1273006" y="2436312"/>
            <a:ext cx="9346609" cy="936524"/>
            <a:chOff x="1273006" y="2436312"/>
            <a:chExt cx="9346609" cy="936524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A8683270-2DF6-4D48-80B5-1845DD800809}"/>
                </a:ext>
              </a:extLst>
            </p:cNvPr>
            <p:cNvSpPr/>
            <p:nvPr/>
          </p:nvSpPr>
          <p:spPr>
            <a:xfrm>
              <a:off x="5151161" y="2436312"/>
              <a:ext cx="917944" cy="467833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8FB859CF-C55A-4C17-A5C6-FCD644BC9342}"/>
                </a:ext>
              </a:extLst>
            </p:cNvPr>
            <p:cNvSpPr/>
            <p:nvPr/>
          </p:nvSpPr>
          <p:spPr>
            <a:xfrm>
              <a:off x="4227799" y="2541174"/>
              <a:ext cx="308343" cy="3051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A71D5382-C7E5-422E-B6C9-F613EE647AA6}"/>
                </a:ext>
              </a:extLst>
            </p:cNvPr>
            <p:cNvSpPr/>
            <p:nvPr/>
          </p:nvSpPr>
          <p:spPr>
            <a:xfrm>
              <a:off x="2540670" y="2545658"/>
              <a:ext cx="308343" cy="3051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8FC8A53-4C9C-4915-935B-780D0193E821}"/>
                </a:ext>
              </a:extLst>
            </p:cNvPr>
            <p:cNvSpPr/>
            <p:nvPr/>
          </p:nvSpPr>
          <p:spPr>
            <a:xfrm>
              <a:off x="5411139" y="3007339"/>
              <a:ext cx="308343" cy="3051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5A32034A-E9D9-4C79-9CC9-6865A91D3F34}"/>
                </a:ext>
              </a:extLst>
            </p:cNvPr>
            <p:cNvSpPr/>
            <p:nvPr/>
          </p:nvSpPr>
          <p:spPr>
            <a:xfrm>
              <a:off x="7114435" y="3007339"/>
              <a:ext cx="308343" cy="3051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2F9B95AA-009E-4C62-AE58-525DC317042F}"/>
                </a:ext>
              </a:extLst>
            </p:cNvPr>
            <p:cNvSpPr/>
            <p:nvPr/>
          </p:nvSpPr>
          <p:spPr>
            <a:xfrm>
              <a:off x="8693985" y="2550139"/>
              <a:ext cx="308343" cy="3051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7F234B2-CE47-428D-9896-4ECCC938FBA3}"/>
                </a:ext>
              </a:extLst>
            </p:cNvPr>
            <p:cNvSpPr/>
            <p:nvPr/>
          </p:nvSpPr>
          <p:spPr>
            <a:xfrm>
              <a:off x="9599304" y="2447043"/>
              <a:ext cx="1020311" cy="467833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6C0F083-1513-40C7-B34C-F27B384CAF21}"/>
                </a:ext>
              </a:extLst>
            </p:cNvPr>
            <p:cNvSpPr/>
            <p:nvPr/>
          </p:nvSpPr>
          <p:spPr>
            <a:xfrm>
              <a:off x="8306726" y="2473784"/>
              <a:ext cx="227676" cy="224594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A643C868-CD0C-46AA-8A1B-28F5C0D419A8}"/>
                </a:ext>
              </a:extLst>
            </p:cNvPr>
            <p:cNvSpPr/>
            <p:nvPr/>
          </p:nvSpPr>
          <p:spPr>
            <a:xfrm>
              <a:off x="6680578" y="2922075"/>
              <a:ext cx="415927" cy="408313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50E2EDF-27FF-4FFD-A0D7-88D3FE103E9D}"/>
                </a:ext>
              </a:extLst>
            </p:cNvPr>
            <p:cNvSpPr/>
            <p:nvPr/>
          </p:nvSpPr>
          <p:spPr>
            <a:xfrm>
              <a:off x="7173581" y="2446945"/>
              <a:ext cx="415927" cy="408313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6AFB1C8C-A79A-4FB6-AE5F-930AC8311973}"/>
                </a:ext>
              </a:extLst>
            </p:cNvPr>
            <p:cNvSpPr/>
            <p:nvPr/>
          </p:nvSpPr>
          <p:spPr>
            <a:xfrm>
              <a:off x="6512958" y="2454193"/>
              <a:ext cx="415927" cy="408313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C1D0F7B-C72C-4024-B9BF-BCF692E03745}"/>
                </a:ext>
              </a:extLst>
            </p:cNvPr>
            <p:cNvSpPr/>
            <p:nvPr/>
          </p:nvSpPr>
          <p:spPr>
            <a:xfrm>
              <a:off x="3843179" y="2480256"/>
              <a:ext cx="389079" cy="38225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5158E3D7-57EB-4D3B-9969-AA0257AAA55A}"/>
                </a:ext>
              </a:extLst>
            </p:cNvPr>
            <p:cNvSpPr/>
            <p:nvPr/>
          </p:nvSpPr>
          <p:spPr>
            <a:xfrm>
              <a:off x="4935173" y="2944440"/>
              <a:ext cx="308343" cy="385948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02DBC2B-B7E0-47FA-8837-CB3A0303347C}"/>
                </a:ext>
              </a:extLst>
            </p:cNvPr>
            <p:cNvSpPr/>
            <p:nvPr/>
          </p:nvSpPr>
          <p:spPr>
            <a:xfrm>
              <a:off x="2073647" y="2478267"/>
              <a:ext cx="308343" cy="425877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F5652D72-BE6F-486A-B450-3C8B426A92B0}"/>
                </a:ext>
              </a:extLst>
            </p:cNvPr>
            <p:cNvSpPr/>
            <p:nvPr/>
          </p:nvSpPr>
          <p:spPr>
            <a:xfrm>
              <a:off x="3017680" y="2468020"/>
              <a:ext cx="308343" cy="425877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FFCD328-3802-4AA4-B1A5-79FF3DE7E3BC}"/>
                </a:ext>
              </a:extLst>
            </p:cNvPr>
            <p:cNvSpPr/>
            <p:nvPr/>
          </p:nvSpPr>
          <p:spPr>
            <a:xfrm>
              <a:off x="5839174" y="2946959"/>
              <a:ext cx="308343" cy="425877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799F56E3-6F85-436C-998F-5356F674EE3A}"/>
                </a:ext>
              </a:extLst>
            </p:cNvPr>
            <p:cNvSpPr/>
            <p:nvPr/>
          </p:nvSpPr>
          <p:spPr>
            <a:xfrm>
              <a:off x="4320249" y="2983723"/>
              <a:ext cx="308344" cy="346665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F9CDDE49-E46B-4171-A20A-81BBE2904AA3}"/>
                </a:ext>
              </a:extLst>
            </p:cNvPr>
            <p:cNvSpPr/>
            <p:nvPr/>
          </p:nvSpPr>
          <p:spPr>
            <a:xfrm>
              <a:off x="1273006" y="2517872"/>
              <a:ext cx="308344" cy="346665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677E57D9-8C23-4BCF-B74A-A9E25E085491}"/>
                </a:ext>
              </a:extLst>
            </p:cNvPr>
            <p:cNvSpPr/>
            <p:nvPr/>
          </p:nvSpPr>
          <p:spPr>
            <a:xfrm>
              <a:off x="8042370" y="2479621"/>
              <a:ext cx="308343" cy="385948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32733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8003C6-757B-423E-984C-BF82D2C5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Inférence de variances</a:t>
            </a:r>
            <a:br>
              <a:rPr lang="fr-FR" dirty="0"/>
            </a:br>
            <a:r>
              <a:rPr lang="fr-FR" dirty="0"/>
              <a:t>- implémentation -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4B92B3-66B5-43FC-B931-EB542CF3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2366790"/>
            <a:ext cx="11797552" cy="4195481"/>
          </a:xfrm>
        </p:spPr>
        <p:txBody>
          <a:bodyPr/>
          <a:lstStyle/>
          <a:p>
            <a:r>
              <a:rPr lang="fr-FR" dirty="0"/>
              <a:t>On a réalisé une implémentation de la fonction </a:t>
            </a:r>
            <a:r>
              <a:rPr lang="fr-FR" i="1" dirty="0"/>
              <a:t>type</a:t>
            </a:r>
            <a:r>
              <a:rPr lang="fr-FR" dirty="0"/>
              <a:t>(.) en </a:t>
            </a:r>
            <a:r>
              <a:rPr lang="fr-FR" dirty="0" err="1"/>
              <a:t>OCaml</a:t>
            </a:r>
            <a:r>
              <a:rPr lang="fr-FR" dirty="0"/>
              <a:t> (langage appris pour l’occasion). </a:t>
            </a:r>
          </a:p>
          <a:p>
            <a:pPr lvl="1"/>
            <a:r>
              <a:rPr lang="fr-FR" dirty="0"/>
              <a:t>utilisation des listes associatives ;</a:t>
            </a:r>
          </a:p>
          <a:p>
            <a:pPr lvl="1"/>
            <a:r>
              <a:rPr lang="fr-FR" dirty="0"/>
              <a:t>utilisation de la récurrence ;</a:t>
            </a:r>
          </a:p>
          <a:p>
            <a:pPr lvl="1"/>
            <a:r>
              <a:rPr lang="fr-FR" dirty="0"/>
              <a:t>code structuré en plusieurs modules (variance, </a:t>
            </a:r>
            <a:r>
              <a:rPr lang="fr-FR" dirty="0" err="1"/>
              <a:t>variance_syntaxe</a:t>
            </a:r>
            <a:r>
              <a:rPr lang="fr-FR" dirty="0"/>
              <a:t>, mu-calcul, mu-</a:t>
            </a:r>
            <a:r>
              <a:rPr lang="fr-FR" dirty="0" err="1"/>
              <a:t>calcul_syntaxe</a:t>
            </a:r>
            <a:r>
              <a:rPr lang="fr-FR" dirty="0"/>
              <a:t>) ;</a:t>
            </a:r>
          </a:p>
          <a:p>
            <a:pPr lvl="1"/>
            <a:r>
              <a:rPr lang="fr-FR" dirty="0"/>
              <a:t>détection et localisation des échecs de typage ;</a:t>
            </a:r>
          </a:p>
          <a:p>
            <a:pPr lvl="1"/>
            <a:r>
              <a:rPr lang="fr-FR" dirty="0"/>
              <a:t>résultats de tous les tests obtenus immédiatement. 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46FDCF-09FC-41B9-A5D1-B03A4B5F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687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0B75B-6105-4EAA-9351-CD2D6FD3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28600"/>
            <a:ext cx="9404723" cy="1400530"/>
          </a:xfrm>
        </p:spPr>
        <p:txBody>
          <a:bodyPr/>
          <a:lstStyle/>
          <a:p>
            <a:r>
              <a:rPr lang="fr-FR" dirty="0"/>
              <a:t>Inférence de variances</a:t>
            </a:r>
            <a:br>
              <a:rPr lang="fr-FR" dirty="0"/>
            </a:br>
            <a:r>
              <a:rPr lang="fr-FR" dirty="0"/>
              <a:t>- résultats de l’implémentation -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75EBD3E-FB97-489E-A20A-60D0768FF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654" y="2846800"/>
            <a:ext cx="8947150" cy="3223286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60AFE4-44A3-4F55-8A32-29493C69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17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7F264B4-9A51-4133-846F-863CFF0B5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624" y="2238029"/>
            <a:ext cx="8912647" cy="526424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7D596C7-17CE-42E5-98A5-01B527B4F8CF}"/>
              </a:ext>
            </a:extLst>
          </p:cNvPr>
          <p:cNvSpPr txBox="1">
            <a:spLocks/>
          </p:cNvSpPr>
          <p:nvPr/>
        </p:nvSpPr>
        <p:spPr>
          <a:xfrm>
            <a:off x="-263936" y="2590909"/>
            <a:ext cx="3326560" cy="3594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fr-FR" dirty="0"/>
              <a:t>Extrait des résultats des tests (28 formules testées) :</a:t>
            </a:r>
          </a:p>
          <a:p>
            <a:pPr lvl="2"/>
            <a:r>
              <a:rPr lang="fr-FR" dirty="0"/>
              <a:t>cas de bases ;</a:t>
            </a:r>
          </a:p>
          <a:p>
            <a:pPr lvl="2"/>
            <a:r>
              <a:rPr lang="fr-FR" dirty="0"/>
              <a:t>quelques formules plus compliquées.</a:t>
            </a:r>
          </a:p>
          <a:p>
            <a:pPr lvl="1"/>
            <a:r>
              <a:rPr lang="fr-FR" dirty="0"/>
              <a:t>Tests de cas positifs et négatifs.</a:t>
            </a:r>
          </a:p>
        </p:txBody>
      </p:sp>
    </p:spTree>
    <p:extLst>
      <p:ext uri="{BB962C8B-B14F-4D97-AF65-F5344CB8AC3E}">
        <p14:creationId xmlns:p14="http://schemas.microsoft.com/office/powerpoint/2010/main" val="2324658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837738-7FF0-4A5A-8063-98D8B8FF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89294"/>
            <a:ext cx="9404723" cy="1400530"/>
          </a:xfrm>
        </p:spPr>
        <p:txBody>
          <a:bodyPr/>
          <a:lstStyle/>
          <a:p>
            <a:r>
              <a:rPr lang="fr-FR" dirty="0"/>
              <a:t>Conclusion</a:t>
            </a:r>
            <a:br>
              <a:rPr lang="fr-FR" dirty="0"/>
            </a:br>
            <a:r>
              <a:rPr lang="fr-FR" dirty="0"/>
              <a:t>- résumé -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FA356F-4DD8-44BA-AF46-3DBE58442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168" y="2206753"/>
            <a:ext cx="9220797" cy="4651247"/>
          </a:xfrm>
        </p:spPr>
        <p:txBody>
          <a:bodyPr/>
          <a:lstStyle/>
          <a:p>
            <a:r>
              <a:rPr lang="fr-FR" dirty="0"/>
              <a:t>TER basé un article de Lange, Lozes et Guzmán de 2014, « Model-checking process </a:t>
            </a:r>
            <a:r>
              <a:rPr lang="fr-FR" dirty="0" err="1"/>
              <a:t>equivalences</a:t>
            </a:r>
            <a:r>
              <a:rPr lang="fr-FR" dirty="0"/>
              <a:t> ».</a:t>
            </a:r>
          </a:p>
          <a:p>
            <a:r>
              <a:rPr lang="fr-FR" dirty="0"/>
              <a:t>But : résoudre un sous problème de l’inférence de types, l’inférence de variances.</a:t>
            </a:r>
          </a:p>
          <a:p>
            <a:r>
              <a:rPr lang="fr-FR" dirty="0"/>
              <a:t>Solution : une fonction récursive, </a:t>
            </a:r>
            <a:r>
              <a:rPr lang="fr-FR" i="1" dirty="0"/>
              <a:t>type</a:t>
            </a:r>
            <a:r>
              <a:rPr lang="fr-FR" dirty="0"/>
              <a:t>(.) définie par des règles d’inférence.</a:t>
            </a:r>
          </a:p>
          <a:p>
            <a:r>
              <a:rPr lang="fr-FR" dirty="0"/>
              <a:t>Inconvénient de la solution : la présence d’indications de variances dans les types des variables présentes dans </a:t>
            </a:r>
            <a:r>
              <a:rPr lang="el-GR" dirty="0"/>
              <a:t>Δ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A9BCE2-F553-4988-8DBA-0DC15BFD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262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20F0F-B993-43B3-914E-D07FBEE7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br>
              <a:rPr lang="fr-FR" dirty="0"/>
            </a:br>
            <a:r>
              <a:rPr lang="fr-FR" dirty="0"/>
              <a:t>- améliorations possibles -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41F254-55AB-43AA-B8BA-5AC8B4F73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577174"/>
            <a:ext cx="10087427" cy="4509353"/>
          </a:xfrm>
        </p:spPr>
        <p:txBody>
          <a:bodyPr/>
          <a:lstStyle/>
          <a:p>
            <a:r>
              <a:rPr lang="fr-FR" dirty="0"/>
              <a:t>Améliorations possibles de la solution proposée: </a:t>
            </a:r>
          </a:p>
          <a:p>
            <a:pPr lvl="1"/>
            <a:r>
              <a:rPr lang="fr-FR" dirty="0"/>
              <a:t>supprimer ces d’indications de variances ;</a:t>
            </a:r>
          </a:p>
          <a:p>
            <a:pPr lvl="1"/>
            <a:r>
              <a:rPr lang="fr-FR" dirty="0"/>
              <a:t>supprimer </a:t>
            </a:r>
            <a:r>
              <a:rPr lang="el-GR" dirty="0"/>
              <a:t>Δ</a:t>
            </a:r>
            <a:r>
              <a:rPr lang="fr-FR" dirty="0"/>
              <a:t> et résoudre le problème d’inférence de types ;</a:t>
            </a:r>
          </a:p>
          <a:p>
            <a:pPr lvl="1"/>
            <a:r>
              <a:rPr lang="fr-FR" dirty="0"/>
              <a:t>rajouter l’aspect polyadique (permet la manipulations de </a:t>
            </a:r>
            <a:r>
              <a:rPr lang="fr-FR" dirty="0" err="1"/>
              <a:t>tupples</a:t>
            </a:r>
            <a:r>
              <a:rPr lang="fr-FR" dirty="0"/>
              <a:t> d’états).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FDEC64-7905-4E7C-ACD8-6F7281E9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15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5976C-FB0D-4055-8FD1-EFE887B8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756" y="2010087"/>
            <a:ext cx="8825657" cy="1915647"/>
          </a:xfrm>
        </p:spPr>
        <p:txBody>
          <a:bodyPr/>
          <a:lstStyle/>
          <a:p>
            <a:r>
              <a:rPr lang="fr-FR" sz="9600" dirty="0"/>
              <a:t>CONTEXTE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FFA103-D93E-4AE9-ABF6-3FE5D8200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8C6D48-849D-49D7-B6F3-3AB37691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816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52BF8-E9BF-46A3-AA09-92E297E3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5364"/>
          </a:xfrm>
        </p:spPr>
        <p:txBody>
          <a:bodyPr/>
          <a:lstStyle/>
          <a:p>
            <a:r>
              <a:rPr lang="fr-FR" dirty="0"/>
              <a:t>Le </a:t>
            </a:r>
            <a:r>
              <a:rPr lang="el-GR" dirty="0"/>
              <a:t>μ</a:t>
            </a:r>
            <a:r>
              <a:rPr lang="fr-FR" dirty="0"/>
              <a:t>-calcul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C53EEF-839C-412B-8640-74A3E5CAB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05" y="1942895"/>
            <a:ext cx="8946541" cy="4195481"/>
          </a:xfrm>
        </p:spPr>
        <p:txBody>
          <a:bodyPr/>
          <a:lstStyle/>
          <a:p>
            <a:r>
              <a:rPr lang="fr-FR" dirty="0"/>
              <a:t>Logique introduite par Scott et de Bakker en 1969.</a:t>
            </a:r>
          </a:p>
          <a:p>
            <a:r>
              <a:rPr lang="fr-FR" dirty="0"/>
              <a:t>Etendue par </a:t>
            </a:r>
            <a:r>
              <a:rPr lang="fr-FR" dirty="0" err="1"/>
              <a:t>Kozen</a:t>
            </a:r>
            <a:r>
              <a:rPr lang="fr-FR" dirty="0"/>
              <a:t> en 1983 (forme actuelle).</a:t>
            </a:r>
          </a:p>
          <a:p>
            <a:endParaRPr lang="fr-FR" dirty="0"/>
          </a:p>
          <a:p>
            <a:r>
              <a:rPr lang="fr-FR" dirty="0"/>
              <a:t>Sert à faire de la vérification de programmes.</a:t>
            </a:r>
          </a:p>
          <a:p>
            <a:endParaRPr lang="fr-FR" dirty="0"/>
          </a:p>
          <a:p>
            <a:r>
              <a:rPr lang="fr-FR" dirty="0"/>
              <a:t>Permet d’exprimer d’autres logiques temporelles comme LTL ou CTL.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E87A6B-31A0-4B15-BB36-45DE3C4C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22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C1972-99D4-4A1C-8626-8F619D8F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06429" cy="900953"/>
          </a:xfrm>
        </p:spPr>
        <p:txBody>
          <a:bodyPr/>
          <a:lstStyle/>
          <a:p>
            <a:r>
              <a:rPr lang="fr-FR" dirty="0"/>
              <a:t>Opérateur de point fixe </a:t>
            </a:r>
            <a:r>
              <a:rPr lang="el-GR" dirty="0"/>
              <a:t>μ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6A09D7-F4F0-4DA6-B2BE-82D66D180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860" y="1510661"/>
            <a:ext cx="8946541" cy="4894622"/>
          </a:xfrm>
        </p:spPr>
        <p:txBody>
          <a:bodyPr/>
          <a:lstStyle/>
          <a:p>
            <a:r>
              <a:rPr lang="fr-FR" dirty="0"/>
              <a:t>Le nom de </a:t>
            </a:r>
            <a:r>
              <a:rPr lang="el-GR" dirty="0"/>
              <a:t>μ</a:t>
            </a:r>
            <a:r>
              <a:rPr lang="fr-FR" dirty="0"/>
              <a:t>-calcul vient de l’opérateur de point fixe </a:t>
            </a:r>
            <a:r>
              <a:rPr lang="el-GR" dirty="0"/>
              <a:t>μ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Point fixe de g : x tel que x = g(x)</a:t>
            </a:r>
          </a:p>
          <a:p>
            <a:endParaRPr lang="fr-FR" dirty="0"/>
          </a:p>
          <a:p>
            <a:r>
              <a:rPr lang="fr-FR" dirty="0"/>
              <a:t>Théorème de point fixe de </a:t>
            </a:r>
            <a:r>
              <a:rPr lang="fr-FR" dirty="0" err="1"/>
              <a:t>Knaster</a:t>
            </a:r>
            <a:r>
              <a:rPr lang="fr-FR" dirty="0"/>
              <a:t>-Tarski : « Soit f une fonction </a:t>
            </a:r>
            <a:r>
              <a:rPr lang="fr-FR" b="1" dirty="0"/>
              <a:t>croissante</a:t>
            </a:r>
            <a:r>
              <a:rPr lang="fr-FR" dirty="0"/>
              <a:t> d’un treillis complet dans un treillis complet, alors f a un plus petit point fixe »</a:t>
            </a:r>
          </a:p>
          <a:p>
            <a:pPr lvl="1"/>
            <a:r>
              <a:rPr lang="fr-FR" dirty="0"/>
              <a:t>Ne fonctionne qu’avec les fonctions </a:t>
            </a:r>
            <a:r>
              <a:rPr lang="fr-FR" b="1" dirty="0"/>
              <a:t>croissantes</a:t>
            </a:r>
            <a:r>
              <a:rPr lang="fr-FR" dirty="0"/>
              <a:t>, toutes les formules du </a:t>
            </a:r>
            <a:r>
              <a:rPr lang="el-GR" dirty="0"/>
              <a:t>μ</a:t>
            </a:r>
            <a:r>
              <a:rPr lang="fr-FR" dirty="0"/>
              <a:t>-calcul n’ont pas forcement de sens.</a:t>
            </a:r>
          </a:p>
          <a:p>
            <a:pPr lvl="2"/>
            <a:r>
              <a:rPr lang="fr-FR" dirty="0"/>
              <a:t>Il faut trier ces formules.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978F44-70E6-4F49-8DE5-504AF70E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10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0C5C4-5916-4D02-B8FF-BA92D34E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Ordre supérieur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B1F3ECA-C8E2-40D6-9F94-C4D3B215F2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604682"/>
                <a:ext cx="8946541" cy="4643717"/>
              </a:xfrm>
            </p:spPr>
            <p:txBody>
              <a:bodyPr/>
              <a:lstStyle/>
              <a:p>
                <a:r>
                  <a:rPr lang="fr-FR" dirty="0"/>
                  <a:t>Variables et formules peuvent être :  </a:t>
                </a:r>
              </a:p>
              <a:p>
                <a:pPr lvl="1"/>
                <a:r>
                  <a:rPr lang="fr-FR" dirty="0"/>
                  <a:t>prédicat (•) </a:t>
                </a:r>
              </a:p>
              <a:p>
                <a:pPr lvl="1"/>
                <a:r>
                  <a:rPr lang="fr-FR" dirty="0"/>
                  <a:t>• → • (fonction)</a:t>
                </a:r>
              </a:p>
              <a:p>
                <a:pPr lvl="1"/>
                <a:r>
                  <a:rPr lang="fr-FR" dirty="0"/>
                  <a:t>(• → •) → •</a:t>
                </a:r>
              </a:p>
              <a:p>
                <a:pPr lvl="1"/>
                <a:r>
                  <a:rPr lang="fr-FR" dirty="0"/>
                  <a:t>• → (• → •) </a:t>
                </a:r>
              </a:p>
              <a:p>
                <a:pPr lvl="1"/>
                <a:r>
                  <a:rPr lang="fr-FR" dirty="0"/>
                  <a:t>(• → •) → (• → •) </a:t>
                </a:r>
              </a:p>
              <a:p>
                <a:pPr lvl="1"/>
                <a:r>
                  <a:rPr lang="fr-FR" dirty="0"/>
                  <a:t>. . . </a:t>
                </a:r>
              </a:p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dirty="0"/>
                  <a:t> Toutes les variables et formules n’ont pas le même type.</a:t>
                </a:r>
              </a:p>
              <a:p>
                <a:pPr lvl="1"/>
                <a:r>
                  <a:rPr lang="fr-FR" dirty="0"/>
                  <a:t>Trier les formules en fonctions des compatibilités entre les types de leurs variables via un système de typage. </a:t>
                </a:r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B1F3ECA-C8E2-40D6-9F94-C4D3B215F2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604682"/>
                <a:ext cx="8946541" cy="4643717"/>
              </a:xfrm>
              <a:blipFill>
                <a:blip r:embed="rId2"/>
                <a:stretch>
                  <a:fillRect l="-341" t="-6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84338F-B75C-4043-9276-419A6A32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69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4F375-FE7F-46A5-8CA7-6DD7F2383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du 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5520A-6068-41AF-97B2-AD572F529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55593"/>
            <a:ext cx="9706429" cy="4395152"/>
          </a:xfrm>
        </p:spPr>
        <p:txBody>
          <a:bodyPr/>
          <a:lstStyle/>
          <a:p>
            <a:r>
              <a:rPr lang="fr-FR" dirty="0"/>
              <a:t>Trier les formules via le typage.</a:t>
            </a:r>
          </a:p>
          <a:p>
            <a:endParaRPr lang="fr-FR" dirty="0"/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fr-FR" dirty="0"/>
              <a:t> = ensemble des triplets (variable libre, type, variance)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On cherche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fr-FR" dirty="0"/>
              <a:t> et le type de la formule (inférence de types).</a:t>
            </a:r>
          </a:p>
          <a:p>
            <a:endParaRPr lang="fr-FR" dirty="0"/>
          </a:p>
          <a:p>
            <a:r>
              <a:rPr lang="fr-FR" dirty="0"/>
              <a:t>Ici on a déjà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fr-FR" dirty="0"/>
              <a:t> = ensemble des couples (variable libre, type).</a:t>
            </a:r>
          </a:p>
          <a:p>
            <a:pPr lvl="1"/>
            <a:r>
              <a:rPr lang="fr-FR" dirty="0"/>
              <a:t>Pour trouver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fr-FR" dirty="0"/>
              <a:t>, on va compléter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fr-FR" dirty="0"/>
              <a:t> avec les variances (inférence de variances).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B77085-6D7C-453E-97D5-94E40C4E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39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8EE5D-3084-46D6-BAE4-C1EDB93AC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00" y="431919"/>
            <a:ext cx="9404723" cy="1400530"/>
          </a:xfrm>
        </p:spPr>
        <p:txBody>
          <a:bodyPr/>
          <a:lstStyle/>
          <a:p>
            <a:r>
              <a:rPr lang="fr-FR" dirty="0"/>
              <a:t>Le </a:t>
            </a:r>
            <a:r>
              <a:rPr lang="el-GR" dirty="0"/>
              <a:t>μ</a:t>
            </a:r>
            <a:r>
              <a:rPr lang="fr-FR" dirty="0"/>
              <a:t>-calcul d’ordre supérieur</a:t>
            </a:r>
            <a:br>
              <a:rPr lang="fr-FR" dirty="0"/>
            </a:br>
            <a:r>
              <a:rPr lang="fr-FR" dirty="0"/>
              <a:t>- opérateurs -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B85D57-68C9-45ED-9A1E-2534829B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7</a:t>
            </a:fld>
            <a:endParaRPr lang="fr-FR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D27CEC49-9C46-4008-8BF4-7197D344A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845" y="2209801"/>
            <a:ext cx="9911529" cy="4195481"/>
          </a:xfrm>
        </p:spPr>
        <p:txBody>
          <a:bodyPr/>
          <a:lstStyle/>
          <a:p>
            <a:r>
              <a:rPr lang="fr-FR" dirty="0"/>
              <a:t>Syntaxe du </a:t>
            </a:r>
            <a:r>
              <a:rPr lang="el-GR" dirty="0"/>
              <a:t>μ</a:t>
            </a:r>
            <a:r>
              <a:rPr lang="fr-FR" dirty="0"/>
              <a:t>-calcul d’ordre supérieur :</a:t>
            </a:r>
          </a:p>
          <a:p>
            <a:pPr marL="0" indent="0">
              <a:buNone/>
            </a:pPr>
            <a:r>
              <a:rPr lang="fr-FR" dirty="0"/>
              <a:t>                                                                          avec :</a:t>
            </a:r>
          </a:p>
          <a:p>
            <a:pPr lvl="1"/>
            <a:r>
              <a:rPr lang="fr-FR" dirty="0"/>
              <a:t>            constante, n’importe quel état ;</a:t>
            </a:r>
          </a:p>
          <a:p>
            <a:pPr lvl="1"/>
            <a:r>
              <a:rPr lang="fr-FR" dirty="0"/>
              <a:t>                           représente le « et » logique ;</a:t>
            </a:r>
          </a:p>
          <a:p>
            <a:pPr lvl="1"/>
            <a:r>
              <a:rPr lang="fr-FR" dirty="0"/>
              <a:t>                    négation logique ;</a:t>
            </a:r>
          </a:p>
          <a:p>
            <a:pPr lvl="1"/>
            <a:r>
              <a:rPr lang="fr-FR" dirty="0"/>
              <a:t>                     « possible », vraie si après une action a,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fr-FR" dirty="0"/>
              <a:t> devient vraie ;</a:t>
            </a:r>
          </a:p>
          <a:p>
            <a:pPr lvl="1"/>
            <a:r>
              <a:rPr lang="fr-FR" dirty="0">
                <a:latin typeface="+mn-lt"/>
                <a:cs typeface="Times New Roman" panose="02020603050405020304" pitchFamily="18" charset="0"/>
              </a:rPr>
              <a:t>                                        plus petit point fixe (el tel que el =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fr-FR" dirty="0">
                <a:latin typeface="+mn-lt"/>
                <a:cs typeface="Times New Roman" panose="02020603050405020304" pitchFamily="18" charset="0"/>
              </a:rPr>
              <a:t>(el)) ;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fr-FR" dirty="0">
                <a:latin typeface="+mn-lt"/>
                <a:cs typeface="Times New Roman" panose="02020603050405020304" pitchFamily="18" charset="0"/>
              </a:rPr>
              <a:t>représente les fonctions ;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fr-FR" dirty="0">
                <a:latin typeface="+mn-lt"/>
                <a:cs typeface="Times New Roman" panose="02020603050405020304" pitchFamily="18" charset="0"/>
              </a:rPr>
              <a:t>application de fonction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fr-FR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414644F1-1211-4670-8965-EE257C181BE5}"/>
              </a:ext>
            </a:extLst>
          </p:cNvPr>
          <p:cNvGrpSpPr/>
          <p:nvPr/>
        </p:nvGrpSpPr>
        <p:grpSpPr>
          <a:xfrm>
            <a:off x="1635793" y="2670916"/>
            <a:ext cx="4810796" cy="3121773"/>
            <a:chOff x="1635793" y="2670916"/>
            <a:chExt cx="4810796" cy="3121773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D01EE989-31B2-489E-A100-D4889BFA2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0344" y="3147812"/>
              <a:ext cx="809738" cy="22863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FB66547F-98F1-4791-9071-18F88E57A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0344" y="3505467"/>
              <a:ext cx="1695687" cy="25721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4920D372-F6B5-46A8-BE80-8A21A5064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0344" y="3918136"/>
              <a:ext cx="1267002" cy="26673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2199AA56-3EBD-439E-95FE-E84888F72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40344" y="4324058"/>
              <a:ext cx="1314633" cy="29531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3740AFF6-3D23-4F18-B0E5-B257FC708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40344" y="4751746"/>
              <a:ext cx="2534004" cy="22863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E0D72856-4A60-4C3B-9B52-ABCEBCCA2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40344" y="5138231"/>
              <a:ext cx="2600688" cy="23815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80A7ED62-8C51-46BD-99C6-B56B4A83D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40344" y="5545004"/>
              <a:ext cx="1457528" cy="24768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AE73584F-F1EC-40B2-9AD4-4243CF296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35793" y="2670916"/>
              <a:ext cx="4810796" cy="3143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741567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FA5FAB-2E00-4B60-BD0F-BAF4B4789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41" y="363151"/>
            <a:ext cx="9404723" cy="1400530"/>
          </a:xfrm>
        </p:spPr>
        <p:txBody>
          <a:bodyPr/>
          <a:lstStyle/>
          <a:p>
            <a:r>
              <a:rPr lang="fr-FR" dirty="0"/>
              <a:t>Le </a:t>
            </a:r>
            <a:r>
              <a:rPr lang="el-GR" dirty="0"/>
              <a:t>μ</a:t>
            </a:r>
            <a:r>
              <a:rPr lang="fr-FR" dirty="0"/>
              <a:t>-calcul d’ordre supérieur</a:t>
            </a:r>
            <a:br>
              <a:rPr lang="fr-FR" dirty="0"/>
            </a:br>
            <a:r>
              <a:rPr lang="fr-FR" dirty="0"/>
              <a:t>- exemples de formules -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5656BB-40D7-4BF9-89E5-3DC71B254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895" y="2970089"/>
            <a:ext cx="11058209" cy="4195481"/>
          </a:xfrm>
        </p:spPr>
        <p:txBody>
          <a:bodyPr>
            <a:normAutofit/>
          </a:bodyPr>
          <a:lstStyle/>
          <a:p>
            <a:r>
              <a:rPr lang="fr-FR" dirty="0"/>
              <a:t>« Le prédicat qui indique qu’après l’action a, la conjonction des prédicats Y et de la négation de X est vraie. »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« Le plus petit point fixe de f : X → X ^ Y, le plus petit X tel que X = f(X). »</a:t>
            </a:r>
          </a:p>
          <a:p>
            <a:pPr lvl="1"/>
            <a:r>
              <a:rPr lang="fr-FR" dirty="0"/>
              <a:t>Théorème du point fixe :                              n’est défini que si                                est croissante</a:t>
            </a:r>
          </a:p>
          <a:p>
            <a:pPr marL="457200" lvl="1" indent="0">
              <a:buNone/>
            </a:pPr>
            <a:r>
              <a:rPr lang="fr-FR" dirty="0"/>
              <a:t>=&gt; variances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A10CD5-0864-4688-83C0-1FA285E9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8</a:t>
            </a:fld>
            <a:endParaRPr lang="fr-FR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6443E49-8F28-4CFF-8776-A8397E23A357}"/>
              </a:ext>
            </a:extLst>
          </p:cNvPr>
          <p:cNvGrpSpPr/>
          <p:nvPr/>
        </p:nvGrpSpPr>
        <p:grpSpPr>
          <a:xfrm>
            <a:off x="1136664" y="2376842"/>
            <a:ext cx="8696794" cy="2970684"/>
            <a:chOff x="1136664" y="2376842"/>
            <a:chExt cx="8696794" cy="2970684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BD1FE74-47A2-442D-880E-F29C5D89E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6664" y="2376842"/>
              <a:ext cx="1800476" cy="50489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55E12C3B-4055-4639-AD72-2D609BE9ABD9}"/>
                </a:ext>
              </a:extLst>
            </p:cNvPr>
            <p:cNvGrpSpPr/>
            <p:nvPr/>
          </p:nvGrpSpPr>
          <p:grpSpPr>
            <a:xfrm>
              <a:off x="1136664" y="4074461"/>
              <a:ext cx="8696794" cy="1273065"/>
              <a:chOff x="1208382" y="2209801"/>
              <a:chExt cx="8696794" cy="1273065"/>
            </a:xfrm>
          </p:grpSpPr>
          <p:pic>
            <p:nvPicPr>
              <p:cNvPr id="14" name="Image 13">
                <a:extLst>
                  <a:ext uri="{FF2B5EF4-FFF2-40B4-BE49-F238E27FC236}">
                    <a16:creationId xmlns:a16="http://schemas.microsoft.com/office/drawing/2014/main" id="{7E0D053B-FB13-4566-8EB8-8CF7BD5DF8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8382" y="2209801"/>
                <a:ext cx="2147700" cy="417267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 14">
                <a:extLst>
                  <a:ext uri="{FF2B5EF4-FFF2-40B4-BE49-F238E27FC236}">
                    <a16:creationId xmlns:a16="http://schemas.microsoft.com/office/drawing/2014/main" id="{2A159A59-01FF-4C94-9A73-830CC8F15A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3106" y="3138449"/>
                <a:ext cx="1717387" cy="333663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7" name="Image 16">
                <a:extLst>
                  <a:ext uri="{FF2B5EF4-FFF2-40B4-BE49-F238E27FC236}">
                    <a16:creationId xmlns:a16="http://schemas.microsoft.com/office/drawing/2014/main" id="{AFB2861B-AF19-4339-8235-FFF4BFA7A6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75410" y="3149203"/>
                <a:ext cx="1829766" cy="333663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70220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DAAB78-99E6-480A-953F-173E60A0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89" y="302363"/>
            <a:ext cx="9925328" cy="1400530"/>
          </a:xfrm>
        </p:spPr>
        <p:txBody>
          <a:bodyPr/>
          <a:lstStyle/>
          <a:p>
            <a:r>
              <a:rPr lang="fr-FR" dirty="0"/>
              <a:t>Variances</a:t>
            </a:r>
            <a:br>
              <a:rPr lang="fr-FR" dirty="0"/>
            </a:br>
            <a:r>
              <a:rPr lang="fr-FR" dirty="0"/>
              <a:t>- variance d’une fonction / variable -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B19D70-865C-4211-96D2-BD5FE5E70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6" y="2135219"/>
            <a:ext cx="5456819" cy="4195481"/>
          </a:xfrm>
        </p:spPr>
        <p:txBody>
          <a:bodyPr>
            <a:normAutofit/>
          </a:bodyPr>
          <a:lstStyle/>
          <a:p>
            <a:r>
              <a:rPr lang="fr-FR" dirty="0"/>
              <a:t>Etend la notion de monotonie</a:t>
            </a:r>
          </a:p>
          <a:p>
            <a:endParaRPr lang="fr-FR" dirty="0"/>
          </a:p>
          <a:p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Variance d’une variable :  </a:t>
            </a:r>
          </a:p>
          <a:p>
            <a:pPr lvl="1"/>
            <a:r>
              <a:rPr lang="fr-FR" dirty="0"/>
              <a:t>formule = fonction de plusieurs variables</a:t>
            </a:r>
          </a:p>
          <a:p>
            <a:pPr lvl="1"/>
            <a:r>
              <a:rPr lang="fr-FR" dirty="0"/>
              <a:t>variance d’une variable = variance de la fonction où on a fixé les autres variables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D32137-2066-4F5C-BF65-9468DD2C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BDEF-692F-49E3-8524-28D088251AFF}" type="slidenum">
              <a:rPr lang="fr-FR" smtClean="0"/>
              <a:t>9</a:t>
            </a:fld>
            <a:endParaRPr lang="fr-FR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0D04616-F9A5-4A72-9673-5ED48E782AD9}"/>
              </a:ext>
            </a:extLst>
          </p:cNvPr>
          <p:cNvGrpSpPr/>
          <p:nvPr/>
        </p:nvGrpSpPr>
        <p:grpSpPr>
          <a:xfrm>
            <a:off x="5489805" y="2366790"/>
            <a:ext cx="6678815" cy="4195481"/>
            <a:chOff x="6328068" y="2303103"/>
            <a:chExt cx="5676409" cy="3653488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51277B98-99E0-429A-A63F-47443C6B3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8068" y="2303103"/>
              <a:ext cx="5676409" cy="3653488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20AEC46-035D-4CB6-BB0D-6A4DFD0E5638}"/>
                </a:ext>
              </a:extLst>
            </p:cNvPr>
            <p:cNvSpPr txBox="1"/>
            <p:nvPr/>
          </p:nvSpPr>
          <p:spPr>
            <a:xfrm>
              <a:off x="8791233" y="2411506"/>
              <a:ext cx="1459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FF0000"/>
                  </a:solidFill>
                </a:rPr>
                <a:t>constante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9B919538-FCAE-49AA-8063-22EECBEDB4F1}"/>
                </a:ext>
              </a:extLst>
            </p:cNvPr>
            <p:cNvSpPr txBox="1"/>
            <p:nvPr/>
          </p:nvSpPr>
          <p:spPr>
            <a:xfrm>
              <a:off x="7501661" y="3789692"/>
              <a:ext cx="1459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FF0000"/>
                  </a:solidFill>
                </a:rPr>
                <a:t>croissante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04EC02E-9F85-44FE-9A47-B16128EEFF0C}"/>
                </a:ext>
              </a:extLst>
            </p:cNvPr>
            <p:cNvSpPr txBox="1"/>
            <p:nvPr/>
          </p:nvSpPr>
          <p:spPr>
            <a:xfrm>
              <a:off x="9988464" y="3789692"/>
              <a:ext cx="1168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FF0000"/>
                  </a:solidFill>
                </a:rPr>
                <a:t>décroissante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C8AFEB89-F89F-4C28-A499-5558B05148F5}"/>
                </a:ext>
              </a:extLst>
            </p:cNvPr>
            <p:cNvSpPr txBox="1"/>
            <p:nvPr/>
          </p:nvSpPr>
          <p:spPr>
            <a:xfrm>
              <a:off x="8708359" y="5087434"/>
              <a:ext cx="18108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FF0000"/>
                  </a:solidFill>
                </a:rPr>
                <a:t>quelconque</a:t>
              </a:r>
            </a:p>
          </p:txBody>
        </p: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0D5939B0-4CF1-4A64-A82E-BC4D4FAED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65" y="2833029"/>
            <a:ext cx="4686662" cy="118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25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907</TotalTime>
  <Words>999</Words>
  <Application>Microsoft Office PowerPoint</Application>
  <PresentationFormat>Grand écran</PresentationFormat>
  <Paragraphs>147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Century Gothic</vt:lpstr>
      <vt:lpstr>Times New Roman</vt:lpstr>
      <vt:lpstr>Wingdings 3</vt:lpstr>
      <vt:lpstr>Ion</vt:lpstr>
      <vt:lpstr>Typing the higher-order μ-calculus</vt:lpstr>
      <vt:lpstr>CONTEXTE</vt:lpstr>
      <vt:lpstr>Le μ-calcul</vt:lpstr>
      <vt:lpstr>Opérateur de point fixe μ</vt:lpstr>
      <vt:lpstr>Ordre supérieur</vt:lpstr>
      <vt:lpstr>Objectif du TER</vt:lpstr>
      <vt:lpstr>Le μ-calcul d’ordre supérieur - opérateurs -</vt:lpstr>
      <vt:lpstr>Le μ-calcul d’ordre supérieur - exemples de formules -</vt:lpstr>
      <vt:lpstr>Variances - variance d’une fonction / variable -</vt:lpstr>
      <vt:lpstr>Variances - exemple -</vt:lpstr>
      <vt:lpstr>CONTRIBUTION</vt:lpstr>
      <vt:lpstr>Inférence de variances - problème -</vt:lpstr>
      <vt:lpstr>Inférence de variances - solution proposée -</vt:lpstr>
      <vt:lpstr>Inférence de variances - règles d’inférence de variances -</vt:lpstr>
      <vt:lpstr>Inférence de variances - règle du μ -</vt:lpstr>
      <vt:lpstr>Inférence de variances - implémentation -</vt:lpstr>
      <vt:lpstr>Inférence de variances - résultats de l’implémentation -</vt:lpstr>
      <vt:lpstr>Conclusion - résumé -</vt:lpstr>
      <vt:lpstr>Conclusion - améliorations possibles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Typing the higher-order polyadic μ-calculus</dc:title>
  <dc:creator>Camille Bonnin</dc:creator>
  <cp:lastModifiedBy>Camille Bonnin</cp:lastModifiedBy>
  <cp:revision>95</cp:revision>
  <dcterms:created xsi:type="dcterms:W3CDTF">2021-02-22T11:29:37Z</dcterms:created>
  <dcterms:modified xsi:type="dcterms:W3CDTF">2021-02-24T09:40:59Z</dcterms:modified>
</cp:coreProperties>
</file>