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87" r:id="rId5"/>
    <p:sldId id="320" r:id="rId6"/>
    <p:sldId id="286" r:id="rId7"/>
    <p:sldId id="260" r:id="rId8"/>
    <p:sldId id="276" r:id="rId9"/>
    <p:sldId id="261" r:id="rId10"/>
    <p:sldId id="279" r:id="rId11"/>
    <p:sldId id="321" r:id="rId12"/>
    <p:sldId id="262" r:id="rId13"/>
    <p:sldId id="283" r:id="rId14"/>
    <p:sldId id="323" r:id="rId15"/>
    <p:sldId id="284" r:id="rId16"/>
    <p:sldId id="322" r:id="rId17"/>
    <p:sldId id="290" r:id="rId18"/>
    <p:sldId id="292" r:id="rId19"/>
    <p:sldId id="295" r:id="rId20"/>
    <p:sldId id="297" r:id="rId21"/>
    <p:sldId id="301" r:id="rId22"/>
    <p:sldId id="304" r:id="rId23"/>
    <p:sldId id="305" r:id="rId24"/>
    <p:sldId id="307" r:id="rId25"/>
    <p:sldId id="309" r:id="rId26"/>
    <p:sldId id="313" r:id="rId27"/>
    <p:sldId id="314" r:id="rId28"/>
    <p:sldId id="316" r:id="rId29"/>
    <p:sldId id="317" r:id="rId30"/>
    <p:sldId id="315" r:id="rId31"/>
    <p:sldId id="324" r:id="rId32"/>
    <p:sldId id="319"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636CD-1004-48DE-8B49-5939AA3F94F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DB4AA09-4D60-4A49-8C8C-342384010D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2CB4196-9269-4ADF-801F-4C827CDC5271}"/>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5" name="Espace réservé du pied de page 4">
            <a:extLst>
              <a:ext uri="{FF2B5EF4-FFF2-40B4-BE49-F238E27FC236}">
                <a16:creationId xmlns:a16="http://schemas.microsoft.com/office/drawing/2014/main" id="{1A4F40FE-C068-4822-8F28-7172963D2DA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83D00A-9C2F-4479-96A6-D9ACE11699F9}"/>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130657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70402-66AE-4994-9D59-728252A8C18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23101C1-002A-48E1-A7C2-7334CB75068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2377D4-E588-4850-AB03-F4BA7136ABBE}"/>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5" name="Espace réservé du pied de page 4">
            <a:extLst>
              <a:ext uri="{FF2B5EF4-FFF2-40B4-BE49-F238E27FC236}">
                <a16:creationId xmlns:a16="http://schemas.microsoft.com/office/drawing/2014/main" id="{DA9E5E38-0A2C-49C9-9C2A-F1C9C1B4AA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22AFC3-183D-4DF9-A3B6-8B2C57D2195F}"/>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148135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A741136-3F5B-4B8A-A467-810E8424D0A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4C0A61C-A0FE-416B-B726-E32F5F47548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CE0046-8B23-43B5-9F12-CF4556EC806A}"/>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5" name="Espace réservé du pied de page 4">
            <a:extLst>
              <a:ext uri="{FF2B5EF4-FFF2-40B4-BE49-F238E27FC236}">
                <a16:creationId xmlns:a16="http://schemas.microsoft.com/office/drawing/2014/main" id="{DC420CCA-2F9F-469D-B4F8-BE3B1F8FD50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65A51B-66E3-478E-AAE0-F118F6AFD2D7}"/>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214199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599BA-D93F-4652-B956-40D9E95A62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CE0F3C-C48F-4840-967E-DBE9D5F884A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7B8948-4713-47E6-B602-F583DE9958E1}"/>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5" name="Espace réservé du pied de page 4">
            <a:extLst>
              <a:ext uri="{FF2B5EF4-FFF2-40B4-BE49-F238E27FC236}">
                <a16:creationId xmlns:a16="http://schemas.microsoft.com/office/drawing/2014/main" id="{6A5C53DF-E31D-424D-BF8A-E44BCA4BCC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536B7EA-8003-400F-959C-6BAB0FF06F51}"/>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409861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01001-7BF8-4BF0-A21A-C11B2C207F3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E9E93DB-8186-4102-B5FF-34806B627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A6183A-5753-457F-B062-D0DCD857C32A}"/>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5" name="Espace réservé du pied de page 4">
            <a:extLst>
              <a:ext uri="{FF2B5EF4-FFF2-40B4-BE49-F238E27FC236}">
                <a16:creationId xmlns:a16="http://schemas.microsoft.com/office/drawing/2014/main" id="{8229C7A6-EDAA-4E09-93D2-D4EFBCEFE2C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7B69CF-26FA-4CCB-B758-43D5A6FA35BA}"/>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368432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3CC5E5-6D19-4CAF-A144-AA0B9DE668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C56E724-9523-4CAC-8D9E-C8886DB752F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D948718-6F5E-4F9B-ABD5-64C61DE6A1F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51635A4-BAD5-44C4-BBE1-B5C005F93608}"/>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6" name="Espace réservé du pied de page 5">
            <a:extLst>
              <a:ext uri="{FF2B5EF4-FFF2-40B4-BE49-F238E27FC236}">
                <a16:creationId xmlns:a16="http://schemas.microsoft.com/office/drawing/2014/main" id="{E89BBC82-AD0E-4913-9D1F-902D359681B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D8C7C6-9FBB-4AAB-9561-6F1AD8320AA9}"/>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166081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8E691-A937-4035-B07C-CA35A8A1337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0231B76-9627-48D8-B083-C454830FD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8C99425-E756-4578-96E7-9A198C480B7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7619591-FC23-4933-ADB9-334B00347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79658EA-89CC-44B5-8F78-6E513BAB492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FD9ED48-F880-437A-A6AD-9554FBB0EC08}"/>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8" name="Espace réservé du pied de page 7">
            <a:extLst>
              <a:ext uri="{FF2B5EF4-FFF2-40B4-BE49-F238E27FC236}">
                <a16:creationId xmlns:a16="http://schemas.microsoft.com/office/drawing/2014/main" id="{5F531527-0A48-47B1-8B9A-08FEB73AC3C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D25A20F-5D81-416E-A22A-7E00DACD0EFB}"/>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238293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6CAAB-DE8C-4D7D-94C2-5D39175BA0C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C9F4A5E-FA46-4A92-8E65-170888D13E83}"/>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4" name="Espace réservé du pied de page 3">
            <a:extLst>
              <a:ext uri="{FF2B5EF4-FFF2-40B4-BE49-F238E27FC236}">
                <a16:creationId xmlns:a16="http://schemas.microsoft.com/office/drawing/2014/main" id="{EC2A52DF-64F5-4C33-8F8C-659334400A8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537E9F0-2A6B-4489-BAB4-D75375BFBE99}"/>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360931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567296F-BDC3-42F2-AB6E-EBA1AF21D3E3}"/>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3" name="Espace réservé du pied de page 2">
            <a:extLst>
              <a:ext uri="{FF2B5EF4-FFF2-40B4-BE49-F238E27FC236}">
                <a16:creationId xmlns:a16="http://schemas.microsoft.com/office/drawing/2014/main" id="{080C33F0-9837-4E33-A45F-649F15DDCE8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91696C0-F35C-479E-B3E6-59E3D54AE540}"/>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7154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E6E50-8916-42C3-B885-D680B5D92D8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347A204-43A9-4681-B7E2-6CF6FD737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3495715-09DB-4EFB-A189-75196C803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910815-A5BB-4B19-A3EE-268843868D05}"/>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6" name="Espace réservé du pied de page 5">
            <a:extLst>
              <a:ext uri="{FF2B5EF4-FFF2-40B4-BE49-F238E27FC236}">
                <a16:creationId xmlns:a16="http://schemas.microsoft.com/office/drawing/2014/main" id="{25F6F41E-B05D-4FB0-8015-612178D101A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268D0C-328F-48CE-8D34-663E0144EDC2}"/>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22798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75F765-4A5C-4603-8C90-DE19C0E376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FF3C88C-664B-427C-B424-66BD0B1F5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DA8A95F-2F73-44B2-8518-52BD932E5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8BF2D1-4625-467C-84A7-A062C2120E17}"/>
              </a:ext>
            </a:extLst>
          </p:cNvPr>
          <p:cNvSpPr>
            <a:spLocks noGrp="1"/>
          </p:cNvSpPr>
          <p:nvPr>
            <p:ph type="dt" sz="half" idx="10"/>
          </p:nvPr>
        </p:nvSpPr>
        <p:spPr/>
        <p:txBody>
          <a:bodyPr/>
          <a:lstStyle/>
          <a:p>
            <a:fld id="{523DBF60-8607-47FE-B8B6-6758C30A060A}" type="datetimeFigureOut">
              <a:rPr lang="fr-FR" smtClean="0"/>
              <a:t>30/04/2022</a:t>
            </a:fld>
            <a:endParaRPr lang="fr-FR"/>
          </a:p>
        </p:txBody>
      </p:sp>
      <p:sp>
        <p:nvSpPr>
          <p:cNvPr id="6" name="Espace réservé du pied de page 5">
            <a:extLst>
              <a:ext uri="{FF2B5EF4-FFF2-40B4-BE49-F238E27FC236}">
                <a16:creationId xmlns:a16="http://schemas.microsoft.com/office/drawing/2014/main" id="{1BA60F5B-E2D8-4FBF-81E4-FBF1E33814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595A745-F0D2-47CF-AB7B-75FCC4E2FA73}"/>
              </a:ext>
            </a:extLst>
          </p:cNvPr>
          <p:cNvSpPr>
            <a:spLocks noGrp="1"/>
          </p:cNvSpPr>
          <p:nvPr>
            <p:ph type="sldNum" sz="quarter" idx="12"/>
          </p:nvPr>
        </p:nvSpPr>
        <p:spPr/>
        <p:txBody>
          <a:bodyPr/>
          <a:lstStyle/>
          <a:p>
            <a:fld id="{581614AF-B1C7-4422-A33A-3CB798A6214B}" type="slidenum">
              <a:rPr lang="fr-FR" smtClean="0"/>
              <a:t>‹N°›</a:t>
            </a:fld>
            <a:endParaRPr lang="fr-FR"/>
          </a:p>
        </p:txBody>
      </p:sp>
    </p:spTree>
    <p:extLst>
      <p:ext uri="{BB962C8B-B14F-4D97-AF65-F5344CB8AC3E}">
        <p14:creationId xmlns:p14="http://schemas.microsoft.com/office/powerpoint/2010/main" val="9835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E726A5E-05C7-42DA-8DB7-6DFDE905F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4836848-22D8-4FD6-8975-329647581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7878BE-5418-4C1F-83DD-DCD472002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BF60-8607-47FE-B8B6-6758C30A060A}" type="datetimeFigureOut">
              <a:rPr lang="fr-FR" smtClean="0"/>
              <a:t>30/04/2022</a:t>
            </a:fld>
            <a:endParaRPr lang="fr-FR"/>
          </a:p>
        </p:txBody>
      </p:sp>
      <p:sp>
        <p:nvSpPr>
          <p:cNvPr id="5" name="Espace réservé du pied de page 4">
            <a:extLst>
              <a:ext uri="{FF2B5EF4-FFF2-40B4-BE49-F238E27FC236}">
                <a16:creationId xmlns:a16="http://schemas.microsoft.com/office/drawing/2014/main" id="{3D4EF011-80D2-4B9B-B8E6-324841EC98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B600DE-955C-4C6E-BCDB-623AE8BA0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614AF-B1C7-4422-A33A-3CB798A6214B}" type="slidenum">
              <a:rPr lang="fr-FR" smtClean="0"/>
              <a:t>‹N°›</a:t>
            </a:fld>
            <a:endParaRPr lang="fr-FR"/>
          </a:p>
        </p:txBody>
      </p:sp>
    </p:spTree>
    <p:extLst>
      <p:ext uri="{BB962C8B-B14F-4D97-AF65-F5344CB8AC3E}">
        <p14:creationId xmlns:p14="http://schemas.microsoft.com/office/powerpoint/2010/main" val="413340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48A9327-C041-4793-B163-54C4D1C96575}"/>
              </a:ext>
            </a:extLst>
          </p:cNvPr>
          <p:cNvSpPr txBox="1">
            <a:spLocks/>
          </p:cNvSpPr>
          <p:nvPr/>
        </p:nvSpPr>
        <p:spPr>
          <a:xfrm>
            <a:off x="1523996" y="59704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8000" dirty="0">
                <a:solidFill>
                  <a:srgbClr val="C00000"/>
                </a:solidFill>
                <a:latin typeface="Times New Roman" panose="02020603050405020304" pitchFamily="18" charset="0"/>
                <a:cs typeface="Times New Roman" panose="02020603050405020304" pitchFamily="18" charset="0"/>
              </a:rPr>
              <a:t>Projet</a:t>
            </a:r>
            <a:r>
              <a:rPr lang="fr-FR" sz="9600" dirty="0">
                <a:solidFill>
                  <a:srgbClr val="C00000"/>
                </a:solidFill>
                <a:latin typeface="Times New Roman" panose="02020603050405020304" pitchFamily="18" charset="0"/>
                <a:cs typeface="Times New Roman" panose="02020603050405020304" pitchFamily="18" charset="0"/>
              </a:rPr>
              <a:t> 7</a:t>
            </a:r>
          </a:p>
        </p:txBody>
      </p:sp>
      <p:sp>
        <p:nvSpPr>
          <p:cNvPr id="5" name="Sous-titre 2">
            <a:extLst>
              <a:ext uri="{FF2B5EF4-FFF2-40B4-BE49-F238E27FC236}">
                <a16:creationId xmlns:a16="http://schemas.microsoft.com/office/drawing/2014/main" id="{25A27233-2A46-4EC7-B101-4D9997485C7C}"/>
              </a:ext>
            </a:extLst>
          </p:cNvPr>
          <p:cNvSpPr txBox="1">
            <a:spLocks/>
          </p:cNvSpPr>
          <p:nvPr/>
        </p:nvSpPr>
        <p:spPr>
          <a:xfrm>
            <a:off x="751638" y="3429000"/>
            <a:ext cx="1068871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4000" dirty="0">
                <a:latin typeface="Times New Roman" panose="02020603050405020304" pitchFamily="18" charset="0"/>
                <a:cs typeface="Times New Roman" panose="02020603050405020304" pitchFamily="18" charset="0"/>
              </a:rPr>
              <a:t>Analysez des indicateurs de l’égalité </a:t>
            </a:r>
            <a:br>
              <a:rPr lang="fr-FR" sz="4000" dirty="0">
                <a:latin typeface="Times New Roman" panose="02020603050405020304" pitchFamily="18" charset="0"/>
                <a:cs typeface="Times New Roman" panose="02020603050405020304" pitchFamily="18" charset="0"/>
              </a:rPr>
            </a:br>
            <a:r>
              <a:rPr lang="fr-FR" sz="4000" dirty="0">
                <a:latin typeface="Times New Roman" panose="02020603050405020304" pitchFamily="18" charset="0"/>
                <a:cs typeface="Times New Roman" panose="02020603050405020304" pitchFamily="18" charset="0"/>
              </a:rPr>
              <a:t>femme-homme avec Knime</a:t>
            </a:r>
          </a:p>
        </p:txBody>
      </p:sp>
    </p:spTree>
    <p:extLst>
      <p:ext uri="{BB962C8B-B14F-4D97-AF65-F5344CB8AC3E}">
        <p14:creationId xmlns:p14="http://schemas.microsoft.com/office/powerpoint/2010/main" val="219586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2539196" y="-55145"/>
            <a:ext cx="7113608" cy="1325563"/>
          </a:xfrm>
        </p:spPr>
        <p:txBody>
          <a:bodyPr>
            <a:normAutofit/>
          </a:bodyPr>
          <a:lstStyle/>
          <a:p>
            <a:pPr algn="ctr"/>
            <a:r>
              <a:rPr lang="fr-FR" dirty="0">
                <a:latin typeface="Times New Roman" panose="02020603050405020304" pitchFamily="18" charset="0"/>
                <a:cs typeface="Times New Roman" panose="02020603050405020304" pitchFamily="18" charset="0"/>
              </a:rPr>
              <a:t>Nettoyage et anonymisation </a:t>
            </a:r>
            <a:endParaRPr lang="fr-FR" sz="4000" dirty="0"/>
          </a:p>
        </p:txBody>
      </p:sp>
      <p:pic>
        <p:nvPicPr>
          <p:cNvPr id="5" name="Image 4">
            <a:extLst>
              <a:ext uri="{FF2B5EF4-FFF2-40B4-BE49-F238E27FC236}">
                <a16:creationId xmlns:a16="http://schemas.microsoft.com/office/drawing/2014/main" id="{8DF60CE0-DB63-449B-A0E3-4C110C07C050}"/>
              </a:ext>
            </a:extLst>
          </p:cNvPr>
          <p:cNvPicPr>
            <a:picLocks noChangeAspect="1"/>
          </p:cNvPicPr>
          <p:nvPr/>
        </p:nvPicPr>
        <p:blipFill>
          <a:blip r:embed="rId2"/>
          <a:stretch>
            <a:fillRect/>
          </a:stretch>
        </p:blipFill>
        <p:spPr>
          <a:xfrm>
            <a:off x="3086100" y="1131971"/>
            <a:ext cx="6019800" cy="5581650"/>
          </a:xfrm>
          <a:prstGeom prst="rect">
            <a:avLst/>
          </a:prstGeom>
        </p:spPr>
      </p:pic>
    </p:spTree>
    <p:extLst>
      <p:ext uri="{BB962C8B-B14F-4D97-AF65-F5344CB8AC3E}">
        <p14:creationId xmlns:p14="http://schemas.microsoft.com/office/powerpoint/2010/main" val="383871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2539196" y="-55145"/>
            <a:ext cx="7113608" cy="1325563"/>
          </a:xfrm>
        </p:spPr>
        <p:txBody>
          <a:bodyPr>
            <a:normAutofit/>
          </a:bodyPr>
          <a:lstStyle/>
          <a:p>
            <a:pPr algn="ctr"/>
            <a:r>
              <a:rPr lang="fr-FR" dirty="0">
                <a:latin typeface="Times New Roman" panose="02020603050405020304" pitchFamily="18" charset="0"/>
                <a:cs typeface="Times New Roman" panose="02020603050405020304" pitchFamily="18" charset="0"/>
              </a:rPr>
              <a:t>Fichier anonyme</a:t>
            </a:r>
            <a:endParaRPr lang="fr-FR" sz="4000" dirty="0"/>
          </a:p>
        </p:txBody>
      </p:sp>
      <p:pic>
        <p:nvPicPr>
          <p:cNvPr id="2" name="Image 1">
            <a:extLst>
              <a:ext uri="{FF2B5EF4-FFF2-40B4-BE49-F238E27FC236}">
                <a16:creationId xmlns:a16="http://schemas.microsoft.com/office/drawing/2014/main" id="{1F051710-D667-40E1-9DF2-6B5AE8E330EC}"/>
              </a:ext>
            </a:extLst>
          </p:cNvPr>
          <p:cNvPicPr>
            <a:picLocks noChangeAspect="1"/>
          </p:cNvPicPr>
          <p:nvPr/>
        </p:nvPicPr>
        <p:blipFill>
          <a:blip r:embed="rId2"/>
          <a:stretch>
            <a:fillRect/>
          </a:stretch>
        </p:blipFill>
        <p:spPr>
          <a:xfrm>
            <a:off x="0" y="2100324"/>
            <a:ext cx="12192000" cy="2657351"/>
          </a:xfrm>
          <a:prstGeom prst="rect">
            <a:avLst/>
          </a:prstGeom>
        </p:spPr>
      </p:pic>
    </p:spTree>
    <p:extLst>
      <p:ext uri="{BB962C8B-B14F-4D97-AF65-F5344CB8AC3E}">
        <p14:creationId xmlns:p14="http://schemas.microsoft.com/office/powerpoint/2010/main" val="93822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4">
            <a:extLst>
              <a:ext uri="{FF2B5EF4-FFF2-40B4-BE49-F238E27FC236}">
                <a16:creationId xmlns:a16="http://schemas.microsoft.com/office/drawing/2014/main" id="{F3E2DCE3-A8A4-41F1-B4C2-9A95F24C6273}"/>
              </a:ext>
            </a:extLst>
          </p:cNvPr>
          <p:cNvSpPr txBox="1">
            <a:spLocks/>
          </p:cNvSpPr>
          <p:nvPr/>
        </p:nvSpPr>
        <p:spPr>
          <a:xfrm>
            <a:off x="1523999" y="963319"/>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6000" dirty="0">
                <a:solidFill>
                  <a:srgbClr val="C00000"/>
                </a:solidFill>
                <a:latin typeface="Times New Roman" panose="02020603050405020304" pitchFamily="18" charset="0"/>
                <a:cs typeface="Times New Roman" panose="02020603050405020304" pitchFamily="18" charset="0"/>
              </a:rPr>
              <a:t>Partie 3</a:t>
            </a:r>
          </a:p>
          <a:p>
            <a:endParaRPr lang="fr-FR" sz="6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68E44A-D646-4D76-BBF2-752BCC7E0EF7}"/>
              </a:ext>
            </a:extLst>
          </p:cNvPr>
          <p:cNvSpPr/>
          <p:nvPr/>
        </p:nvSpPr>
        <p:spPr>
          <a:xfrm>
            <a:off x="1720225" y="2619081"/>
            <a:ext cx="8751548" cy="769441"/>
          </a:xfrm>
          <a:prstGeom prst="rect">
            <a:avLst/>
          </a:prstGeom>
        </p:spPr>
        <p:txBody>
          <a:bodyPr wrap="square">
            <a:spAutoFit/>
          </a:bodyPr>
          <a:lstStyle/>
          <a:p>
            <a:pPr algn="ctr"/>
            <a:r>
              <a:rPr lang="fr-FR" sz="4400" dirty="0">
                <a:latin typeface="Times New Roman" panose="02020603050405020304" pitchFamily="18" charset="0"/>
                <a:cs typeface="Times New Roman" panose="02020603050405020304" pitchFamily="18" charset="0"/>
              </a:rPr>
              <a:t>Analyse</a:t>
            </a:r>
            <a:endParaRPr lang="fr-FR" sz="4000" dirty="0"/>
          </a:p>
        </p:txBody>
      </p:sp>
      <p:pic>
        <p:nvPicPr>
          <p:cNvPr id="8" name="Image 7">
            <a:extLst>
              <a:ext uri="{FF2B5EF4-FFF2-40B4-BE49-F238E27FC236}">
                <a16:creationId xmlns:a16="http://schemas.microsoft.com/office/drawing/2014/main" id="{F1F314EF-E177-434E-A1DA-EB8732E69589}"/>
              </a:ext>
            </a:extLst>
          </p:cNvPr>
          <p:cNvPicPr>
            <a:picLocks noChangeAspect="1"/>
          </p:cNvPicPr>
          <p:nvPr/>
        </p:nvPicPr>
        <p:blipFill>
          <a:blip r:embed="rId2"/>
          <a:stretch>
            <a:fillRect/>
          </a:stretch>
        </p:blipFill>
        <p:spPr>
          <a:xfrm>
            <a:off x="5191838" y="3848429"/>
            <a:ext cx="1808321" cy="1677283"/>
          </a:xfrm>
          <a:prstGeom prst="rect">
            <a:avLst/>
          </a:prstGeom>
        </p:spPr>
      </p:pic>
    </p:spTree>
    <p:extLst>
      <p:ext uri="{BB962C8B-B14F-4D97-AF65-F5344CB8AC3E}">
        <p14:creationId xmlns:p14="http://schemas.microsoft.com/office/powerpoint/2010/main" val="222179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2539196" y="16042"/>
            <a:ext cx="7113608" cy="1325563"/>
          </a:xfrm>
        </p:spPr>
        <p:txBody>
          <a:bodyPr>
            <a:normAutofit/>
          </a:bodyPr>
          <a:lstStyle/>
          <a:p>
            <a:pPr algn="ctr"/>
            <a:r>
              <a:rPr lang="fr-FR" dirty="0">
                <a:latin typeface="Times New Roman" panose="02020603050405020304" pitchFamily="18" charset="0"/>
                <a:cs typeface="Times New Roman" panose="02020603050405020304" pitchFamily="18" charset="0"/>
              </a:rPr>
              <a:t>Compréhension des données </a:t>
            </a:r>
          </a:p>
        </p:txBody>
      </p:sp>
      <p:sp>
        <p:nvSpPr>
          <p:cNvPr id="11" name="Espace réservé du contenu 2">
            <a:extLst>
              <a:ext uri="{FF2B5EF4-FFF2-40B4-BE49-F238E27FC236}">
                <a16:creationId xmlns:a16="http://schemas.microsoft.com/office/drawing/2014/main" id="{945B18EB-CEBE-4E09-9E77-FC4C78BB0D1B}"/>
              </a:ext>
            </a:extLst>
          </p:cNvPr>
          <p:cNvSpPr txBox="1">
            <a:spLocks/>
          </p:cNvSpPr>
          <p:nvPr/>
        </p:nvSpPr>
        <p:spPr>
          <a:xfrm>
            <a:off x="8621941" y="1255061"/>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12" name="Espace réservé du contenu 2">
            <a:extLst>
              <a:ext uri="{FF2B5EF4-FFF2-40B4-BE49-F238E27FC236}">
                <a16:creationId xmlns:a16="http://schemas.microsoft.com/office/drawing/2014/main" id="{6970CFD5-517A-4CF2-894C-7CE45E26BC1F}"/>
              </a:ext>
            </a:extLst>
          </p:cNvPr>
          <p:cNvSpPr txBox="1">
            <a:spLocks/>
          </p:cNvSpPr>
          <p:nvPr/>
        </p:nvSpPr>
        <p:spPr>
          <a:xfrm>
            <a:off x="2418894" y="1341605"/>
            <a:ext cx="3786597"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913151BC-E93C-4EAA-81CA-C18CB35C8328}"/>
              </a:ext>
            </a:extLst>
          </p:cNvPr>
          <p:cNvPicPr>
            <a:picLocks noChangeAspect="1"/>
          </p:cNvPicPr>
          <p:nvPr/>
        </p:nvPicPr>
        <p:blipFill>
          <a:blip r:embed="rId2"/>
          <a:stretch>
            <a:fillRect/>
          </a:stretch>
        </p:blipFill>
        <p:spPr>
          <a:xfrm>
            <a:off x="1501268" y="2320924"/>
            <a:ext cx="9714155" cy="2494175"/>
          </a:xfrm>
          <a:prstGeom prst="rect">
            <a:avLst/>
          </a:prstGeom>
        </p:spPr>
      </p:pic>
    </p:spTree>
    <p:extLst>
      <p:ext uri="{BB962C8B-B14F-4D97-AF65-F5344CB8AC3E}">
        <p14:creationId xmlns:p14="http://schemas.microsoft.com/office/powerpoint/2010/main" val="420177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2539196" y="16042"/>
            <a:ext cx="7113608" cy="1325563"/>
          </a:xfrm>
        </p:spPr>
        <p:txBody>
          <a:bodyPr>
            <a:normAutofit/>
          </a:bodyPr>
          <a:lstStyle/>
          <a:p>
            <a:pPr algn="ctr"/>
            <a:r>
              <a:rPr lang="fr-FR" dirty="0">
                <a:latin typeface="Times New Roman" panose="02020603050405020304" pitchFamily="18" charset="0"/>
                <a:cs typeface="Times New Roman" panose="02020603050405020304" pitchFamily="18" charset="0"/>
              </a:rPr>
              <a:t>Distribution des hommes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et des femmes</a:t>
            </a:r>
          </a:p>
        </p:txBody>
      </p:sp>
      <p:pic>
        <p:nvPicPr>
          <p:cNvPr id="3" name="Image 2">
            <a:extLst>
              <a:ext uri="{FF2B5EF4-FFF2-40B4-BE49-F238E27FC236}">
                <a16:creationId xmlns:a16="http://schemas.microsoft.com/office/drawing/2014/main" id="{A10E19E4-A7A9-4E2D-8716-8AB7807FFBDC}"/>
              </a:ext>
            </a:extLst>
          </p:cNvPr>
          <p:cNvPicPr>
            <a:picLocks noChangeAspect="1"/>
          </p:cNvPicPr>
          <p:nvPr/>
        </p:nvPicPr>
        <p:blipFill>
          <a:blip r:embed="rId2"/>
          <a:stretch>
            <a:fillRect/>
          </a:stretch>
        </p:blipFill>
        <p:spPr>
          <a:xfrm>
            <a:off x="2539196" y="1475534"/>
            <a:ext cx="7113608" cy="4901203"/>
          </a:xfrm>
          <a:prstGeom prst="rect">
            <a:avLst/>
          </a:prstGeom>
        </p:spPr>
      </p:pic>
      <p:sp>
        <p:nvSpPr>
          <p:cNvPr id="8" name="Espace réservé du contenu 2">
            <a:extLst>
              <a:ext uri="{FF2B5EF4-FFF2-40B4-BE49-F238E27FC236}">
                <a16:creationId xmlns:a16="http://schemas.microsoft.com/office/drawing/2014/main" id="{2F27EA27-570F-43DB-A925-08BDBEDDBC58}"/>
              </a:ext>
            </a:extLst>
          </p:cNvPr>
          <p:cNvSpPr>
            <a:spLocks noGrp="1"/>
          </p:cNvSpPr>
          <p:nvPr>
            <p:ph idx="1"/>
          </p:nvPr>
        </p:nvSpPr>
        <p:spPr>
          <a:xfrm>
            <a:off x="8464967" y="3926135"/>
            <a:ext cx="2107783" cy="498096"/>
          </a:xfrm>
        </p:spPr>
        <p:txBody>
          <a:bodyPr>
            <a:normAutofit/>
          </a:bodyPr>
          <a:lstStyle/>
          <a:p>
            <a:pPr marL="0" indent="0">
              <a:buNone/>
            </a:pPr>
            <a:r>
              <a:rPr lang="fr-FR" sz="2200" dirty="0">
                <a:latin typeface="Times New Roman" panose="02020603050405020304" pitchFamily="18" charset="0"/>
                <a:cs typeface="Times New Roman" panose="02020603050405020304" pitchFamily="18" charset="0"/>
              </a:rPr>
              <a:t>125 femmes</a:t>
            </a:r>
          </a:p>
        </p:txBody>
      </p:sp>
      <p:sp>
        <p:nvSpPr>
          <p:cNvPr id="9" name="Espace réservé du contenu 2">
            <a:extLst>
              <a:ext uri="{FF2B5EF4-FFF2-40B4-BE49-F238E27FC236}">
                <a16:creationId xmlns:a16="http://schemas.microsoft.com/office/drawing/2014/main" id="{F8607633-4584-4AE5-8AC6-F7B0B8F2AA9C}"/>
              </a:ext>
            </a:extLst>
          </p:cNvPr>
          <p:cNvSpPr txBox="1">
            <a:spLocks/>
          </p:cNvSpPr>
          <p:nvPr/>
        </p:nvSpPr>
        <p:spPr>
          <a:xfrm>
            <a:off x="2273717" y="3926135"/>
            <a:ext cx="2107783"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200" dirty="0">
                <a:latin typeface="Times New Roman" panose="02020603050405020304" pitchFamily="18" charset="0"/>
                <a:cs typeface="Times New Roman" panose="02020603050405020304" pitchFamily="18" charset="0"/>
              </a:rPr>
              <a:t>131 hommes</a:t>
            </a:r>
          </a:p>
        </p:txBody>
      </p:sp>
      <p:sp>
        <p:nvSpPr>
          <p:cNvPr id="10" name="Espace réservé du contenu 2">
            <a:extLst>
              <a:ext uri="{FF2B5EF4-FFF2-40B4-BE49-F238E27FC236}">
                <a16:creationId xmlns:a16="http://schemas.microsoft.com/office/drawing/2014/main" id="{8606232C-5914-4851-8977-0C9D707B1224}"/>
              </a:ext>
            </a:extLst>
          </p:cNvPr>
          <p:cNvSpPr txBox="1">
            <a:spLocks/>
          </p:cNvSpPr>
          <p:nvPr/>
        </p:nvSpPr>
        <p:spPr>
          <a:xfrm>
            <a:off x="9675833" y="6359904"/>
            <a:ext cx="2442379" cy="49809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200" dirty="0">
                <a:latin typeface="Times New Roman" panose="02020603050405020304" pitchFamily="18" charset="0"/>
                <a:cs typeface="Times New Roman" panose="02020603050405020304" pitchFamily="18" charset="0"/>
              </a:rPr>
              <a:t>Total : 256 employés</a:t>
            </a:r>
          </a:p>
        </p:txBody>
      </p:sp>
      <p:sp>
        <p:nvSpPr>
          <p:cNvPr id="11" name="Espace réservé du contenu 2">
            <a:extLst>
              <a:ext uri="{FF2B5EF4-FFF2-40B4-BE49-F238E27FC236}">
                <a16:creationId xmlns:a16="http://schemas.microsoft.com/office/drawing/2014/main" id="{945B18EB-CEBE-4E09-9E77-FC4C78BB0D1B}"/>
              </a:ext>
            </a:extLst>
          </p:cNvPr>
          <p:cNvSpPr txBox="1">
            <a:spLocks/>
          </p:cNvSpPr>
          <p:nvPr/>
        </p:nvSpPr>
        <p:spPr>
          <a:xfrm>
            <a:off x="8621941" y="1255061"/>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12" name="Espace réservé du contenu 2">
            <a:extLst>
              <a:ext uri="{FF2B5EF4-FFF2-40B4-BE49-F238E27FC236}">
                <a16:creationId xmlns:a16="http://schemas.microsoft.com/office/drawing/2014/main" id="{6970CFD5-517A-4CF2-894C-7CE45E26BC1F}"/>
              </a:ext>
            </a:extLst>
          </p:cNvPr>
          <p:cNvSpPr txBox="1">
            <a:spLocks/>
          </p:cNvSpPr>
          <p:nvPr/>
        </p:nvSpPr>
        <p:spPr>
          <a:xfrm>
            <a:off x="2418894" y="1341605"/>
            <a:ext cx="3786597"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71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2539196" y="16042"/>
            <a:ext cx="7113608" cy="1325563"/>
          </a:xfrm>
        </p:spPr>
        <p:txBody>
          <a:bodyPr>
            <a:normAutofit/>
          </a:bodyPr>
          <a:lstStyle/>
          <a:p>
            <a:pPr algn="ctr"/>
            <a:r>
              <a:rPr lang="fr-FR" dirty="0">
                <a:latin typeface="Times New Roman" panose="02020603050405020304" pitchFamily="18" charset="0"/>
                <a:cs typeface="Times New Roman" panose="02020603050405020304" pitchFamily="18" charset="0"/>
              </a:rPr>
              <a:t>Indicateurs</a:t>
            </a:r>
          </a:p>
        </p:txBody>
      </p:sp>
      <p:pic>
        <p:nvPicPr>
          <p:cNvPr id="2" name="Image 1">
            <a:extLst>
              <a:ext uri="{FF2B5EF4-FFF2-40B4-BE49-F238E27FC236}">
                <a16:creationId xmlns:a16="http://schemas.microsoft.com/office/drawing/2014/main" id="{D01C1668-553C-4F58-BFD1-4345CF20855A}"/>
              </a:ext>
            </a:extLst>
          </p:cNvPr>
          <p:cNvPicPr>
            <a:picLocks noChangeAspect="1"/>
          </p:cNvPicPr>
          <p:nvPr/>
        </p:nvPicPr>
        <p:blipFill>
          <a:blip r:embed="rId2"/>
          <a:stretch>
            <a:fillRect/>
          </a:stretch>
        </p:blipFill>
        <p:spPr>
          <a:xfrm>
            <a:off x="3007910" y="1341605"/>
            <a:ext cx="6176179" cy="4873567"/>
          </a:xfrm>
          <a:prstGeom prst="rect">
            <a:avLst/>
          </a:prstGeom>
        </p:spPr>
      </p:pic>
    </p:spTree>
    <p:extLst>
      <p:ext uri="{BB962C8B-B14F-4D97-AF65-F5344CB8AC3E}">
        <p14:creationId xmlns:p14="http://schemas.microsoft.com/office/powerpoint/2010/main" val="98787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2539196" y="16042"/>
            <a:ext cx="7113608" cy="1325563"/>
          </a:xfrm>
        </p:spPr>
        <p:txBody>
          <a:bodyPr>
            <a:normAutofit/>
          </a:bodyPr>
          <a:lstStyle/>
          <a:p>
            <a:pPr algn="ctr"/>
            <a:r>
              <a:rPr lang="fr-FR" dirty="0">
                <a:latin typeface="Times New Roman" panose="02020603050405020304" pitchFamily="18" charset="0"/>
                <a:cs typeface="Times New Roman" panose="02020603050405020304" pitchFamily="18" charset="0"/>
              </a:rPr>
              <a:t>Méthode</a:t>
            </a:r>
          </a:p>
        </p:txBody>
      </p:sp>
      <p:pic>
        <p:nvPicPr>
          <p:cNvPr id="3" name="Image 2">
            <a:extLst>
              <a:ext uri="{FF2B5EF4-FFF2-40B4-BE49-F238E27FC236}">
                <a16:creationId xmlns:a16="http://schemas.microsoft.com/office/drawing/2014/main" id="{BEA3E0B0-938A-4C5D-8147-05E37AB795F6}"/>
              </a:ext>
            </a:extLst>
          </p:cNvPr>
          <p:cNvPicPr>
            <a:picLocks noChangeAspect="1"/>
          </p:cNvPicPr>
          <p:nvPr/>
        </p:nvPicPr>
        <p:blipFill>
          <a:blip r:embed="rId2"/>
          <a:stretch>
            <a:fillRect/>
          </a:stretch>
        </p:blipFill>
        <p:spPr>
          <a:xfrm>
            <a:off x="2326022" y="1341605"/>
            <a:ext cx="7539955" cy="5102225"/>
          </a:xfrm>
          <a:prstGeom prst="rect">
            <a:avLst/>
          </a:prstGeom>
        </p:spPr>
      </p:pic>
    </p:spTree>
    <p:extLst>
      <p:ext uri="{BB962C8B-B14F-4D97-AF65-F5344CB8AC3E}">
        <p14:creationId xmlns:p14="http://schemas.microsoft.com/office/powerpoint/2010/main" val="350787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2539196" y="-48826"/>
            <a:ext cx="7113608" cy="1325563"/>
          </a:xfrm>
        </p:spPr>
        <p:txBody>
          <a:bodyPr>
            <a:normAutofit/>
          </a:bodyPr>
          <a:lstStyle/>
          <a:p>
            <a:pPr algn="ctr"/>
            <a:r>
              <a:rPr lang="fr-FR" dirty="0">
                <a:latin typeface="Times New Roman" panose="02020603050405020304" pitchFamily="18" charset="0"/>
                <a:cs typeface="Times New Roman" panose="02020603050405020304" pitchFamily="18" charset="0"/>
              </a:rPr>
              <a:t>Embauche - Service</a:t>
            </a:r>
          </a:p>
        </p:txBody>
      </p:sp>
      <p:pic>
        <p:nvPicPr>
          <p:cNvPr id="5" name="Image 4">
            <a:extLst>
              <a:ext uri="{FF2B5EF4-FFF2-40B4-BE49-F238E27FC236}">
                <a16:creationId xmlns:a16="http://schemas.microsoft.com/office/drawing/2014/main" id="{F0B51773-D0AF-458F-9706-4AD50ED31778}"/>
              </a:ext>
            </a:extLst>
          </p:cNvPr>
          <p:cNvPicPr>
            <a:picLocks noChangeAspect="1"/>
          </p:cNvPicPr>
          <p:nvPr/>
        </p:nvPicPr>
        <p:blipFill>
          <a:blip r:embed="rId2"/>
          <a:stretch>
            <a:fillRect/>
          </a:stretch>
        </p:blipFill>
        <p:spPr>
          <a:xfrm>
            <a:off x="2333148" y="1143387"/>
            <a:ext cx="7525703" cy="5553275"/>
          </a:xfrm>
          <a:prstGeom prst="rect">
            <a:avLst/>
          </a:prstGeom>
        </p:spPr>
      </p:pic>
      <p:sp>
        <p:nvSpPr>
          <p:cNvPr id="6" name="Espace réservé du contenu 2">
            <a:extLst>
              <a:ext uri="{FF2B5EF4-FFF2-40B4-BE49-F238E27FC236}">
                <a16:creationId xmlns:a16="http://schemas.microsoft.com/office/drawing/2014/main" id="{5913F869-88F2-4A22-AB1D-E2E42420D452}"/>
              </a:ext>
            </a:extLst>
          </p:cNvPr>
          <p:cNvSpPr txBox="1">
            <a:spLocks/>
          </p:cNvSpPr>
          <p:nvPr/>
        </p:nvSpPr>
        <p:spPr>
          <a:xfrm>
            <a:off x="2818956" y="2930904"/>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55.77%</a:t>
            </a:r>
          </a:p>
        </p:txBody>
      </p:sp>
      <p:sp>
        <p:nvSpPr>
          <p:cNvPr id="7" name="Espace réservé du contenu 2">
            <a:extLst>
              <a:ext uri="{FF2B5EF4-FFF2-40B4-BE49-F238E27FC236}">
                <a16:creationId xmlns:a16="http://schemas.microsoft.com/office/drawing/2014/main" id="{93A353CD-D326-4337-86F2-334DAA4758FF}"/>
              </a:ext>
            </a:extLst>
          </p:cNvPr>
          <p:cNvSpPr txBox="1">
            <a:spLocks/>
          </p:cNvSpPr>
          <p:nvPr/>
        </p:nvSpPr>
        <p:spPr>
          <a:xfrm>
            <a:off x="2748405" y="5226254"/>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44.23%</a:t>
            </a:r>
          </a:p>
        </p:txBody>
      </p:sp>
      <p:sp>
        <p:nvSpPr>
          <p:cNvPr id="8" name="Espace réservé du contenu 2">
            <a:extLst>
              <a:ext uri="{FF2B5EF4-FFF2-40B4-BE49-F238E27FC236}">
                <a16:creationId xmlns:a16="http://schemas.microsoft.com/office/drawing/2014/main" id="{05794C57-BE37-4DDF-BAAD-888162ECB0A1}"/>
              </a:ext>
            </a:extLst>
          </p:cNvPr>
          <p:cNvSpPr txBox="1">
            <a:spLocks/>
          </p:cNvSpPr>
          <p:nvPr/>
        </p:nvSpPr>
        <p:spPr>
          <a:xfrm>
            <a:off x="3991260" y="3077394"/>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58.54%</a:t>
            </a:r>
          </a:p>
        </p:txBody>
      </p:sp>
      <p:sp>
        <p:nvSpPr>
          <p:cNvPr id="9" name="Espace réservé du contenu 2">
            <a:extLst>
              <a:ext uri="{FF2B5EF4-FFF2-40B4-BE49-F238E27FC236}">
                <a16:creationId xmlns:a16="http://schemas.microsoft.com/office/drawing/2014/main" id="{AFAB8A74-A2D4-46B6-ABAF-288D6A92EAAE}"/>
              </a:ext>
            </a:extLst>
          </p:cNvPr>
          <p:cNvSpPr txBox="1">
            <a:spLocks/>
          </p:cNvSpPr>
          <p:nvPr/>
        </p:nvSpPr>
        <p:spPr>
          <a:xfrm>
            <a:off x="5148323" y="2668687"/>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43.48%</a:t>
            </a:r>
          </a:p>
        </p:txBody>
      </p:sp>
      <p:sp>
        <p:nvSpPr>
          <p:cNvPr id="10" name="Espace réservé du contenu 2">
            <a:extLst>
              <a:ext uri="{FF2B5EF4-FFF2-40B4-BE49-F238E27FC236}">
                <a16:creationId xmlns:a16="http://schemas.microsoft.com/office/drawing/2014/main" id="{0DF2B137-E680-4247-BB49-64443C86E123}"/>
              </a:ext>
            </a:extLst>
          </p:cNvPr>
          <p:cNvSpPr txBox="1">
            <a:spLocks/>
          </p:cNvSpPr>
          <p:nvPr/>
        </p:nvSpPr>
        <p:spPr>
          <a:xfrm>
            <a:off x="6346041" y="2622591"/>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41.67%</a:t>
            </a:r>
          </a:p>
        </p:txBody>
      </p:sp>
      <p:sp>
        <p:nvSpPr>
          <p:cNvPr id="11" name="Espace réservé du contenu 2">
            <a:extLst>
              <a:ext uri="{FF2B5EF4-FFF2-40B4-BE49-F238E27FC236}">
                <a16:creationId xmlns:a16="http://schemas.microsoft.com/office/drawing/2014/main" id="{8222E1E2-90BD-46F5-A855-1E2D9D5223A0}"/>
              </a:ext>
            </a:extLst>
          </p:cNvPr>
          <p:cNvSpPr txBox="1">
            <a:spLocks/>
          </p:cNvSpPr>
          <p:nvPr/>
        </p:nvSpPr>
        <p:spPr>
          <a:xfrm>
            <a:off x="8725857" y="2930904"/>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55.81%</a:t>
            </a:r>
          </a:p>
        </p:txBody>
      </p:sp>
      <p:sp>
        <p:nvSpPr>
          <p:cNvPr id="12" name="Espace réservé du contenu 2">
            <a:extLst>
              <a:ext uri="{FF2B5EF4-FFF2-40B4-BE49-F238E27FC236}">
                <a16:creationId xmlns:a16="http://schemas.microsoft.com/office/drawing/2014/main" id="{D1FFF892-7BE2-4E44-9C6F-2D8B0F1E08AB}"/>
              </a:ext>
            </a:extLst>
          </p:cNvPr>
          <p:cNvSpPr txBox="1">
            <a:spLocks/>
          </p:cNvSpPr>
          <p:nvPr/>
        </p:nvSpPr>
        <p:spPr>
          <a:xfrm>
            <a:off x="8716161" y="5396805"/>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44.19%</a:t>
            </a:r>
          </a:p>
        </p:txBody>
      </p:sp>
      <p:sp>
        <p:nvSpPr>
          <p:cNvPr id="13" name="Espace réservé du contenu 2">
            <a:extLst>
              <a:ext uri="{FF2B5EF4-FFF2-40B4-BE49-F238E27FC236}">
                <a16:creationId xmlns:a16="http://schemas.microsoft.com/office/drawing/2014/main" id="{1552B207-E8C6-4C86-85AE-99EBA365442C}"/>
              </a:ext>
            </a:extLst>
          </p:cNvPr>
          <p:cNvSpPr txBox="1">
            <a:spLocks/>
          </p:cNvSpPr>
          <p:nvPr/>
        </p:nvSpPr>
        <p:spPr>
          <a:xfrm>
            <a:off x="7687587" y="4420765"/>
            <a:ext cx="941805"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80%</a:t>
            </a:r>
          </a:p>
        </p:txBody>
      </p:sp>
      <p:sp>
        <p:nvSpPr>
          <p:cNvPr id="14" name="Espace réservé du contenu 2">
            <a:extLst>
              <a:ext uri="{FF2B5EF4-FFF2-40B4-BE49-F238E27FC236}">
                <a16:creationId xmlns:a16="http://schemas.microsoft.com/office/drawing/2014/main" id="{9917DA63-8B2F-4598-85CA-B4C336FF6A48}"/>
              </a:ext>
            </a:extLst>
          </p:cNvPr>
          <p:cNvSpPr txBox="1">
            <a:spLocks/>
          </p:cNvSpPr>
          <p:nvPr/>
        </p:nvSpPr>
        <p:spPr>
          <a:xfrm>
            <a:off x="7687587" y="1970854"/>
            <a:ext cx="829720"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20%</a:t>
            </a:r>
          </a:p>
        </p:txBody>
      </p:sp>
      <p:sp>
        <p:nvSpPr>
          <p:cNvPr id="15" name="Espace réservé du contenu 2">
            <a:extLst>
              <a:ext uri="{FF2B5EF4-FFF2-40B4-BE49-F238E27FC236}">
                <a16:creationId xmlns:a16="http://schemas.microsoft.com/office/drawing/2014/main" id="{0595596A-924A-4869-B95C-F6C990CA1C82}"/>
              </a:ext>
            </a:extLst>
          </p:cNvPr>
          <p:cNvSpPr txBox="1">
            <a:spLocks/>
          </p:cNvSpPr>
          <p:nvPr/>
        </p:nvSpPr>
        <p:spPr>
          <a:xfrm>
            <a:off x="5176874" y="5056829"/>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56.52%</a:t>
            </a:r>
          </a:p>
        </p:txBody>
      </p:sp>
      <p:sp>
        <p:nvSpPr>
          <p:cNvPr id="16" name="Espace réservé du contenu 2">
            <a:extLst>
              <a:ext uri="{FF2B5EF4-FFF2-40B4-BE49-F238E27FC236}">
                <a16:creationId xmlns:a16="http://schemas.microsoft.com/office/drawing/2014/main" id="{A8EB4405-9AA9-44CE-A76E-DC4F367FC1D3}"/>
              </a:ext>
            </a:extLst>
          </p:cNvPr>
          <p:cNvSpPr txBox="1">
            <a:spLocks/>
          </p:cNvSpPr>
          <p:nvPr/>
        </p:nvSpPr>
        <p:spPr>
          <a:xfrm>
            <a:off x="4000026" y="5376147"/>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41.46%</a:t>
            </a:r>
          </a:p>
        </p:txBody>
      </p:sp>
      <p:sp>
        <p:nvSpPr>
          <p:cNvPr id="17" name="Espace réservé du contenu 2">
            <a:extLst>
              <a:ext uri="{FF2B5EF4-FFF2-40B4-BE49-F238E27FC236}">
                <a16:creationId xmlns:a16="http://schemas.microsoft.com/office/drawing/2014/main" id="{15543860-3EAC-446F-B97D-5CCFAD7A4730}"/>
              </a:ext>
            </a:extLst>
          </p:cNvPr>
          <p:cNvSpPr txBox="1">
            <a:spLocks/>
          </p:cNvSpPr>
          <p:nvPr/>
        </p:nvSpPr>
        <p:spPr>
          <a:xfrm>
            <a:off x="6398653" y="4898709"/>
            <a:ext cx="105389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Times New Roman" panose="02020603050405020304" pitchFamily="18" charset="0"/>
                <a:cs typeface="Times New Roman" panose="02020603050405020304" pitchFamily="18" charset="0"/>
              </a:rPr>
              <a:t>58.33%</a:t>
            </a:r>
          </a:p>
        </p:txBody>
      </p:sp>
      <p:sp>
        <p:nvSpPr>
          <p:cNvPr id="18" name="Espace réservé du contenu 2">
            <a:extLst>
              <a:ext uri="{FF2B5EF4-FFF2-40B4-BE49-F238E27FC236}">
                <a16:creationId xmlns:a16="http://schemas.microsoft.com/office/drawing/2014/main" id="{FC49A807-1C64-4343-A6C8-B84DA7086EA8}"/>
              </a:ext>
            </a:extLst>
          </p:cNvPr>
          <p:cNvSpPr txBox="1">
            <a:spLocks/>
          </p:cNvSpPr>
          <p:nvPr/>
        </p:nvSpPr>
        <p:spPr>
          <a:xfrm>
            <a:off x="8598912" y="940772"/>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96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2539196" y="-48826"/>
            <a:ext cx="7113608" cy="1325563"/>
          </a:xfrm>
        </p:spPr>
        <p:txBody>
          <a:bodyPr>
            <a:normAutofit/>
          </a:bodyPr>
          <a:lstStyle/>
          <a:p>
            <a:pPr algn="ctr"/>
            <a:r>
              <a:rPr lang="fr-FR" dirty="0">
                <a:latin typeface="Times New Roman" panose="02020603050405020304" pitchFamily="18" charset="0"/>
                <a:cs typeface="Times New Roman" panose="02020603050405020304" pitchFamily="18" charset="0"/>
              </a:rPr>
              <a:t>Embauche - Contrat</a:t>
            </a:r>
          </a:p>
        </p:txBody>
      </p:sp>
      <p:pic>
        <p:nvPicPr>
          <p:cNvPr id="3" name="Image 2">
            <a:extLst>
              <a:ext uri="{FF2B5EF4-FFF2-40B4-BE49-F238E27FC236}">
                <a16:creationId xmlns:a16="http://schemas.microsoft.com/office/drawing/2014/main" id="{0F30DACB-640F-40B5-9833-86C7EDFF6321}"/>
              </a:ext>
            </a:extLst>
          </p:cNvPr>
          <p:cNvPicPr>
            <a:picLocks noChangeAspect="1"/>
          </p:cNvPicPr>
          <p:nvPr/>
        </p:nvPicPr>
        <p:blipFill>
          <a:blip r:embed="rId2"/>
          <a:stretch>
            <a:fillRect/>
          </a:stretch>
        </p:blipFill>
        <p:spPr>
          <a:xfrm>
            <a:off x="3735991" y="1027689"/>
            <a:ext cx="7629597" cy="5683621"/>
          </a:xfrm>
          <a:prstGeom prst="rect">
            <a:avLst/>
          </a:prstGeom>
        </p:spPr>
      </p:pic>
      <p:sp>
        <p:nvSpPr>
          <p:cNvPr id="20" name="Espace réservé du contenu 2">
            <a:extLst>
              <a:ext uri="{FF2B5EF4-FFF2-40B4-BE49-F238E27FC236}">
                <a16:creationId xmlns:a16="http://schemas.microsoft.com/office/drawing/2014/main" id="{925DCD93-BEAC-4602-B51D-39FEBE37F2AB}"/>
              </a:ext>
            </a:extLst>
          </p:cNvPr>
          <p:cNvSpPr txBox="1">
            <a:spLocks/>
          </p:cNvSpPr>
          <p:nvPr/>
        </p:nvSpPr>
        <p:spPr>
          <a:xfrm>
            <a:off x="9585763" y="816741"/>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6C3D8C51-FF5F-4555-924E-50D939449D26}"/>
              </a:ext>
            </a:extLst>
          </p:cNvPr>
          <p:cNvSpPr txBox="1">
            <a:spLocks/>
          </p:cNvSpPr>
          <p:nvPr/>
        </p:nvSpPr>
        <p:spPr>
          <a:xfrm>
            <a:off x="9127807" y="2591525"/>
            <a:ext cx="915911"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latin typeface="Times New Roman" panose="02020603050405020304" pitchFamily="18" charset="0"/>
                <a:cs typeface="Times New Roman" panose="02020603050405020304" pitchFamily="18" charset="0"/>
              </a:rPr>
              <a:t>52.5%</a:t>
            </a:r>
          </a:p>
        </p:txBody>
      </p:sp>
      <p:sp>
        <p:nvSpPr>
          <p:cNvPr id="10" name="Espace réservé du contenu 2">
            <a:extLst>
              <a:ext uri="{FF2B5EF4-FFF2-40B4-BE49-F238E27FC236}">
                <a16:creationId xmlns:a16="http://schemas.microsoft.com/office/drawing/2014/main" id="{91B2F3FD-F6E1-4267-8AB6-F40BE6921CF0}"/>
              </a:ext>
            </a:extLst>
          </p:cNvPr>
          <p:cNvSpPr txBox="1">
            <a:spLocks/>
          </p:cNvSpPr>
          <p:nvPr/>
        </p:nvSpPr>
        <p:spPr>
          <a:xfrm>
            <a:off x="9127806" y="5006115"/>
            <a:ext cx="915911" cy="327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latin typeface="Times New Roman" panose="02020603050405020304" pitchFamily="18" charset="0"/>
                <a:cs typeface="Times New Roman" panose="02020603050405020304" pitchFamily="18" charset="0"/>
              </a:rPr>
              <a:t>47.5%</a:t>
            </a:r>
          </a:p>
        </p:txBody>
      </p:sp>
      <p:sp>
        <p:nvSpPr>
          <p:cNvPr id="6" name="Espace réservé du contenu 2">
            <a:extLst>
              <a:ext uri="{FF2B5EF4-FFF2-40B4-BE49-F238E27FC236}">
                <a16:creationId xmlns:a16="http://schemas.microsoft.com/office/drawing/2014/main" id="{3F97675B-24C3-4016-87F3-A795716643D4}"/>
              </a:ext>
            </a:extLst>
          </p:cNvPr>
          <p:cNvSpPr txBox="1">
            <a:spLocks/>
          </p:cNvSpPr>
          <p:nvPr/>
        </p:nvSpPr>
        <p:spPr>
          <a:xfrm>
            <a:off x="5546611" y="2136743"/>
            <a:ext cx="828944" cy="350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latin typeface="Times New Roman" panose="02020603050405020304" pitchFamily="18" charset="0"/>
                <a:cs typeface="Times New Roman" panose="02020603050405020304" pitchFamily="18" charset="0"/>
              </a:rPr>
              <a:t>31.25%</a:t>
            </a:r>
          </a:p>
        </p:txBody>
      </p:sp>
      <p:sp>
        <p:nvSpPr>
          <p:cNvPr id="8" name="Espace réservé du contenu 2">
            <a:extLst>
              <a:ext uri="{FF2B5EF4-FFF2-40B4-BE49-F238E27FC236}">
                <a16:creationId xmlns:a16="http://schemas.microsoft.com/office/drawing/2014/main" id="{2C298CC6-4675-45D8-8354-2C0C9BBAE188}"/>
              </a:ext>
            </a:extLst>
          </p:cNvPr>
          <p:cNvSpPr txBox="1">
            <a:spLocks/>
          </p:cNvSpPr>
          <p:nvPr/>
        </p:nvSpPr>
        <p:spPr>
          <a:xfrm>
            <a:off x="5546611" y="4508019"/>
            <a:ext cx="1002875"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latin typeface="Times New Roman" panose="02020603050405020304" pitchFamily="18" charset="0"/>
                <a:cs typeface="Times New Roman" panose="02020603050405020304" pitchFamily="18" charset="0"/>
              </a:rPr>
              <a:t>68.75%</a:t>
            </a:r>
          </a:p>
        </p:txBody>
      </p:sp>
      <p:sp>
        <p:nvSpPr>
          <p:cNvPr id="12" name="Espace réservé du contenu 2">
            <a:extLst>
              <a:ext uri="{FF2B5EF4-FFF2-40B4-BE49-F238E27FC236}">
                <a16:creationId xmlns:a16="http://schemas.microsoft.com/office/drawing/2014/main" id="{4D01B59C-0EF2-422D-BC86-B87AAA69447A}"/>
              </a:ext>
            </a:extLst>
          </p:cNvPr>
          <p:cNvSpPr txBox="1">
            <a:spLocks/>
          </p:cNvSpPr>
          <p:nvPr/>
        </p:nvSpPr>
        <p:spPr>
          <a:xfrm>
            <a:off x="717157" y="3869499"/>
            <a:ext cx="2222870" cy="493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Total CDD : 16 </a:t>
            </a:r>
          </a:p>
        </p:txBody>
      </p:sp>
      <p:sp>
        <p:nvSpPr>
          <p:cNvPr id="13" name="Espace réservé du contenu 2">
            <a:extLst>
              <a:ext uri="{FF2B5EF4-FFF2-40B4-BE49-F238E27FC236}">
                <a16:creationId xmlns:a16="http://schemas.microsoft.com/office/drawing/2014/main" id="{BF5D0D32-DBEA-493F-A2DF-CA917E770CA2}"/>
              </a:ext>
            </a:extLst>
          </p:cNvPr>
          <p:cNvSpPr txBox="1">
            <a:spLocks/>
          </p:cNvSpPr>
          <p:nvPr/>
        </p:nvSpPr>
        <p:spPr>
          <a:xfrm>
            <a:off x="717157" y="3089621"/>
            <a:ext cx="2222870" cy="493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Total CDI : 240 </a:t>
            </a:r>
          </a:p>
        </p:txBody>
      </p:sp>
    </p:spTree>
    <p:extLst>
      <p:ext uri="{BB962C8B-B14F-4D97-AF65-F5344CB8AC3E}">
        <p14:creationId xmlns:p14="http://schemas.microsoft.com/office/powerpoint/2010/main" val="276704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1882876" y="11315"/>
            <a:ext cx="8753644" cy="1325563"/>
          </a:xfrm>
        </p:spPr>
        <p:txBody>
          <a:bodyPr>
            <a:normAutofit/>
          </a:bodyPr>
          <a:lstStyle/>
          <a:p>
            <a:pPr algn="ctr"/>
            <a:r>
              <a:rPr lang="fr-FR" dirty="0">
                <a:latin typeface="Times New Roman" panose="02020603050405020304" pitchFamily="18" charset="0"/>
                <a:cs typeface="Times New Roman" panose="02020603050405020304" pitchFamily="18" charset="0"/>
              </a:rPr>
              <a:t>Santé et sécurité au travail - Accident</a:t>
            </a:r>
          </a:p>
        </p:txBody>
      </p:sp>
      <p:sp>
        <p:nvSpPr>
          <p:cNvPr id="20" name="Espace réservé du contenu 2">
            <a:extLst>
              <a:ext uri="{FF2B5EF4-FFF2-40B4-BE49-F238E27FC236}">
                <a16:creationId xmlns:a16="http://schemas.microsoft.com/office/drawing/2014/main" id="{925DCD93-BEAC-4602-B51D-39FEBE37F2AB}"/>
              </a:ext>
            </a:extLst>
          </p:cNvPr>
          <p:cNvSpPr txBox="1">
            <a:spLocks/>
          </p:cNvSpPr>
          <p:nvPr/>
        </p:nvSpPr>
        <p:spPr>
          <a:xfrm>
            <a:off x="8673046" y="1027689"/>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6" name="Espace réservé du contenu 2">
            <a:extLst>
              <a:ext uri="{FF2B5EF4-FFF2-40B4-BE49-F238E27FC236}">
                <a16:creationId xmlns:a16="http://schemas.microsoft.com/office/drawing/2014/main" id="{2EE91DCB-0C65-49B7-8873-97F57C60F88B}"/>
              </a:ext>
            </a:extLst>
          </p:cNvPr>
          <p:cNvSpPr txBox="1">
            <a:spLocks/>
          </p:cNvSpPr>
          <p:nvPr/>
        </p:nvSpPr>
        <p:spPr>
          <a:xfrm>
            <a:off x="8759715" y="1087830"/>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C95056EA-1147-49BB-A874-F5DE4CCB5330}"/>
              </a:ext>
            </a:extLst>
          </p:cNvPr>
          <p:cNvPicPr>
            <a:picLocks noChangeAspect="1"/>
          </p:cNvPicPr>
          <p:nvPr/>
        </p:nvPicPr>
        <p:blipFill>
          <a:blip r:embed="rId2"/>
          <a:stretch>
            <a:fillRect/>
          </a:stretch>
        </p:blipFill>
        <p:spPr>
          <a:xfrm>
            <a:off x="2023478" y="1298269"/>
            <a:ext cx="8145044" cy="5319961"/>
          </a:xfrm>
          <a:prstGeom prst="rect">
            <a:avLst/>
          </a:prstGeom>
        </p:spPr>
      </p:pic>
      <p:sp>
        <p:nvSpPr>
          <p:cNvPr id="19" name="Espace réservé du contenu 2">
            <a:extLst>
              <a:ext uri="{FF2B5EF4-FFF2-40B4-BE49-F238E27FC236}">
                <a16:creationId xmlns:a16="http://schemas.microsoft.com/office/drawing/2014/main" id="{51BC065E-1BFC-4A7E-8E1B-1F0AA06837CA}"/>
              </a:ext>
            </a:extLst>
          </p:cNvPr>
          <p:cNvSpPr txBox="1">
            <a:spLocks/>
          </p:cNvSpPr>
          <p:nvPr/>
        </p:nvSpPr>
        <p:spPr>
          <a:xfrm>
            <a:off x="4912967" y="5183555"/>
            <a:ext cx="954433"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Nb : 66</a:t>
            </a:r>
          </a:p>
        </p:txBody>
      </p:sp>
      <p:sp>
        <p:nvSpPr>
          <p:cNvPr id="21" name="Espace réservé du contenu 2">
            <a:extLst>
              <a:ext uri="{FF2B5EF4-FFF2-40B4-BE49-F238E27FC236}">
                <a16:creationId xmlns:a16="http://schemas.microsoft.com/office/drawing/2014/main" id="{68B6053A-D6C9-49D6-B2DD-960EB78DCC4A}"/>
              </a:ext>
            </a:extLst>
          </p:cNvPr>
          <p:cNvSpPr txBox="1">
            <a:spLocks/>
          </p:cNvSpPr>
          <p:nvPr/>
        </p:nvSpPr>
        <p:spPr>
          <a:xfrm>
            <a:off x="6848447" y="5132045"/>
            <a:ext cx="954433"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Nb : 63</a:t>
            </a:r>
          </a:p>
        </p:txBody>
      </p:sp>
      <p:sp>
        <p:nvSpPr>
          <p:cNvPr id="22" name="Espace réservé du contenu 2">
            <a:extLst>
              <a:ext uri="{FF2B5EF4-FFF2-40B4-BE49-F238E27FC236}">
                <a16:creationId xmlns:a16="http://schemas.microsoft.com/office/drawing/2014/main" id="{76BBCB0E-FC69-4814-BBC1-282F82C1B137}"/>
              </a:ext>
            </a:extLst>
          </p:cNvPr>
          <p:cNvSpPr txBox="1">
            <a:spLocks/>
          </p:cNvSpPr>
          <p:nvPr/>
        </p:nvSpPr>
        <p:spPr>
          <a:xfrm>
            <a:off x="8878225" y="1109362"/>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23" name="Espace réservé du contenu 2">
            <a:extLst>
              <a:ext uri="{FF2B5EF4-FFF2-40B4-BE49-F238E27FC236}">
                <a16:creationId xmlns:a16="http://schemas.microsoft.com/office/drawing/2014/main" id="{ADDD85F8-CF08-4FF8-B0D9-0C9E886D408D}"/>
              </a:ext>
            </a:extLst>
          </p:cNvPr>
          <p:cNvSpPr txBox="1">
            <a:spLocks/>
          </p:cNvSpPr>
          <p:nvPr/>
        </p:nvSpPr>
        <p:spPr>
          <a:xfrm>
            <a:off x="193776" y="6220180"/>
            <a:ext cx="3378199" cy="1075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Total accidents du travail : 129 </a:t>
            </a:r>
          </a:p>
        </p:txBody>
      </p:sp>
    </p:spTree>
    <p:extLst>
      <p:ext uri="{BB962C8B-B14F-4D97-AF65-F5344CB8AC3E}">
        <p14:creationId xmlns:p14="http://schemas.microsoft.com/office/powerpoint/2010/main" val="311529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B1BC7E3C-43CC-41AD-9840-52BD96ED68F1}"/>
              </a:ext>
            </a:extLst>
          </p:cNvPr>
          <p:cNvSpPr txBox="1">
            <a:spLocks/>
          </p:cNvSpPr>
          <p:nvPr/>
        </p:nvSpPr>
        <p:spPr>
          <a:xfrm>
            <a:off x="1957137" y="-242370"/>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latin typeface="Times New Roman" panose="02020603050405020304" pitchFamily="18" charset="0"/>
                <a:cs typeface="Times New Roman" panose="02020603050405020304" pitchFamily="18" charset="0"/>
              </a:rPr>
              <a:t>Sommaire </a:t>
            </a:r>
          </a:p>
        </p:txBody>
      </p:sp>
      <p:sp>
        <p:nvSpPr>
          <p:cNvPr id="7" name="Sous-titre 2">
            <a:extLst>
              <a:ext uri="{FF2B5EF4-FFF2-40B4-BE49-F238E27FC236}">
                <a16:creationId xmlns:a16="http://schemas.microsoft.com/office/drawing/2014/main" id="{89A39DCA-078C-4424-97DD-030CFBD71AA4}"/>
              </a:ext>
            </a:extLst>
          </p:cNvPr>
          <p:cNvSpPr txBox="1">
            <a:spLocks/>
          </p:cNvSpPr>
          <p:nvPr/>
        </p:nvSpPr>
        <p:spPr>
          <a:xfrm>
            <a:off x="1636295" y="2435234"/>
            <a:ext cx="10010274" cy="3147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r>
              <a:rPr lang="fr-FR" sz="3200" dirty="0">
                <a:latin typeface="Times New Roman" panose="02020603050405020304" pitchFamily="18" charset="0"/>
                <a:cs typeface="Times New Roman" panose="02020603050405020304" pitchFamily="18" charset="0"/>
              </a:rPr>
              <a:t>Rappel du contexte</a:t>
            </a:r>
          </a:p>
          <a:p>
            <a:pPr marL="571500" indent="-571500"/>
            <a:r>
              <a:rPr lang="fr-FR" sz="3200" dirty="0">
                <a:latin typeface="Times New Roman" panose="02020603050405020304" pitchFamily="18" charset="0"/>
                <a:cs typeface="Times New Roman" panose="02020603050405020304" pitchFamily="18" charset="0"/>
              </a:rPr>
              <a:t>Partie 1 : Lecture et jointure</a:t>
            </a:r>
          </a:p>
          <a:p>
            <a:pPr marL="571500" indent="-571500"/>
            <a:r>
              <a:rPr lang="fr-FR" sz="3200" dirty="0">
                <a:latin typeface="Times New Roman" panose="02020603050405020304" pitchFamily="18" charset="0"/>
                <a:cs typeface="Times New Roman" panose="02020603050405020304" pitchFamily="18" charset="0"/>
              </a:rPr>
              <a:t>Partie 2 : Nettoyage et anonymisation </a:t>
            </a:r>
          </a:p>
          <a:p>
            <a:pPr marL="571500" indent="-571500"/>
            <a:r>
              <a:rPr lang="fr-FR" sz="3200" dirty="0">
                <a:latin typeface="Times New Roman" panose="02020603050405020304" pitchFamily="18" charset="0"/>
                <a:cs typeface="Times New Roman" panose="02020603050405020304" pitchFamily="18" charset="0"/>
              </a:rPr>
              <a:t>Partie 3 : Méthode et analyse</a:t>
            </a:r>
          </a:p>
          <a:p>
            <a:pPr marL="571500" indent="-571500"/>
            <a:r>
              <a:rPr lang="fr-FR" sz="3200" dirty="0">
                <a:latin typeface="Times New Roman" panose="02020603050405020304" pitchFamily="18" charset="0"/>
                <a:cs typeface="Times New Roman" panose="02020603050405020304" pitchFamily="18" charset="0"/>
              </a:rPr>
              <a:t>Conclusion</a:t>
            </a:r>
          </a:p>
          <a:p>
            <a:pPr marL="571500" indent="-571500"/>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122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0" y="24015"/>
            <a:ext cx="12090400" cy="1325563"/>
          </a:xfrm>
        </p:spPr>
        <p:txBody>
          <a:bodyPr>
            <a:normAutofit/>
          </a:bodyPr>
          <a:lstStyle/>
          <a:p>
            <a:pPr algn="ctr"/>
            <a:r>
              <a:rPr lang="fr-FR" dirty="0">
                <a:latin typeface="Times New Roman" panose="02020603050405020304" pitchFamily="18" charset="0"/>
                <a:cs typeface="Times New Roman" panose="02020603050405020304" pitchFamily="18" charset="0"/>
              </a:rPr>
              <a:t>Santé et sécurité au travail – Satisfaction </a:t>
            </a:r>
          </a:p>
        </p:txBody>
      </p:sp>
      <p:sp>
        <p:nvSpPr>
          <p:cNvPr id="20" name="Espace réservé du contenu 2">
            <a:extLst>
              <a:ext uri="{FF2B5EF4-FFF2-40B4-BE49-F238E27FC236}">
                <a16:creationId xmlns:a16="http://schemas.microsoft.com/office/drawing/2014/main" id="{925DCD93-BEAC-4602-B51D-39FEBE37F2AB}"/>
              </a:ext>
            </a:extLst>
          </p:cNvPr>
          <p:cNvSpPr txBox="1">
            <a:spLocks/>
          </p:cNvSpPr>
          <p:nvPr/>
        </p:nvSpPr>
        <p:spPr>
          <a:xfrm>
            <a:off x="8673046" y="1027689"/>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6" name="Espace réservé du contenu 2">
            <a:extLst>
              <a:ext uri="{FF2B5EF4-FFF2-40B4-BE49-F238E27FC236}">
                <a16:creationId xmlns:a16="http://schemas.microsoft.com/office/drawing/2014/main" id="{2EE91DCB-0C65-49B7-8873-97F57C60F88B}"/>
              </a:ext>
            </a:extLst>
          </p:cNvPr>
          <p:cNvSpPr txBox="1">
            <a:spLocks/>
          </p:cNvSpPr>
          <p:nvPr/>
        </p:nvSpPr>
        <p:spPr>
          <a:xfrm>
            <a:off x="8759715" y="1087830"/>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A4236973-D219-465F-8211-E7AA9E403048}"/>
              </a:ext>
            </a:extLst>
          </p:cNvPr>
          <p:cNvPicPr>
            <a:picLocks noChangeAspect="1"/>
          </p:cNvPicPr>
          <p:nvPr/>
        </p:nvPicPr>
        <p:blipFill>
          <a:blip r:embed="rId2"/>
          <a:stretch>
            <a:fillRect/>
          </a:stretch>
        </p:blipFill>
        <p:spPr>
          <a:xfrm>
            <a:off x="3995205" y="1094441"/>
            <a:ext cx="7669213" cy="5526221"/>
          </a:xfrm>
          <a:prstGeom prst="rect">
            <a:avLst/>
          </a:prstGeom>
        </p:spPr>
      </p:pic>
      <p:sp>
        <p:nvSpPr>
          <p:cNvPr id="22" name="Espace réservé du contenu 2">
            <a:extLst>
              <a:ext uri="{FF2B5EF4-FFF2-40B4-BE49-F238E27FC236}">
                <a16:creationId xmlns:a16="http://schemas.microsoft.com/office/drawing/2014/main" id="{76BBCB0E-FC69-4814-BBC1-282F82C1B137}"/>
              </a:ext>
            </a:extLst>
          </p:cNvPr>
          <p:cNvSpPr txBox="1">
            <a:spLocks/>
          </p:cNvSpPr>
          <p:nvPr/>
        </p:nvSpPr>
        <p:spPr>
          <a:xfrm>
            <a:off x="10944532" y="1027690"/>
            <a:ext cx="806555" cy="409992"/>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34" name="Espace réservé du contenu 2">
            <a:extLst>
              <a:ext uri="{FF2B5EF4-FFF2-40B4-BE49-F238E27FC236}">
                <a16:creationId xmlns:a16="http://schemas.microsoft.com/office/drawing/2014/main" id="{7FD19694-729B-4BEC-B45B-CEE2B3B5B52B}"/>
              </a:ext>
            </a:extLst>
          </p:cNvPr>
          <p:cNvSpPr txBox="1">
            <a:spLocks/>
          </p:cNvSpPr>
          <p:nvPr/>
        </p:nvSpPr>
        <p:spPr>
          <a:xfrm>
            <a:off x="162691" y="2134496"/>
            <a:ext cx="3832514" cy="4348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fr-FR" sz="20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Satisfaction globale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des femmes 50%</a:t>
            </a:r>
          </a:p>
          <a:p>
            <a:pPr marL="0" indent="0" algn="ctr">
              <a:buFont typeface="Arial" panose="020B0604020202020204" pitchFamily="34" charset="0"/>
              <a:buNone/>
            </a:pPr>
            <a:endParaRPr lang="fr-FR" sz="20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fr-FR" sz="20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Satisfaction globale </a:t>
            </a:r>
          </a:p>
          <a:p>
            <a:pPr marL="0" indent="0" algn="ctr">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des hommes 51,5%</a:t>
            </a:r>
          </a:p>
        </p:txBody>
      </p:sp>
    </p:spTree>
    <p:extLst>
      <p:ext uri="{BB962C8B-B14F-4D97-AF65-F5344CB8AC3E}">
        <p14:creationId xmlns:p14="http://schemas.microsoft.com/office/powerpoint/2010/main" val="3080503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0" y="20933"/>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Conditions de travail - Durée hebdomadaire</a:t>
            </a:r>
          </a:p>
        </p:txBody>
      </p:sp>
      <p:sp>
        <p:nvSpPr>
          <p:cNvPr id="20" name="Espace réservé du contenu 2">
            <a:extLst>
              <a:ext uri="{FF2B5EF4-FFF2-40B4-BE49-F238E27FC236}">
                <a16:creationId xmlns:a16="http://schemas.microsoft.com/office/drawing/2014/main" id="{925DCD93-BEAC-4602-B51D-39FEBE37F2AB}"/>
              </a:ext>
            </a:extLst>
          </p:cNvPr>
          <p:cNvSpPr txBox="1">
            <a:spLocks/>
          </p:cNvSpPr>
          <p:nvPr/>
        </p:nvSpPr>
        <p:spPr>
          <a:xfrm>
            <a:off x="8673046" y="1027689"/>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22" name="Espace réservé du contenu 2">
            <a:extLst>
              <a:ext uri="{FF2B5EF4-FFF2-40B4-BE49-F238E27FC236}">
                <a16:creationId xmlns:a16="http://schemas.microsoft.com/office/drawing/2014/main" id="{76BBCB0E-FC69-4814-BBC1-282F82C1B137}"/>
              </a:ext>
            </a:extLst>
          </p:cNvPr>
          <p:cNvSpPr txBox="1">
            <a:spLocks/>
          </p:cNvSpPr>
          <p:nvPr/>
        </p:nvSpPr>
        <p:spPr>
          <a:xfrm>
            <a:off x="9299098" y="1158388"/>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CE16C77E-E38D-4D51-8730-B74193D6FC9D}"/>
              </a:ext>
            </a:extLst>
          </p:cNvPr>
          <p:cNvSpPr txBox="1">
            <a:spLocks/>
          </p:cNvSpPr>
          <p:nvPr/>
        </p:nvSpPr>
        <p:spPr>
          <a:xfrm>
            <a:off x="8673045" y="917603"/>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pic>
        <p:nvPicPr>
          <p:cNvPr id="2" name="Image 1">
            <a:extLst>
              <a:ext uri="{FF2B5EF4-FFF2-40B4-BE49-F238E27FC236}">
                <a16:creationId xmlns:a16="http://schemas.microsoft.com/office/drawing/2014/main" id="{91456290-379F-407D-AC73-6F298EC8DF48}"/>
              </a:ext>
            </a:extLst>
          </p:cNvPr>
          <p:cNvPicPr>
            <a:picLocks noChangeAspect="1"/>
          </p:cNvPicPr>
          <p:nvPr/>
        </p:nvPicPr>
        <p:blipFill>
          <a:blip r:embed="rId2"/>
          <a:stretch>
            <a:fillRect/>
          </a:stretch>
        </p:blipFill>
        <p:spPr>
          <a:xfrm>
            <a:off x="800100" y="1776412"/>
            <a:ext cx="4457700" cy="4676775"/>
          </a:xfrm>
          <a:prstGeom prst="rect">
            <a:avLst/>
          </a:prstGeom>
        </p:spPr>
      </p:pic>
      <p:pic>
        <p:nvPicPr>
          <p:cNvPr id="5" name="Image 4">
            <a:extLst>
              <a:ext uri="{FF2B5EF4-FFF2-40B4-BE49-F238E27FC236}">
                <a16:creationId xmlns:a16="http://schemas.microsoft.com/office/drawing/2014/main" id="{9BEB5989-4544-4D2A-BC82-B75E822B6269}"/>
              </a:ext>
            </a:extLst>
          </p:cNvPr>
          <p:cNvPicPr>
            <a:picLocks noChangeAspect="1"/>
          </p:cNvPicPr>
          <p:nvPr/>
        </p:nvPicPr>
        <p:blipFill>
          <a:blip r:embed="rId3"/>
          <a:stretch>
            <a:fillRect/>
          </a:stretch>
        </p:blipFill>
        <p:spPr>
          <a:xfrm>
            <a:off x="919162" y="1276737"/>
            <a:ext cx="4219575" cy="447675"/>
          </a:xfrm>
          <a:prstGeom prst="rect">
            <a:avLst/>
          </a:prstGeom>
        </p:spPr>
      </p:pic>
      <p:pic>
        <p:nvPicPr>
          <p:cNvPr id="7" name="Image 6">
            <a:extLst>
              <a:ext uri="{FF2B5EF4-FFF2-40B4-BE49-F238E27FC236}">
                <a16:creationId xmlns:a16="http://schemas.microsoft.com/office/drawing/2014/main" id="{8B4C5504-7225-4993-B3E4-021313924E9B}"/>
              </a:ext>
            </a:extLst>
          </p:cNvPr>
          <p:cNvPicPr>
            <a:picLocks noChangeAspect="1"/>
          </p:cNvPicPr>
          <p:nvPr/>
        </p:nvPicPr>
        <p:blipFill>
          <a:blip r:embed="rId4"/>
          <a:stretch>
            <a:fillRect/>
          </a:stretch>
        </p:blipFill>
        <p:spPr>
          <a:xfrm>
            <a:off x="1071562" y="1776412"/>
            <a:ext cx="781050" cy="247650"/>
          </a:xfrm>
          <a:prstGeom prst="rect">
            <a:avLst/>
          </a:prstGeom>
        </p:spPr>
      </p:pic>
      <p:sp>
        <p:nvSpPr>
          <p:cNvPr id="14" name="Espace réservé du contenu 2">
            <a:extLst>
              <a:ext uri="{FF2B5EF4-FFF2-40B4-BE49-F238E27FC236}">
                <a16:creationId xmlns:a16="http://schemas.microsoft.com/office/drawing/2014/main" id="{1C00000F-E437-4EAD-B2AC-991A7A454C0F}"/>
              </a:ext>
            </a:extLst>
          </p:cNvPr>
          <p:cNvSpPr txBox="1">
            <a:spLocks/>
          </p:cNvSpPr>
          <p:nvPr/>
        </p:nvSpPr>
        <p:spPr>
          <a:xfrm>
            <a:off x="1619250" y="4516818"/>
            <a:ext cx="952499"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100" dirty="0">
                <a:latin typeface="Times New Roman" panose="02020603050405020304" pitchFamily="18" charset="0"/>
                <a:cs typeface="Times New Roman" panose="02020603050405020304" pitchFamily="18" charset="0"/>
              </a:rPr>
              <a:t>Nb : 114</a:t>
            </a:r>
          </a:p>
        </p:txBody>
      </p:sp>
      <p:sp>
        <p:nvSpPr>
          <p:cNvPr id="15" name="Espace réservé du contenu 2">
            <a:extLst>
              <a:ext uri="{FF2B5EF4-FFF2-40B4-BE49-F238E27FC236}">
                <a16:creationId xmlns:a16="http://schemas.microsoft.com/office/drawing/2014/main" id="{E68F60BC-356A-4D85-8D3B-E4CEC1083567}"/>
              </a:ext>
            </a:extLst>
          </p:cNvPr>
          <p:cNvSpPr txBox="1">
            <a:spLocks/>
          </p:cNvSpPr>
          <p:nvPr/>
        </p:nvSpPr>
        <p:spPr>
          <a:xfrm>
            <a:off x="3800475" y="4516818"/>
            <a:ext cx="952499"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100" dirty="0">
                <a:latin typeface="Times New Roman" panose="02020603050405020304" pitchFamily="18" charset="0"/>
                <a:cs typeface="Times New Roman" panose="02020603050405020304" pitchFamily="18" charset="0"/>
              </a:rPr>
              <a:t>Nb : 111</a:t>
            </a:r>
          </a:p>
        </p:txBody>
      </p:sp>
      <p:pic>
        <p:nvPicPr>
          <p:cNvPr id="11" name="Image 10">
            <a:extLst>
              <a:ext uri="{FF2B5EF4-FFF2-40B4-BE49-F238E27FC236}">
                <a16:creationId xmlns:a16="http://schemas.microsoft.com/office/drawing/2014/main" id="{F3E8A4C6-02BF-4B51-8FE3-3AE451A41FDC}"/>
              </a:ext>
            </a:extLst>
          </p:cNvPr>
          <p:cNvPicPr>
            <a:picLocks noChangeAspect="1"/>
          </p:cNvPicPr>
          <p:nvPr/>
        </p:nvPicPr>
        <p:blipFill>
          <a:blip r:embed="rId5"/>
          <a:stretch>
            <a:fillRect/>
          </a:stretch>
        </p:blipFill>
        <p:spPr>
          <a:xfrm>
            <a:off x="6838950" y="1919287"/>
            <a:ext cx="4552950" cy="4533900"/>
          </a:xfrm>
          <a:prstGeom prst="rect">
            <a:avLst/>
          </a:prstGeom>
        </p:spPr>
      </p:pic>
      <p:pic>
        <p:nvPicPr>
          <p:cNvPr id="12" name="Image 11">
            <a:extLst>
              <a:ext uri="{FF2B5EF4-FFF2-40B4-BE49-F238E27FC236}">
                <a16:creationId xmlns:a16="http://schemas.microsoft.com/office/drawing/2014/main" id="{6C77A6D8-5D9C-47E7-8920-26983786464E}"/>
              </a:ext>
            </a:extLst>
          </p:cNvPr>
          <p:cNvPicPr>
            <a:picLocks noChangeAspect="1"/>
          </p:cNvPicPr>
          <p:nvPr/>
        </p:nvPicPr>
        <p:blipFill>
          <a:blip r:embed="rId6"/>
          <a:stretch>
            <a:fillRect/>
          </a:stretch>
        </p:blipFill>
        <p:spPr>
          <a:xfrm>
            <a:off x="7138988" y="1246909"/>
            <a:ext cx="4133850" cy="409575"/>
          </a:xfrm>
          <a:prstGeom prst="rect">
            <a:avLst/>
          </a:prstGeom>
        </p:spPr>
      </p:pic>
      <p:pic>
        <p:nvPicPr>
          <p:cNvPr id="16" name="Image 15">
            <a:extLst>
              <a:ext uri="{FF2B5EF4-FFF2-40B4-BE49-F238E27FC236}">
                <a16:creationId xmlns:a16="http://schemas.microsoft.com/office/drawing/2014/main" id="{AA356B02-DDE4-4452-9A16-093A8C8A3105}"/>
              </a:ext>
            </a:extLst>
          </p:cNvPr>
          <p:cNvPicPr>
            <a:picLocks noChangeAspect="1"/>
          </p:cNvPicPr>
          <p:nvPr/>
        </p:nvPicPr>
        <p:blipFill>
          <a:blip r:embed="rId7"/>
          <a:stretch>
            <a:fillRect/>
          </a:stretch>
        </p:blipFill>
        <p:spPr>
          <a:xfrm>
            <a:off x="10367963" y="1750488"/>
            <a:ext cx="904875" cy="190500"/>
          </a:xfrm>
          <a:prstGeom prst="rect">
            <a:avLst/>
          </a:prstGeom>
        </p:spPr>
      </p:pic>
      <p:sp>
        <p:nvSpPr>
          <p:cNvPr id="19" name="Espace réservé du contenu 2">
            <a:extLst>
              <a:ext uri="{FF2B5EF4-FFF2-40B4-BE49-F238E27FC236}">
                <a16:creationId xmlns:a16="http://schemas.microsoft.com/office/drawing/2014/main" id="{522008E4-4C37-4DB6-8B17-3181945185EC}"/>
              </a:ext>
            </a:extLst>
          </p:cNvPr>
          <p:cNvSpPr txBox="1">
            <a:spLocks/>
          </p:cNvSpPr>
          <p:nvPr/>
        </p:nvSpPr>
        <p:spPr>
          <a:xfrm>
            <a:off x="9979185" y="4288788"/>
            <a:ext cx="952499"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100" dirty="0">
                <a:latin typeface="Times New Roman" panose="02020603050405020304" pitchFamily="18" charset="0"/>
                <a:cs typeface="Times New Roman" panose="02020603050405020304" pitchFamily="18" charset="0"/>
              </a:rPr>
              <a:t>Nb : 14</a:t>
            </a:r>
          </a:p>
        </p:txBody>
      </p:sp>
      <p:sp>
        <p:nvSpPr>
          <p:cNvPr id="21" name="Espace réservé du contenu 2">
            <a:extLst>
              <a:ext uri="{FF2B5EF4-FFF2-40B4-BE49-F238E27FC236}">
                <a16:creationId xmlns:a16="http://schemas.microsoft.com/office/drawing/2014/main" id="{AC3FF24F-7FCF-42C9-BA3A-7984048AC732}"/>
              </a:ext>
            </a:extLst>
          </p:cNvPr>
          <p:cNvSpPr txBox="1">
            <a:spLocks/>
          </p:cNvSpPr>
          <p:nvPr/>
        </p:nvSpPr>
        <p:spPr>
          <a:xfrm>
            <a:off x="7805737" y="4615767"/>
            <a:ext cx="952499"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100" dirty="0">
                <a:latin typeface="Times New Roman" panose="02020603050405020304" pitchFamily="18" charset="0"/>
                <a:cs typeface="Times New Roman" panose="02020603050405020304" pitchFamily="18" charset="0"/>
              </a:rPr>
              <a:t>Nb : 17</a:t>
            </a:r>
          </a:p>
        </p:txBody>
      </p:sp>
      <p:sp>
        <p:nvSpPr>
          <p:cNvPr id="23" name="Espace réservé du contenu 2">
            <a:extLst>
              <a:ext uri="{FF2B5EF4-FFF2-40B4-BE49-F238E27FC236}">
                <a16:creationId xmlns:a16="http://schemas.microsoft.com/office/drawing/2014/main" id="{894A18B0-FD82-4F4C-8F98-050B223B2558}"/>
              </a:ext>
            </a:extLst>
          </p:cNvPr>
          <p:cNvSpPr txBox="1">
            <a:spLocks/>
          </p:cNvSpPr>
          <p:nvPr/>
        </p:nvSpPr>
        <p:spPr>
          <a:xfrm>
            <a:off x="57150" y="6453187"/>
            <a:ext cx="3378199" cy="1075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Total temps plein : 225</a:t>
            </a:r>
          </a:p>
        </p:txBody>
      </p:sp>
      <p:sp>
        <p:nvSpPr>
          <p:cNvPr id="24" name="Espace réservé du contenu 2">
            <a:extLst>
              <a:ext uri="{FF2B5EF4-FFF2-40B4-BE49-F238E27FC236}">
                <a16:creationId xmlns:a16="http://schemas.microsoft.com/office/drawing/2014/main" id="{BE13A5CA-E2BF-494A-920C-7AFDB5BFD809}"/>
              </a:ext>
            </a:extLst>
          </p:cNvPr>
          <p:cNvSpPr txBox="1">
            <a:spLocks/>
          </p:cNvSpPr>
          <p:nvPr/>
        </p:nvSpPr>
        <p:spPr>
          <a:xfrm>
            <a:off x="9594851" y="6453186"/>
            <a:ext cx="3378199" cy="1075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Total temps partiel : 31</a:t>
            </a:r>
          </a:p>
        </p:txBody>
      </p:sp>
    </p:spTree>
    <p:extLst>
      <p:ext uri="{BB962C8B-B14F-4D97-AF65-F5344CB8AC3E}">
        <p14:creationId xmlns:p14="http://schemas.microsoft.com/office/powerpoint/2010/main" val="2761832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0" y="20933"/>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Promotions - Contrat</a:t>
            </a:r>
          </a:p>
        </p:txBody>
      </p:sp>
      <p:sp>
        <p:nvSpPr>
          <p:cNvPr id="20" name="Espace réservé du contenu 2">
            <a:extLst>
              <a:ext uri="{FF2B5EF4-FFF2-40B4-BE49-F238E27FC236}">
                <a16:creationId xmlns:a16="http://schemas.microsoft.com/office/drawing/2014/main" id="{925DCD93-BEAC-4602-B51D-39FEBE37F2AB}"/>
              </a:ext>
            </a:extLst>
          </p:cNvPr>
          <p:cNvSpPr txBox="1">
            <a:spLocks/>
          </p:cNvSpPr>
          <p:nvPr/>
        </p:nvSpPr>
        <p:spPr>
          <a:xfrm>
            <a:off x="1439527" y="4023701"/>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46C2BFC9-A7E8-43E7-9B1A-85CC3499792F}"/>
              </a:ext>
            </a:extLst>
          </p:cNvPr>
          <p:cNvSpPr txBox="1">
            <a:spLocks/>
          </p:cNvSpPr>
          <p:nvPr/>
        </p:nvSpPr>
        <p:spPr>
          <a:xfrm>
            <a:off x="7730698" y="1182667"/>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23" name="Espace réservé du contenu 2">
            <a:extLst>
              <a:ext uri="{FF2B5EF4-FFF2-40B4-BE49-F238E27FC236}">
                <a16:creationId xmlns:a16="http://schemas.microsoft.com/office/drawing/2014/main" id="{7A280160-19FD-497A-90A0-FE56B314146C}"/>
              </a:ext>
            </a:extLst>
          </p:cNvPr>
          <p:cNvSpPr txBox="1">
            <a:spLocks/>
          </p:cNvSpPr>
          <p:nvPr/>
        </p:nvSpPr>
        <p:spPr>
          <a:xfrm>
            <a:off x="8682829" y="1146521"/>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22" name="Espace réservé du contenu 2">
            <a:extLst>
              <a:ext uri="{FF2B5EF4-FFF2-40B4-BE49-F238E27FC236}">
                <a16:creationId xmlns:a16="http://schemas.microsoft.com/office/drawing/2014/main" id="{76BBCB0E-FC69-4814-BBC1-282F82C1B137}"/>
              </a:ext>
            </a:extLst>
          </p:cNvPr>
          <p:cNvSpPr txBox="1">
            <a:spLocks/>
          </p:cNvSpPr>
          <p:nvPr/>
        </p:nvSpPr>
        <p:spPr>
          <a:xfrm>
            <a:off x="8833717" y="1218820"/>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12" name="Espace réservé du contenu 2">
            <a:extLst>
              <a:ext uri="{FF2B5EF4-FFF2-40B4-BE49-F238E27FC236}">
                <a16:creationId xmlns:a16="http://schemas.microsoft.com/office/drawing/2014/main" id="{238A3484-A1D7-48D1-8246-602F21C2B741}"/>
              </a:ext>
            </a:extLst>
          </p:cNvPr>
          <p:cNvSpPr txBox="1">
            <a:spLocks/>
          </p:cNvSpPr>
          <p:nvPr/>
        </p:nvSpPr>
        <p:spPr>
          <a:xfrm>
            <a:off x="3417792" y="2832298"/>
            <a:ext cx="5415925" cy="1689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fr-FR"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fr-FR" dirty="0">
                <a:latin typeface="Times New Roman" panose="02020603050405020304" pitchFamily="18" charset="0"/>
                <a:cs typeface="Times New Roman" panose="02020603050405020304" pitchFamily="18" charset="0"/>
              </a:rPr>
              <a:t>Pas de promotion pour les CDD</a:t>
            </a:r>
          </a:p>
          <a:p>
            <a:pPr marL="0" indent="0" algn="ctr">
              <a:buFont typeface="Arial" panose="020B0604020202020204" pitchFamily="34" charset="0"/>
              <a:buNone/>
            </a:pPr>
            <a:endParaRPr lang="fr-FR"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13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0" y="20933"/>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Promotions - Ancienneté</a:t>
            </a:r>
          </a:p>
        </p:txBody>
      </p:sp>
      <p:sp>
        <p:nvSpPr>
          <p:cNvPr id="10" name="Espace réservé du contenu 2">
            <a:extLst>
              <a:ext uri="{FF2B5EF4-FFF2-40B4-BE49-F238E27FC236}">
                <a16:creationId xmlns:a16="http://schemas.microsoft.com/office/drawing/2014/main" id="{46C2BFC9-A7E8-43E7-9B1A-85CC3499792F}"/>
              </a:ext>
            </a:extLst>
          </p:cNvPr>
          <p:cNvSpPr txBox="1">
            <a:spLocks/>
          </p:cNvSpPr>
          <p:nvPr/>
        </p:nvSpPr>
        <p:spPr>
          <a:xfrm>
            <a:off x="6257498" y="1182667"/>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23" name="Espace réservé du contenu 2">
            <a:extLst>
              <a:ext uri="{FF2B5EF4-FFF2-40B4-BE49-F238E27FC236}">
                <a16:creationId xmlns:a16="http://schemas.microsoft.com/office/drawing/2014/main" id="{7A280160-19FD-497A-90A0-FE56B314146C}"/>
              </a:ext>
            </a:extLst>
          </p:cNvPr>
          <p:cNvSpPr txBox="1">
            <a:spLocks/>
          </p:cNvSpPr>
          <p:nvPr/>
        </p:nvSpPr>
        <p:spPr>
          <a:xfrm>
            <a:off x="7209629" y="1146521"/>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22" name="Espace réservé du contenu 2">
            <a:extLst>
              <a:ext uri="{FF2B5EF4-FFF2-40B4-BE49-F238E27FC236}">
                <a16:creationId xmlns:a16="http://schemas.microsoft.com/office/drawing/2014/main" id="{76BBCB0E-FC69-4814-BBC1-282F82C1B137}"/>
              </a:ext>
            </a:extLst>
          </p:cNvPr>
          <p:cNvSpPr txBox="1">
            <a:spLocks/>
          </p:cNvSpPr>
          <p:nvPr/>
        </p:nvSpPr>
        <p:spPr>
          <a:xfrm>
            <a:off x="7360517" y="1218820"/>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pic>
        <p:nvPicPr>
          <p:cNvPr id="2" name="Image 1">
            <a:extLst>
              <a:ext uri="{FF2B5EF4-FFF2-40B4-BE49-F238E27FC236}">
                <a16:creationId xmlns:a16="http://schemas.microsoft.com/office/drawing/2014/main" id="{BDD6EA80-A911-485B-AC6B-864F93A4A951}"/>
              </a:ext>
            </a:extLst>
          </p:cNvPr>
          <p:cNvPicPr>
            <a:picLocks noChangeAspect="1"/>
          </p:cNvPicPr>
          <p:nvPr/>
        </p:nvPicPr>
        <p:blipFill>
          <a:blip r:embed="rId2"/>
          <a:stretch>
            <a:fillRect/>
          </a:stretch>
        </p:blipFill>
        <p:spPr>
          <a:xfrm>
            <a:off x="511327" y="1146521"/>
            <a:ext cx="7465458" cy="5618247"/>
          </a:xfrm>
          <a:prstGeom prst="rect">
            <a:avLst/>
          </a:prstGeom>
        </p:spPr>
      </p:pic>
      <p:sp>
        <p:nvSpPr>
          <p:cNvPr id="9" name="Espace réservé du contenu 2">
            <a:extLst>
              <a:ext uri="{FF2B5EF4-FFF2-40B4-BE49-F238E27FC236}">
                <a16:creationId xmlns:a16="http://schemas.microsoft.com/office/drawing/2014/main" id="{0DB1508F-22E2-4B75-BF0F-A61410C7688B}"/>
              </a:ext>
            </a:extLst>
          </p:cNvPr>
          <p:cNvSpPr txBox="1">
            <a:spLocks/>
          </p:cNvSpPr>
          <p:nvPr/>
        </p:nvSpPr>
        <p:spPr>
          <a:xfrm>
            <a:off x="7117142" y="1058620"/>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11" name="Espace réservé du contenu 2">
            <a:extLst>
              <a:ext uri="{FF2B5EF4-FFF2-40B4-BE49-F238E27FC236}">
                <a16:creationId xmlns:a16="http://schemas.microsoft.com/office/drawing/2014/main" id="{50C3667F-D5DF-49CF-88A4-B5FF2C50F46F}"/>
              </a:ext>
            </a:extLst>
          </p:cNvPr>
          <p:cNvSpPr txBox="1">
            <a:spLocks/>
          </p:cNvSpPr>
          <p:nvPr/>
        </p:nvSpPr>
        <p:spPr>
          <a:xfrm>
            <a:off x="1834282" y="2472084"/>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40.7%</a:t>
            </a:r>
          </a:p>
        </p:txBody>
      </p:sp>
      <p:sp>
        <p:nvSpPr>
          <p:cNvPr id="13" name="Espace réservé du contenu 2">
            <a:extLst>
              <a:ext uri="{FF2B5EF4-FFF2-40B4-BE49-F238E27FC236}">
                <a16:creationId xmlns:a16="http://schemas.microsoft.com/office/drawing/2014/main" id="{4405AD04-6D14-40DB-B2E2-D6E855D3419E}"/>
              </a:ext>
            </a:extLst>
          </p:cNvPr>
          <p:cNvSpPr txBox="1">
            <a:spLocks/>
          </p:cNvSpPr>
          <p:nvPr/>
        </p:nvSpPr>
        <p:spPr>
          <a:xfrm>
            <a:off x="1834281" y="4892127"/>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59.2%</a:t>
            </a:r>
          </a:p>
        </p:txBody>
      </p:sp>
      <p:sp>
        <p:nvSpPr>
          <p:cNvPr id="14" name="Espace réservé du contenu 2">
            <a:extLst>
              <a:ext uri="{FF2B5EF4-FFF2-40B4-BE49-F238E27FC236}">
                <a16:creationId xmlns:a16="http://schemas.microsoft.com/office/drawing/2014/main" id="{4A556E5C-4392-459F-9EF4-B5CE1AAC6E88}"/>
              </a:ext>
            </a:extLst>
          </p:cNvPr>
          <p:cNvSpPr txBox="1">
            <a:spLocks/>
          </p:cNvSpPr>
          <p:nvPr/>
        </p:nvSpPr>
        <p:spPr>
          <a:xfrm>
            <a:off x="3085734" y="2621215"/>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54.2%</a:t>
            </a:r>
          </a:p>
        </p:txBody>
      </p:sp>
      <p:sp>
        <p:nvSpPr>
          <p:cNvPr id="15" name="Espace réservé du contenu 2">
            <a:extLst>
              <a:ext uri="{FF2B5EF4-FFF2-40B4-BE49-F238E27FC236}">
                <a16:creationId xmlns:a16="http://schemas.microsoft.com/office/drawing/2014/main" id="{BD065791-4469-4B4B-985B-4861EC89AE59}"/>
              </a:ext>
            </a:extLst>
          </p:cNvPr>
          <p:cNvSpPr txBox="1">
            <a:spLocks/>
          </p:cNvSpPr>
          <p:nvPr/>
        </p:nvSpPr>
        <p:spPr>
          <a:xfrm>
            <a:off x="4359761" y="3119311"/>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63.3%</a:t>
            </a:r>
          </a:p>
        </p:txBody>
      </p:sp>
      <p:sp>
        <p:nvSpPr>
          <p:cNvPr id="16" name="Espace réservé du contenu 2">
            <a:extLst>
              <a:ext uri="{FF2B5EF4-FFF2-40B4-BE49-F238E27FC236}">
                <a16:creationId xmlns:a16="http://schemas.microsoft.com/office/drawing/2014/main" id="{FAAE7571-B18E-4DBE-95B9-568FF3CA64BB}"/>
              </a:ext>
            </a:extLst>
          </p:cNvPr>
          <p:cNvSpPr txBox="1">
            <a:spLocks/>
          </p:cNvSpPr>
          <p:nvPr/>
        </p:nvSpPr>
        <p:spPr>
          <a:xfrm>
            <a:off x="5660141" y="2737687"/>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51.8%</a:t>
            </a:r>
          </a:p>
        </p:txBody>
      </p:sp>
      <p:sp>
        <p:nvSpPr>
          <p:cNvPr id="17" name="Espace réservé du contenu 2">
            <a:extLst>
              <a:ext uri="{FF2B5EF4-FFF2-40B4-BE49-F238E27FC236}">
                <a16:creationId xmlns:a16="http://schemas.microsoft.com/office/drawing/2014/main" id="{EA396C1A-04F6-40EA-9C03-52EA7B1CAB06}"/>
              </a:ext>
            </a:extLst>
          </p:cNvPr>
          <p:cNvSpPr txBox="1">
            <a:spLocks/>
          </p:cNvSpPr>
          <p:nvPr/>
        </p:nvSpPr>
        <p:spPr>
          <a:xfrm>
            <a:off x="6934168" y="2356638"/>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35.3%</a:t>
            </a:r>
          </a:p>
        </p:txBody>
      </p:sp>
      <p:sp>
        <p:nvSpPr>
          <p:cNvPr id="18" name="Espace réservé du contenu 2">
            <a:extLst>
              <a:ext uri="{FF2B5EF4-FFF2-40B4-BE49-F238E27FC236}">
                <a16:creationId xmlns:a16="http://schemas.microsoft.com/office/drawing/2014/main" id="{8CA5920C-96EB-43FB-8457-07EB0969D338}"/>
              </a:ext>
            </a:extLst>
          </p:cNvPr>
          <p:cNvSpPr txBox="1">
            <a:spLocks/>
          </p:cNvSpPr>
          <p:nvPr/>
        </p:nvSpPr>
        <p:spPr>
          <a:xfrm>
            <a:off x="3085733" y="5159608"/>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45.8%</a:t>
            </a:r>
          </a:p>
        </p:txBody>
      </p:sp>
      <p:sp>
        <p:nvSpPr>
          <p:cNvPr id="19" name="Espace réservé du contenu 2">
            <a:extLst>
              <a:ext uri="{FF2B5EF4-FFF2-40B4-BE49-F238E27FC236}">
                <a16:creationId xmlns:a16="http://schemas.microsoft.com/office/drawing/2014/main" id="{2EB840EF-DF1E-4F3C-ACA1-09DC78CCC0F6}"/>
              </a:ext>
            </a:extLst>
          </p:cNvPr>
          <p:cNvSpPr txBox="1">
            <a:spLocks/>
          </p:cNvSpPr>
          <p:nvPr/>
        </p:nvSpPr>
        <p:spPr>
          <a:xfrm>
            <a:off x="4359761" y="5462431"/>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36.7%</a:t>
            </a:r>
          </a:p>
        </p:txBody>
      </p:sp>
      <p:sp>
        <p:nvSpPr>
          <p:cNvPr id="21" name="Espace réservé du contenu 2">
            <a:extLst>
              <a:ext uri="{FF2B5EF4-FFF2-40B4-BE49-F238E27FC236}">
                <a16:creationId xmlns:a16="http://schemas.microsoft.com/office/drawing/2014/main" id="{FE1B5BE1-DE0F-43E6-B2CF-DAE00F513A54}"/>
              </a:ext>
            </a:extLst>
          </p:cNvPr>
          <p:cNvSpPr txBox="1">
            <a:spLocks/>
          </p:cNvSpPr>
          <p:nvPr/>
        </p:nvSpPr>
        <p:spPr>
          <a:xfrm>
            <a:off x="5621524" y="5125646"/>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48.1%</a:t>
            </a:r>
          </a:p>
        </p:txBody>
      </p:sp>
      <p:sp>
        <p:nvSpPr>
          <p:cNvPr id="24" name="Espace réservé du contenu 2">
            <a:extLst>
              <a:ext uri="{FF2B5EF4-FFF2-40B4-BE49-F238E27FC236}">
                <a16:creationId xmlns:a16="http://schemas.microsoft.com/office/drawing/2014/main" id="{81F6CA6B-5BEF-4690-8D8C-ECFC6CB94CE5}"/>
              </a:ext>
            </a:extLst>
          </p:cNvPr>
          <p:cNvSpPr txBox="1">
            <a:spLocks/>
          </p:cNvSpPr>
          <p:nvPr/>
        </p:nvSpPr>
        <p:spPr>
          <a:xfrm>
            <a:off x="6934168" y="4627550"/>
            <a:ext cx="729027" cy="49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latin typeface="Times New Roman" panose="02020603050405020304" pitchFamily="18" charset="0"/>
                <a:cs typeface="Times New Roman" panose="02020603050405020304" pitchFamily="18" charset="0"/>
              </a:rPr>
              <a:t>64.7%</a:t>
            </a:r>
          </a:p>
        </p:txBody>
      </p:sp>
      <p:sp>
        <p:nvSpPr>
          <p:cNvPr id="25" name="Espace réservé du contenu 2">
            <a:extLst>
              <a:ext uri="{FF2B5EF4-FFF2-40B4-BE49-F238E27FC236}">
                <a16:creationId xmlns:a16="http://schemas.microsoft.com/office/drawing/2014/main" id="{AC0F680C-AD88-4592-AE76-A4815DD259DA}"/>
              </a:ext>
            </a:extLst>
          </p:cNvPr>
          <p:cNvSpPr txBox="1">
            <a:spLocks/>
          </p:cNvSpPr>
          <p:nvPr/>
        </p:nvSpPr>
        <p:spPr>
          <a:xfrm>
            <a:off x="7896930" y="2330155"/>
            <a:ext cx="4295070" cy="3450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u="sng" dirty="0">
                <a:latin typeface="Times New Roman" panose="02020603050405020304" pitchFamily="18" charset="0"/>
                <a:cs typeface="Times New Roman" panose="02020603050405020304" pitchFamily="18" charset="0"/>
              </a:rPr>
              <a:t>% de personnes non promues</a:t>
            </a:r>
            <a:r>
              <a:rPr lang="fr-FR" sz="2000" dirty="0">
                <a:latin typeface="Times New Roman" panose="02020603050405020304" pitchFamily="18" charset="0"/>
                <a:cs typeface="Times New Roman" panose="02020603050405020304" pitchFamily="18" charset="0"/>
              </a:rPr>
              <a:t> :</a:t>
            </a:r>
          </a:p>
          <a:p>
            <a:pPr marL="0" indent="0" algn="ctr">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F : 45%</a:t>
            </a:r>
          </a:p>
          <a:p>
            <a:pPr marL="0" indent="0" algn="ctr">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H : 55% </a:t>
            </a:r>
          </a:p>
          <a:p>
            <a:pPr marL="0" indent="0" algn="ctr">
              <a:buFont typeface="Arial" panose="020B0604020202020204" pitchFamily="34" charset="0"/>
              <a:buNone/>
            </a:pPr>
            <a:endParaRPr lang="fr-FR" sz="20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fr-FR" sz="2000" u="sng" dirty="0">
                <a:latin typeface="Times New Roman" panose="02020603050405020304" pitchFamily="18" charset="0"/>
                <a:cs typeface="Times New Roman" panose="02020603050405020304" pitchFamily="18" charset="0"/>
              </a:rPr>
              <a:t>% de personnes promues</a:t>
            </a:r>
            <a:r>
              <a:rPr lang="fr-FR" sz="2000" dirty="0">
                <a:latin typeface="Times New Roman" panose="02020603050405020304" pitchFamily="18" charset="0"/>
                <a:cs typeface="Times New Roman" panose="02020603050405020304" pitchFamily="18" charset="0"/>
              </a:rPr>
              <a:t> :</a:t>
            </a:r>
          </a:p>
          <a:p>
            <a:pPr marL="0" indent="0" algn="ctr">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F : 50%</a:t>
            </a:r>
          </a:p>
          <a:p>
            <a:pPr marL="0" indent="0" algn="ctr">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H : 50%</a:t>
            </a:r>
          </a:p>
        </p:txBody>
      </p:sp>
    </p:spTree>
    <p:extLst>
      <p:ext uri="{BB962C8B-B14F-4D97-AF65-F5344CB8AC3E}">
        <p14:creationId xmlns:p14="http://schemas.microsoft.com/office/powerpoint/2010/main" val="136546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0" y="20933"/>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Rémunération - Genre</a:t>
            </a:r>
          </a:p>
        </p:txBody>
      </p:sp>
      <p:sp>
        <p:nvSpPr>
          <p:cNvPr id="20" name="Espace réservé du contenu 2">
            <a:extLst>
              <a:ext uri="{FF2B5EF4-FFF2-40B4-BE49-F238E27FC236}">
                <a16:creationId xmlns:a16="http://schemas.microsoft.com/office/drawing/2014/main" id="{925DCD93-BEAC-4602-B51D-39FEBE37F2AB}"/>
              </a:ext>
            </a:extLst>
          </p:cNvPr>
          <p:cNvSpPr txBox="1">
            <a:spLocks/>
          </p:cNvSpPr>
          <p:nvPr/>
        </p:nvSpPr>
        <p:spPr>
          <a:xfrm>
            <a:off x="1439527" y="4023701"/>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46C2BFC9-A7E8-43E7-9B1A-85CC3499792F}"/>
              </a:ext>
            </a:extLst>
          </p:cNvPr>
          <p:cNvSpPr txBox="1">
            <a:spLocks/>
          </p:cNvSpPr>
          <p:nvPr/>
        </p:nvSpPr>
        <p:spPr>
          <a:xfrm>
            <a:off x="7730698" y="1182667"/>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23" name="Espace réservé du contenu 2">
            <a:extLst>
              <a:ext uri="{FF2B5EF4-FFF2-40B4-BE49-F238E27FC236}">
                <a16:creationId xmlns:a16="http://schemas.microsoft.com/office/drawing/2014/main" id="{7A280160-19FD-497A-90A0-FE56B314146C}"/>
              </a:ext>
            </a:extLst>
          </p:cNvPr>
          <p:cNvSpPr txBox="1">
            <a:spLocks/>
          </p:cNvSpPr>
          <p:nvPr/>
        </p:nvSpPr>
        <p:spPr>
          <a:xfrm>
            <a:off x="8682829" y="1146521"/>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0DB1508F-22E2-4B75-BF0F-A61410C7688B}"/>
              </a:ext>
            </a:extLst>
          </p:cNvPr>
          <p:cNvSpPr txBox="1">
            <a:spLocks/>
          </p:cNvSpPr>
          <p:nvPr/>
        </p:nvSpPr>
        <p:spPr>
          <a:xfrm>
            <a:off x="8578029" y="1094549"/>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pic>
        <p:nvPicPr>
          <p:cNvPr id="2" name="Image 1">
            <a:extLst>
              <a:ext uri="{FF2B5EF4-FFF2-40B4-BE49-F238E27FC236}">
                <a16:creationId xmlns:a16="http://schemas.microsoft.com/office/drawing/2014/main" id="{1BB1FBB4-F815-4BB8-95E0-37F13BB50EDC}"/>
              </a:ext>
            </a:extLst>
          </p:cNvPr>
          <p:cNvPicPr>
            <a:picLocks noChangeAspect="1"/>
          </p:cNvPicPr>
          <p:nvPr/>
        </p:nvPicPr>
        <p:blipFill>
          <a:blip r:embed="rId2"/>
          <a:stretch>
            <a:fillRect/>
          </a:stretch>
        </p:blipFill>
        <p:spPr>
          <a:xfrm>
            <a:off x="2451986" y="1282657"/>
            <a:ext cx="7463380" cy="5334536"/>
          </a:xfrm>
          <a:prstGeom prst="rect">
            <a:avLst/>
          </a:prstGeom>
        </p:spPr>
      </p:pic>
      <p:sp>
        <p:nvSpPr>
          <p:cNvPr id="22" name="Espace réservé du contenu 2">
            <a:extLst>
              <a:ext uri="{FF2B5EF4-FFF2-40B4-BE49-F238E27FC236}">
                <a16:creationId xmlns:a16="http://schemas.microsoft.com/office/drawing/2014/main" id="{76BBCB0E-FC69-4814-BBC1-282F82C1B137}"/>
              </a:ext>
            </a:extLst>
          </p:cNvPr>
          <p:cNvSpPr txBox="1">
            <a:spLocks/>
          </p:cNvSpPr>
          <p:nvPr/>
        </p:nvSpPr>
        <p:spPr>
          <a:xfrm>
            <a:off x="8805016" y="1264913"/>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11" name="Espace réservé du contenu 2">
            <a:extLst>
              <a:ext uri="{FF2B5EF4-FFF2-40B4-BE49-F238E27FC236}">
                <a16:creationId xmlns:a16="http://schemas.microsoft.com/office/drawing/2014/main" id="{9FE2DDD4-5204-4B0E-97FD-042C130312FE}"/>
              </a:ext>
            </a:extLst>
          </p:cNvPr>
          <p:cNvSpPr txBox="1">
            <a:spLocks/>
          </p:cNvSpPr>
          <p:nvPr/>
        </p:nvSpPr>
        <p:spPr>
          <a:xfrm>
            <a:off x="10372566" y="3885702"/>
            <a:ext cx="900054" cy="38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latin typeface="Times New Roman" panose="02020603050405020304" pitchFamily="18" charset="0"/>
                <a:cs typeface="Times New Roman" panose="02020603050405020304" pitchFamily="18" charset="0"/>
              </a:rPr>
              <a:t>~ 470€</a:t>
            </a:r>
          </a:p>
        </p:txBody>
      </p:sp>
      <p:sp>
        <p:nvSpPr>
          <p:cNvPr id="12" name="Espace réservé du contenu 2">
            <a:extLst>
              <a:ext uri="{FF2B5EF4-FFF2-40B4-BE49-F238E27FC236}">
                <a16:creationId xmlns:a16="http://schemas.microsoft.com/office/drawing/2014/main" id="{8A88D5DD-34ED-4409-A3EC-FAED42AB5025}"/>
              </a:ext>
            </a:extLst>
          </p:cNvPr>
          <p:cNvSpPr txBox="1">
            <a:spLocks/>
          </p:cNvSpPr>
          <p:nvPr/>
        </p:nvSpPr>
        <p:spPr>
          <a:xfrm>
            <a:off x="833365" y="4937105"/>
            <a:ext cx="902544" cy="38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latin typeface="Times New Roman" panose="02020603050405020304" pitchFamily="18" charset="0"/>
                <a:cs typeface="Times New Roman" panose="02020603050405020304" pitchFamily="18" charset="0"/>
              </a:rPr>
              <a:t>~ 250€</a:t>
            </a:r>
          </a:p>
        </p:txBody>
      </p:sp>
      <p:sp>
        <p:nvSpPr>
          <p:cNvPr id="13" name="Espace réservé du contenu 2">
            <a:extLst>
              <a:ext uri="{FF2B5EF4-FFF2-40B4-BE49-F238E27FC236}">
                <a16:creationId xmlns:a16="http://schemas.microsoft.com/office/drawing/2014/main" id="{C55DED2F-7915-45FE-A605-2F679A3479A6}"/>
              </a:ext>
            </a:extLst>
          </p:cNvPr>
          <p:cNvSpPr txBox="1">
            <a:spLocks/>
          </p:cNvSpPr>
          <p:nvPr/>
        </p:nvSpPr>
        <p:spPr>
          <a:xfrm>
            <a:off x="10370076" y="6036620"/>
            <a:ext cx="902544" cy="38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latin typeface="Times New Roman" panose="02020603050405020304" pitchFamily="18" charset="0"/>
                <a:cs typeface="Times New Roman" panose="02020603050405020304" pitchFamily="18" charset="0"/>
              </a:rPr>
              <a:t>~ 50€</a:t>
            </a:r>
          </a:p>
        </p:txBody>
      </p:sp>
      <p:sp>
        <p:nvSpPr>
          <p:cNvPr id="14" name="Espace réservé du contenu 2">
            <a:extLst>
              <a:ext uri="{FF2B5EF4-FFF2-40B4-BE49-F238E27FC236}">
                <a16:creationId xmlns:a16="http://schemas.microsoft.com/office/drawing/2014/main" id="{7BB209F4-5D18-465D-B8CD-907F35AAFFDE}"/>
              </a:ext>
            </a:extLst>
          </p:cNvPr>
          <p:cNvSpPr txBox="1">
            <a:spLocks/>
          </p:cNvSpPr>
          <p:nvPr/>
        </p:nvSpPr>
        <p:spPr>
          <a:xfrm>
            <a:off x="833365" y="2834299"/>
            <a:ext cx="1212324" cy="38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latin typeface="Times New Roman" panose="02020603050405020304" pitchFamily="18" charset="0"/>
                <a:cs typeface="Times New Roman" panose="02020603050405020304" pitchFamily="18" charset="0"/>
              </a:rPr>
              <a:t>~ 140€</a:t>
            </a:r>
          </a:p>
        </p:txBody>
      </p:sp>
      <p:sp>
        <p:nvSpPr>
          <p:cNvPr id="15" name="Espace réservé du contenu 2">
            <a:extLst>
              <a:ext uri="{FF2B5EF4-FFF2-40B4-BE49-F238E27FC236}">
                <a16:creationId xmlns:a16="http://schemas.microsoft.com/office/drawing/2014/main" id="{24094A75-D028-4F5B-A2E0-70372F3B6C6C}"/>
              </a:ext>
            </a:extLst>
          </p:cNvPr>
          <p:cNvSpPr txBox="1">
            <a:spLocks/>
          </p:cNvSpPr>
          <p:nvPr/>
        </p:nvSpPr>
        <p:spPr>
          <a:xfrm>
            <a:off x="10370076" y="1596734"/>
            <a:ext cx="902544" cy="38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dirty="0">
                <a:latin typeface="Times New Roman" panose="02020603050405020304" pitchFamily="18" charset="0"/>
                <a:cs typeface="Times New Roman" panose="02020603050405020304" pitchFamily="18" charset="0"/>
              </a:rPr>
              <a:t>~ 130€</a:t>
            </a:r>
          </a:p>
        </p:txBody>
      </p:sp>
    </p:spTree>
    <p:extLst>
      <p:ext uri="{BB962C8B-B14F-4D97-AF65-F5344CB8AC3E}">
        <p14:creationId xmlns:p14="http://schemas.microsoft.com/office/powerpoint/2010/main" val="2596170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0" y="20933"/>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Rémunération – 10 meilleurs salaires bruts</a:t>
            </a:r>
          </a:p>
        </p:txBody>
      </p:sp>
      <p:sp>
        <p:nvSpPr>
          <p:cNvPr id="20" name="Espace réservé du contenu 2">
            <a:extLst>
              <a:ext uri="{FF2B5EF4-FFF2-40B4-BE49-F238E27FC236}">
                <a16:creationId xmlns:a16="http://schemas.microsoft.com/office/drawing/2014/main" id="{925DCD93-BEAC-4602-B51D-39FEBE37F2AB}"/>
              </a:ext>
            </a:extLst>
          </p:cNvPr>
          <p:cNvSpPr txBox="1">
            <a:spLocks/>
          </p:cNvSpPr>
          <p:nvPr/>
        </p:nvSpPr>
        <p:spPr>
          <a:xfrm>
            <a:off x="2466220" y="4023701"/>
            <a:ext cx="2107783" cy="4980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22" name="Espace réservé du contenu 2">
            <a:extLst>
              <a:ext uri="{FF2B5EF4-FFF2-40B4-BE49-F238E27FC236}">
                <a16:creationId xmlns:a16="http://schemas.microsoft.com/office/drawing/2014/main" id="{76BBCB0E-FC69-4814-BBC1-282F82C1B137}"/>
              </a:ext>
            </a:extLst>
          </p:cNvPr>
          <p:cNvSpPr txBox="1">
            <a:spLocks/>
          </p:cNvSpPr>
          <p:nvPr/>
        </p:nvSpPr>
        <p:spPr>
          <a:xfrm>
            <a:off x="9106652" y="1945403"/>
            <a:ext cx="1232537" cy="376217"/>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pic>
        <p:nvPicPr>
          <p:cNvPr id="2" name="Image 1">
            <a:extLst>
              <a:ext uri="{FF2B5EF4-FFF2-40B4-BE49-F238E27FC236}">
                <a16:creationId xmlns:a16="http://schemas.microsoft.com/office/drawing/2014/main" id="{47863D21-8B79-4024-89FB-1AB0A6A94401}"/>
              </a:ext>
            </a:extLst>
          </p:cNvPr>
          <p:cNvPicPr>
            <a:picLocks noChangeAspect="1"/>
          </p:cNvPicPr>
          <p:nvPr/>
        </p:nvPicPr>
        <p:blipFill>
          <a:blip r:embed="rId2"/>
          <a:stretch>
            <a:fillRect/>
          </a:stretch>
        </p:blipFill>
        <p:spPr>
          <a:xfrm>
            <a:off x="3060279" y="2213169"/>
            <a:ext cx="3027447" cy="3621064"/>
          </a:xfrm>
          <a:prstGeom prst="rect">
            <a:avLst/>
          </a:prstGeom>
        </p:spPr>
      </p:pic>
      <p:pic>
        <p:nvPicPr>
          <p:cNvPr id="3" name="Image 2">
            <a:extLst>
              <a:ext uri="{FF2B5EF4-FFF2-40B4-BE49-F238E27FC236}">
                <a16:creationId xmlns:a16="http://schemas.microsoft.com/office/drawing/2014/main" id="{24687684-C73C-401E-A778-2936265AD27C}"/>
              </a:ext>
            </a:extLst>
          </p:cNvPr>
          <p:cNvPicPr>
            <a:picLocks noChangeAspect="1"/>
          </p:cNvPicPr>
          <p:nvPr/>
        </p:nvPicPr>
        <p:blipFill>
          <a:blip r:embed="rId3"/>
          <a:stretch>
            <a:fillRect/>
          </a:stretch>
        </p:blipFill>
        <p:spPr>
          <a:xfrm>
            <a:off x="6067424" y="2636972"/>
            <a:ext cx="1609735" cy="3219469"/>
          </a:xfrm>
          <a:prstGeom prst="rect">
            <a:avLst/>
          </a:prstGeom>
        </p:spPr>
      </p:pic>
      <p:pic>
        <p:nvPicPr>
          <p:cNvPr id="5" name="Image 4">
            <a:extLst>
              <a:ext uri="{FF2B5EF4-FFF2-40B4-BE49-F238E27FC236}">
                <a16:creationId xmlns:a16="http://schemas.microsoft.com/office/drawing/2014/main" id="{F372B190-C3BA-4151-AE53-C09A9EDAC53A}"/>
              </a:ext>
            </a:extLst>
          </p:cNvPr>
          <p:cNvPicPr>
            <a:picLocks noChangeAspect="1"/>
          </p:cNvPicPr>
          <p:nvPr/>
        </p:nvPicPr>
        <p:blipFill>
          <a:blip r:embed="rId4"/>
          <a:stretch>
            <a:fillRect/>
          </a:stretch>
        </p:blipFill>
        <p:spPr>
          <a:xfrm>
            <a:off x="6023558" y="2205840"/>
            <a:ext cx="1557589" cy="479258"/>
          </a:xfrm>
          <a:prstGeom prst="rect">
            <a:avLst/>
          </a:prstGeom>
        </p:spPr>
      </p:pic>
      <p:sp>
        <p:nvSpPr>
          <p:cNvPr id="10" name="Espace réservé du contenu 2">
            <a:extLst>
              <a:ext uri="{FF2B5EF4-FFF2-40B4-BE49-F238E27FC236}">
                <a16:creationId xmlns:a16="http://schemas.microsoft.com/office/drawing/2014/main" id="{46C2BFC9-A7E8-43E7-9B1A-85CC3499792F}"/>
              </a:ext>
            </a:extLst>
          </p:cNvPr>
          <p:cNvSpPr txBox="1">
            <a:spLocks/>
          </p:cNvSpPr>
          <p:nvPr/>
        </p:nvSpPr>
        <p:spPr>
          <a:xfrm>
            <a:off x="2919884" y="1711988"/>
            <a:ext cx="1626295" cy="425474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
        <p:nvSpPr>
          <p:cNvPr id="12" name="Espace réservé du contenu 2">
            <a:extLst>
              <a:ext uri="{FF2B5EF4-FFF2-40B4-BE49-F238E27FC236}">
                <a16:creationId xmlns:a16="http://schemas.microsoft.com/office/drawing/2014/main" id="{E140358B-131B-4D6F-B937-59BD850C9ED8}"/>
              </a:ext>
            </a:extLst>
          </p:cNvPr>
          <p:cNvSpPr txBox="1">
            <a:spLocks/>
          </p:cNvSpPr>
          <p:nvPr/>
        </p:nvSpPr>
        <p:spPr>
          <a:xfrm>
            <a:off x="7549063" y="2145378"/>
            <a:ext cx="1626295" cy="425474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2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4">
            <a:extLst>
              <a:ext uri="{FF2B5EF4-FFF2-40B4-BE49-F238E27FC236}">
                <a16:creationId xmlns:a16="http://schemas.microsoft.com/office/drawing/2014/main" id="{F3E2DCE3-A8A4-41F1-B4C2-9A95F24C6273}"/>
              </a:ext>
            </a:extLst>
          </p:cNvPr>
          <p:cNvSpPr txBox="1">
            <a:spLocks/>
          </p:cNvSpPr>
          <p:nvPr/>
        </p:nvSpPr>
        <p:spPr>
          <a:xfrm>
            <a:off x="1524000" y="2932724"/>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6000" dirty="0">
                <a:solidFill>
                  <a:srgbClr val="C00000"/>
                </a:solidFill>
                <a:latin typeface="Times New Roman" panose="02020603050405020304" pitchFamily="18" charset="0"/>
                <a:cs typeface="Times New Roman" panose="02020603050405020304" pitchFamily="18" charset="0"/>
              </a:rPr>
              <a:t>Conclusion</a:t>
            </a:r>
          </a:p>
          <a:p>
            <a:endParaRPr lang="fr-FR"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744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91FDFD90-BA94-4B37-8BD3-05CE7303825E}"/>
              </a:ext>
            </a:extLst>
          </p:cNvPr>
          <p:cNvSpPr>
            <a:spLocks noGrp="1"/>
          </p:cNvSpPr>
          <p:nvPr>
            <p:ph type="title"/>
          </p:nvPr>
        </p:nvSpPr>
        <p:spPr>
          <a:xfrm>
            <a:off x="0" y="0"/>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Service</a:t>
            </a:r>
          </a:p>
        </p:txBody>
      </p:sp>
      <p:sp>
        <p:nvSpPr>
          <p:cNvPr id="4" name="Espace réservé du contenu 2">
            <a:extLst>
              <a:ext uri="{FF2B5EF4-FFF2-40B4-BE49-F238E27FC236}">
                <a16:creationId xmlns:a16="http://schemas.microsoft.com/office/drawing/2014/main" id="{E747A0A5-09A6-42CA-8624-AECDA1143E2F}"/>
              </a:ext>
            </a:extLst>
          </p:cNvPr>
          <p:cNvSpPr>
            <a:spLocks noGrp="1"/>
          </p:cNvSpPr>
          <p:nvPr>
            <p:ph idx="1"/>
          </p:nvPr>
        </p:nvSpPr>
        <p:spPr>
          <a:xfrm>
            <a:off x="571500" y="1325563"/>
            <a:ext cx="11620499" cy="4565230"/>
          </a:xfrm>
        </p:spPr>
        <p:txBody>
          <a:bodyPr>
            <a:normAutofit/>
          </a:bodyPr>
          <a:lstStyle/>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r>
              <a:rPr lang="fr-FR" sz="2200" b="1" dirty="0">
                <a:latin typeface="Times New Roman" panose="02020603050405020304" pitchFamily="18" charset="0"/>
                <a:cs typeface="Times New Roman" panose="02020603050405020304" pitchFamily="18" charset="0"/>
              </a:rPr>
              <a:t>R&amp;D :  </a:t>
            </a:r>
          </a:p>
          <a:p>
            <a:pPr>
              <a:buFontTx/>
              <a:buChar char="-"/>
            </a:pPr>
            <a:r>
              <a:rPr lang="fr-FR" sz="2200" dirty="0">
                <a:latin typeface="Times New Roman" panose="02020603050405020304" pitchFamily="18" charset="0"/>
                <a:cs typeface="Times New Roman" panose="02020603050405020304" pitchFamily="18" charset="0"/>
              </a:rPr>
              <a:t>Inégalité des effectifs : 80% d’H contre 20% de F</a:t>
            </a:r>
          </a:p>
          <a:p>
            <a:pPr>
              <a:buFontTx/>
              <a:buChar char="-"/>
            </a:pPr>
            <a:r>
              <a:rPr lang="fr-FR" sz="2200" dirty="0">
                <a:latin typeface="Times New Roman" panose="02020603050405020304" pitchFamily="18" charset="0"/>
                <a:cs typeface="Times New Roman" panose="02020603050405020304" pitchFamily="18" charset="0"/>
              </a:rPr>
              <a:t>Insatisfaction prononcée pour les F (37%) et les H aussi (45%)</a:t>
            </a:r>
          </a:p>
          <a:p>
            <a:pPr>
              <a:buFontTx/>
              <a:buChar char="-"/>
            </a:pPr>
            <a:r>
              <a:rPr lang="fr-FR" sz="2200" dirty="0">
                <a:latin typeface="Times New Roman" panose="02020603050405020304" pitchFamily="18" charset="0"/>
                <a:cs typeface="Times New Roman" panose="02020603050405020304" pitchFamily="18" charset="0"/>
              </a:rPr>
              <a:t>Rémunération attractive (2</a:t>
            </a:r>
            <a:r>
              <a:rPr lang="fr-FR" sz="2200" baseline="30000" dirty="0">
                <a:latin typeface="Times New Roman" panose="02020603050405020304" pitchFamily="18" charset="0"/>
                <a:cs typeface="Times New Roman" panose="02020603050405020304" pitchFamily="18" charset="0"/>
              </a:rPr>
              <a:t>ème</a:t>
            </a:r>
            <a:r>
              <a:rPr lang="fr-FR" sz="2200" dirty="0">
                <a:latin typeface="Times New Roman" panose="02020603050405020304" pitchFamily="18" charset="0"/>
                <a:cs typeface="Times New Roman" panose="02020603050405020304" pitchFamily="18" charset="0"/>
              </a:rPr>
              <a:t> service le plus rémunéré)</a:t>
            </a:r>
          </a:p>
          <a:p>
            <a:pPr>
              <a:buFontTx/>
              <a:buChar char="-"/>
            </a:pPr>
            <a:r>
              <a:rPr lang="fr-FR" sz="2200" dirty="0">
                <a:latin typeface="Times New Roman" panose="02020603050405020304" pitchFamily="18" charset="0"/>
                <a:cs typeface="Times New Roman" panose="02020603050405020304" pitchFamily="18" charset="0"/>
              </a:rPr>
              <a:t>Sécurité : Plus des ¾ des employés ont eu un accident de travail (dont ttes les F et 72% des H)</a:t>
            </a:r>
          </a:p>
          <a:p>
            <a:pPr>
              <a:buFontTx/>
              <a:buChar char="-"/>
            </a:pPr>
            <a:endParaRPr lang="fr-FR" sz="2200" dirty="0">
              <a:latin typeface="Times New Roman" panose="02020603050405020304" pitchFamily="18" charset="0"/>
              <a:cs typeface="Times New Roman" panose="02020603050405020304" pitchFamily="18" charset="0"/>
            </a:endParaRPr>
          </a:p>
          <a:p>
            <a:pPr marL="0" indent="0">
              <a:buNone/>
            </a:pPr>
            <a:r>
              <a:rPr lang="fr-FR" sz="2200" b="1" dirty="0">
                <a:latin typeface="Times New Roman" panose="02020603050405020304" pitchFamily="18" charset="0"/>
                <a:cs typeface="Times New Roman" panose="02020603050405020304" pitchFamily="18" charset="0"/>
              </a:rPr>
              <a:t>Compta et Marketing :</a:t>
            </a:r>
          </a:p>
          <a:p>
            <a:pPr>
              <a:buFontTx/>
              <a:buChar char="-"/>
            </a:pPr>
            <a:r>
              <a:rPr lang="fr-FR" sz="2200" dirty="0">
                <a:latin typeface="Times New Roman" panose="02020603050405020304" pitchFamily="18" charset="0"/>
                <a:cs typeface="Times New Roman" panose="02020603050405020304" pitchFamily="18" charset="0"/>
              </a:rPr>
              <a:t>On note un écart d’embauche des effectifs :  Compta F (58% F – 41% H) et Marketing (58%H-41%F), surveillance ? </a:t>
            </a:r>
          </a:p>
          <a:p>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763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91FDFD90-BA94-4B37-8BD3-05CE7303825E}"/>
              </a:ext>
            </a:extLst>
          </p:cNvPr>
          <p:cNvSpPr>
            <a:spLocks noGrp="1"/>
          </p:cNvSpPr>
          <p:nvPr>
            <p:ph type="title"/>
          </p:nvPr>
        </p:nvSpPr>
        <p:spPr>
          <a:xfrm>
            <a:off x="0" y="20933"/>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Salaire brut </a:t>
            </a:r>
          </a:p>
        </p:txBody>
      </p:sp>
      <p:sp>
        <p:nvSpPr>
          <p:cNvPr id="4" name="Espace réservé du contenu 2">
            <a:extLst>
              <a:ext uri="{FF2B5EF4-FFF2-40B4-BE49-F238E27FC236}">
                <a16:creationId xmlns:a16="http://schemas.microsoft.com/office/drawing/2014/main" id="{CFEA3CF0-CC40-4B41-BA9D-58A90BDE387D}"/>
              </a:ext>
            </a:extLst>
          </p:cNvPr>
          <p:cNvSpPr>
            <a:spLocks noGrp="1"/>
          </p:cNvSpPr>
          <p:nvPr>
            <p:ph idx="1"/>
          </p:nvPr>
        </p:nvSpPr>
        <p:spPr>
          <a:xfrm>
            <a:off x="562143" y="1740197"/>
            <a:ext cx="11353800" cy="4000204"/>
          </a:xfrm>
        </p:spPr>
        <p:txBody>
          <a:bodyPr>
            <a:normAutofit/>
          </a:bodyPr>
          <a:lstStyle/>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r>
              <a:rPr lang="fr-FR" sz="2200" b="1" dirty="0">
                <a:latin typeface="Times New Roman" panose="02020603050405020304" pitchFamily="18" charset="0"/>
                <a:cs typeface="Times New Roman" panose="02020603050405020304" pitchFamily="18" charset="0"/>
              </a:rPr>
              <a:t>Tranche d’âge </a:t>
            </a:r>
            <a:r>
              <a:rPr lang="fr-FR" sz="2200" dirty="0">
                <a:latin typeface="Times New Roman" panose="02020603050405020304" pitchFamily="18" charset="0"/>
                <a:cs typeface="Times New Roman" panose="02020603050405020304" pitchFamily="18" charset="0"/>
              </a:rPr>
              <a:t>: Salaire médian brut des F très volatile comparé aux H </a:t>
            </a:r>
            <a:br>
              <a:rPr lang="fr-FR" sz="2200" dirty="0">
                <a:latin typeface="Times New Roman" panose="02020603050405020304" pitchFamily="18" charset="0"/>
                <a:cs typeface="Times New Roman" panose="02020603050405020304" pitchFamily="18" charset="0"/>
              </a:rPr>
            </a:br>
            <a:r>
              <a:rPr lang="fr-FR" sz="2200" dirty="0">
                <a:latin typeface="Times New Roman" panose="02020603050405020304" pitchFamily="18" charset="0"/>
                <a:cs typeface="Times New Roman" panose="02020603050405020304" pitchFamily="18" charset="0"/>
              </a:rPr>
              <a:t>(F: min 4k max 7k3, H: min 4k7 max 5k8)</a:t>
            </a: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r>
              <a:rPr lang="fr-FR" sz="2200" b="1" dirty="0">
                <a:latin typeface="Times New Roman" panose="02020603050405020304" pitchFamily="18" charset="0"/>
                <a:cs typeface="Times New Roman" panose="02020603050405020304" pitchFamily="18" charset="0"/>
              </a:rPr>
              <a:t>Global </a:t>
            </a:r>
            <a:r>
              <a:rPr lang="fr-FR" sz="2200" dirty="0">
                <a:latin typeface="Times New Roman" panose="02020603050405020304" pitchFamily="18" charset="0"/>
                <a:cs typeface="Times New Roman" panose="02020603050405020304" pitchFamily="18" charset="0"/>
              </a:rPr>
              <a:t>: Ecart léger mais constant pour les femmes sur les 10 meilleurs salaires qui peut </a:t>
            </a:r>
            <a:br>
              <a:rPr lang="fr-FR" sz="2200" dirty="0">
                <a:latin typeface="Times New Roman" panose="02020603050405020304" pitchFamily="18" charset="0"/>
                <a:cs typeface="Times New Roman" panose="02020603050405020304" pitchFamily="18" charset="0"/>
              </a:rPr>
            </a:br>
            <a:r>
              <a:rPr lang="fr-FR" sz="2200" dirty="0">
                <a:latin typeface="Times New Roman" panose="02020603050405020304" pitchFamily="18" charset="0"/>
                <a:cs typeface="Times New Roman" panose="02020603050405020304" pitchFamily="18" charset="0"/>
              </a:rPr>
              <a:t>atteindre 400€ de différence. </a:t>
            </a:r>
          </a:p>
          <a:p>
            <a:pPr marL="0" indent="0">
              <a:buNone/>
            </a:pPr>
            <a:r>
              <a:rPr lang="fr-FR" sz="2200" dirty="0">
                <a:latin typeface="Times New Roman" panose="02020603050405020304" pitchFamily="18" charset="0"/>
                <a:cs typeface="Times New Roman" panose="02020603050405020304" pitchFamily="18" charset="0"/>
              </a:rPr>
              <a:t>Ecart de + de 450€ pour les F, également pour le minimum (100€) et le max (50€) toujours en faveur des H. Le phénomène s’inverse pour le 1</a:t>
            </a:r>
            <a:r>
              <a:rPr lang="fr-FR" sz="2200" baseline="30000" dirty="0">
                <a:latin typeface="Times New Roman" panose="02020603050405020304" pitchFamily="18" charset="0"/>
                <a:cs typeface="Times New Roman" panose="02020603050405020304" pitchFamily="18" charset="0"/>
              </a:rPr>
              <a:t>er </a:t>
            </a:r>
            <a:r>
              <a:rPr lang="fr-FR" sz="2200" dirty="0">
                <a:latin typeface="Times New Roman" panose="02020603050405020304" pitchFamily="18" charset="0"/>
                <a:cs typeface="Times New Roman" panose="02020603050405020304" pitchFamily="18" charset="0"/>
              </a:rPr>
              <a:t>(250€) et le 3</a:t>
            </a:r>
            <a:r>
              <a:rPr lang="fr-FR" sz="2200" baseline="30000" dirty="0">
                <a:latin typeface="Times New Roman" panose="02020603050405020304" pitchFamily="18" charset="0"/>
                <a:cs typeface="Times New Roman" panose="02020603050405020304" pitchFamily="18" charset="0"/>
              </a:rPr>
              <a:t>ème</a:t>
            </a:r>
            <a:r>
              <a:rPr lang="fr-FR" sz="2200" dirty="0">
                <a:latin typeface="Times New Roman" panose="02020603050405020304" pitchFamily="18" charset="0"/>
                <a:cs typeface="Times New Roman" panose="02020603050405020304" pitchFamily="18" charset="0"/>
              </a:rPr>
              <a:t> quartile (140€) en faveur des F cette fois-ci.</a:t>
            </a:r>
          </a:p>
          <a:p>
            <a:pPr marL="0" indent="0">
              <a:buNone/>
            </a:pPr>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269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91FDFD90-BA94-4B37-8BD3-05CE7303825E}"/>
              </a:ext>
            </a:extLst>
          </p:cNvPr>
          <p:cNvSpPr>
            <a:spLocks noGrp="1"/>
          </p:cNvSpPr>
          <p:nvPr>
            <p:ph type="title"/>
          </p:nvPr>
        </p:nvSpPr>
        <p:spPr>
          <a:xfrm>
            <a:off x="0" y="20933"/>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Accidents du travail </a:t>
            </a:r>
          </a:p>
        </p:txBody>
      </p:sp>
      <p:sp>
        <p:nvSpPr>
          <p:cNvPr id="4" name="Espace réservé du contenu 2">
            <a:extLst>
              <a:ext uri="{FF2B5EF4-FFF2-40B4-BE49-F238E27FC236}">
                <a16:creationId xmlns:a16="http://schemas.microsoft.com/office/drawing/2014/main" id="{4B1204A1-D7D2-4FDB-933F-78E4DC81DBDB}"/>
              </a:ext>
            </a:extLst>
          </p:cNvPr>
          <p:cNvSpPr>
            <a:spLocks noGrp="1"/>
          </p:cNvSpPr>
          <p:nvPr>
            <p:ph idx="1"/>
          </p:nvPr>
        </p:nvSpPr>
        <p:spPr>
          <a:xfrm>
            <a:off x="587543" y="1737114"/>
            <a:ext cx="11353800" cy="4448719"/>
          </a:xfrm>
        </p:spPr>
        <p:txBody>
          <a:bodyPr>
            <a:normAutofit/>
          </a:bodyPr>
          <a:lstStyle/>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r>
              <a:rPr lang="fr-FR" sz="2200" b="1" dirty="0">
                <a:latin typeface="Times New Roman" panose="02020603050405020304" pitchFamily="18" charset="0"/>
                <a:cs typeface="Times New Roman" panose="02020603050405020304" pitchFamily="18" charset="0"/>
              </a:rPr>
              <a:t>Globalement :  </a:t>
            </a:r>
            <a:r>
              <a:rPr lang="fr-FR" sz="2200" dirty="0">
                <a:latin typeface="Times New Roman" panose="02020603050405020304" pitchFamily="18" charset="0"/>
                <a:cs typeface="Times New Roman" panose="02020603050405020304" pitchFamily="18" charset="0"/>
              </a:rPr>
              <a:t>Manque d’informations : type (acc de la route, déplacement, chute, TMS ??), durée, répétition… </a:t>
            </a:r>
            <a:endParaRPr lang="fr-FR" sz="2200" b="1" dirty="0">
              <a:latin typeface="Times New Roman" panose="02020603050405020304" pitchFamily="18" charset="0"/>
              <a:cs typeface="Times New Roman" panose="02020603050405020304" pitchFamily="18" charset="0"/>
            </a:endParaRPr>
          </a:p>
          <a:p>
            <a:r>
              <a:rPr lang="fr-FR" sz="2200" dirty="0">
                <a:latin typeface="Times New Roman" panose="02020603050405020304" pitchFamily="18" charset="0"/>
                <a:cs typeface="Times New Roman" panose="02020603050405020304" pitchFamily="18" charset="0"/>
              </a:rPr>
              <a:t>Proportion d’accident du travail équilibré entre H et F</a:t>
            </a:r>
          </a:p>
          <a:p>
            <a:r>
              <a:rPr lang="fr-FR" sz="2200" dirty="0">
                <a:latin typeface="Times New Roman" panose="02020603050405020304" pitchFamily="18" charset="0"/>
                <a:cs typeface="Times New Roman" panose="02020603050405020304" pitchFamily="18" charset="0"/>
              </a:rPr>
              <a:t>R&amp;D ¾ des employés ont eu un accident du travail</a:t>
            </a:r>
          </a:p>
          <a:p>
            <a:r>
              <a:rPr lang="fr-FR" sz="2200" dirty="0">
                <a:latin typeface="Times New Roman" panose="02020603050405020304" pitchFamily="18" charset="0"/>
                <a:cs typeface="Times New Roman" panose="02020603050405020304" pitchFamily="18" charset="0"/>
              </a:rPr>
              <a:t>Commercial + de 50% des salariés ont eu un accident du travail </a:t>
            </a:r>
          </a:p>
          <a:p>
            <a:r>
              <a:rPr lang="fr-FR" sz="2200" dirty="0">
                <a:latin typeface="Times New Roman" panose="02020603050405020304" pitchFamily="18" charset="0"/>
                <a:cs typeface="Times New Roman" panose="02020603050405020304" pitchFamily="18" charset="0"/>
              </a:rPr>
              <a:t>Presque la moitié des effectifs sur tous les autres services ont eu des acc du travail </a:t>
            </a:r>
          </a:p>
          <a:p>
            <a:pPr marL="0" indent="0">
              <a:buNone/>
            </a:pPr>
            <a:endParaRPr lang="fr-FR" sz="2200" dirty="0">
              <a:latin typeface="Times New Roman" panose="02020603050405020304" pitchFamily="18" charset="0"/>
              <a:cs typeface="Times New Roman" panose="02020603050405020304" pitchFamily="18" charset="0"/>
            </a:endParaRPr>
          </a:p>
          <a:p>
            <a:pPr>
              <a:buFontTx/>
              <a:buChar char="-"/>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61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4">
            <a:extLst>
              <a:ext uri="{FF2B5EF4-FFF2-40B4-BE49-F238E27FC236}">
                <a16:creationId xmlns:a16="http://schemas.microsoft.com/office/drawing/2014/main" id="{2F8161B1-27BD-4CE9-8AE1-B493656C7AD2}"/>
              </a:ext>
            </a:extLst>
          </p:cNvPr>
          <p:cNvSpPr txBox="1">
            <a:spLocks/>
          </p:cNvSpPr>
          <p:nvPr/>
        </p:nvSpPr>
        <p:spPr>
          <a:xfrm>
            <a:off x="1074820" y="486601"/>
            <a:ext cx="10042359" cy="58847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4400" dirty="0">
                <a:latin typeface="Times New Roman" panose="02020603050405020304" pitchFamily="18" charset="0"/>
                <a:cs typeface="Times New Roman" panose="02020603050405020304" pitchFamily="18" charset="0"/>
              </a:rPr>
              <a:t>Contexte</a:t>
            </a:r>
          </a:p>
          <a:p>
            <a:pPr marL="0" indent="0">
              <a:buNone/>
            </a:pPr>
            <a:endParaRPr lang="fr-FR" sz="4400" dirty="0">
              <a:latin typeface="Times New Roman" panose="02020603050405020304" pitchFamily="18" charset="0"/>
              <a:cs typeface="Times New Roman" panose="02020603050405020304" pitchFamily="18" charset="0"/>
            </a:endParaRPr>
          </a:p>
          <a:p>
            <a:pPr marL="0" indent="0">
              <a:buNone/>
            </a:pPr>
            <a:br>
              <a:rPr lang="fr-FR" sz="4400" dirty="0">
                <a:latin typeface="Times New Roman" panose="02020603050405020304" pitchFamily="18" charset="0"/>
                <a:cs typeface="Times New Roman" panose="02020603050405020304" pitchFamily="18" charset="0"/>
              </a:rPr>
            </a:br>
            <a:r>
              <a:rPr lang="fr-FR" sz="3200" dirty="0">
                <a:latin typeface="Times New Roman" panose="02020603050405020304" pitchFamily="18" charset="0"/>
                <a:cs typeface="Times New Roman" panose="02020603050405020304" pitchFamily="18" charset="0"/>
              </a:rPr>
              <a:t>Je suis data analyste dans un cabinet de consultant, spécialisé dans la transformation digitale.</a:t>
            </a:r>
          </a:p>
          <a:p>
            <a:pPr marL="0" indent="0">
              <a:buNone/>
            </a:pPr>
            <a:endParaRPr lang="fr-FR" sz="3200" dirty="0">
              <a:latin typeface="Times New Roman" panose="02020603050405020304" pitchFamily="18" charset="0"/>
              <a:cs typeface="Times New Roman" panose="02020603050405020304" pitchFamily="18" charset="0"/>
            </a:endParaRPr>
          </a:p>
          <a:p>
            <a:pPr marL="0" indent="0">
              <a:buNone/>
            </a:pPr>
            <a:r>
              <a:rPr lang="fr-FR" sz="3200" dirty="0">
                <a:latin typeface="Times New Roman" panose="02020603050405020304" pitchFamily="18" charset="0"/>
                <a:cs typeface="Times New Roman" panose="02020603050405020304" pitchFamily="18" charset="0"/>
              </a:rPr>
              <a:t>Ma mission : Automatiser la création d’un rapport diagnostique sur l’égalité professionnelle femmes-hommes.</a:t>
            </a:r>
          </a:p>
          <a:p>
            <a:pPr marL="0" indent="0">
              <a:buNone/>
            </a:pPr>
            <a:endParaRPr lang="fr-FR" sz="3200" dirty="0">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818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669D438C-77E3-48CE-AB90-67F95CFA6274}"/>
              </a:ext>
            </a:extLst>
          </p:cNvPr>
          <p:cNvSpPr>
            <a:spLocks noGrp="1"/>
          </p:cNvSpPr>
          <p:nvPr>
            <p:ph idx="1"/>
          </p:nvPr>
        </p:nvSpPr>
        <p:spPr>
          <a:xfrm>
            <a:off x="571501" y="997656"/>
            <a:ext cx="11353800" cy="1931987"/>
          </a:xfrm>
        </p:spPr>
        <p:txBody>
          <a:bodyPr>
            <a:normAutofit/>
          </a:bodyPr>
          <a:lstStyle/>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r>
              <a:rPr lang="fr-FR" sz="2200" b="1" dirty="0">
                <a:latin typeface="Times New Roman" panose="02020603050405020304" pitchFamily="18" charset="0"/>
                <a:cs typeface="Times New Roman" panose="02020603050405020304" pitchFamily="18" charset="0"/>
              </a:rPr>
              <a:t>CDD :  </a:t>
            </a:r>
            <a:r>
              <a:rPr lang="fr-FR" sz="2200" dirty="0">
                <a:latin typeface="Times New Roman" panose="02020603050405020304" pitchFamily="18" charset="0"/>
                <a:cs typeface="Times New Roman" panose="02020603050405020304" pitchFamily="18" charset="0"/>
              </a:rPr>
              <a:t>Majorité de F 68% contre 31% des H</a:t>
            </a:r>
            <a:endParaRPr lang="fr-FR" sz="2200" b="1" dirty="0">
              <a:latin typeface="Times New Roman" panose="02020603050405020304" pitchFamily="18" charset="0"/>
              <a:cs typeface="Times New Roman" panose="02020603050405020304" pitchFamily="18" charset="0"/>
            </a:endParaRPr>
          </a:p>
          <a:p>
            <a:endParaRPr lang="fr-FR" sz="2200" dirty="0">
              <a:latin typeface="Times New Roman" panose="02020603050405020304" pitchFamily="18" charset="0"/>
              <a:cs typeface="Times New Roman" panose="02020603050405020304" pitchFamily="18" charset="0"/>
            </a:endParaRPr>
          </a:p>
        </p:txBody>
      </p:sp>
      <p:sp>
        <p:nvSpPr>
          <p:cNvPr id="6" name="Espace réservé du contenu 2">
            <a:extLst>
              <a:ext uri="{FF2B5EF4-FFF2-40B4-BE49-F238E27FC236}">
                <a16:creationId xmlns:a16="http://schemas.microsoft.com/office/drawing/2014/main" id="{7AF6074E-F747-4287-92DF-8DFC8C78F8D8}"/>
              </a:ext>
            </a:extLst>
          </p:cNvPr>
          <p:cNvSpPr txBox="1">
            <a:spLocks/>
          </p:cNvSpPr>
          <p:nvPr/>
        </p:nvSpPr>
        <p:spPr>
          <a:xfrm>
            <a:off x="571501" y="2805782"/>
            <a:ext cx="11353800" cy="1931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fr-FR" sz="2200" b="1" dirty="0">
                <a:latin typeface="Times New Roman" panose="02020603050405020304" pitchFamily="18" charset="0"/>
                <a:cs typeface="Times New Roman" panose="02020603050405020304" pitchFamily="18" charset="0"/>
              </a:rPr>
              <a:t>Temps partiel :  </a:t>
            </a:r>
            <a:r>
              <a:rPr lang="fr-FR" sz="2200" dirty="0">
                <a:latin typeface="Times New Roman" panose="02020603050405020304" pitchFamily="18" charset="0"/>
                <a:cs typeface="Times New Roman" panose="02020603050405020304" pitchFamily="18" charset="0"/>
              </a:rPr>
              <a:t>Majorité d’H 55% contre 45% des F</a:t>
            </a:r>
            <a:endParaRPr lang="fr-FR" sz="2200" b="1" dirty="0">
              <a:latin typeface="Times New Roman" panose="02020603050405020304" pitchFamily="18" charset="0"/>
              <a:cs typeface="Times New Roman" panose="02020603050405020304" pitchFamily="18" charset="0"/>
            </a:endParaRPr>
          </a:p>
          <a:p>
            <a:endParaRPr lang="fr-FR" sz="2200" dirty="0">
              <a:latin typeface="Times New Roman" panose="02020603050405020304" pitchFamily="18" charset="0"/>
              <a:cs typeface="Times New Roman" panose="02020603050405020304" pitchFamily="18" charset="0"/>
            </a:endParaRPr>
          </a:p>
        </p:txBody>
      </p:sp>
      <p:sp>
        <p:nvSpPr>
          <p:cNvPr id="3" name="Titre 1">
            <a:extLst>
              <a:ext uri="{FF2B5EF4-FFF2-40B4-BE49-F238E27FC236}">
                <a16:creationId xmlns:a16="http://schemas.microsoft.com/office/drawing/2014/main" id="{91FDFD90-BA94-4B37-8BD3-05CE7303825E}"/>
              </a:ext>
            </a:extLst>
          </p:cNvPr>
          <p:cNvSpPr>
            <a:spLocks noGrp="1"/>
          </p:cNvSpPr>
          <p:nvPr>
            <p:ph type="title"/>
          </p:nvPr>
        </p:nvSpPr>
        <p:spPr>
          <a:xfrm>
            <a:off x="0" y="72321"/>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Contrat</a:t>
            </a:r>
          </a:p>
        </p:txBody>
      </p:sp>
      <p:sp>
        <p:nvSpPr>
          <p:cNvPr id="4" name="Titre 1">
            <a:extLst>
              <a:ext uri="{FF2B5EF4-FFF2-40B4-BE49-F238E27FC236}">
                <a16:creationId xmlns:a16="http://schemas.microsoft.com/office/drawing/2014/main" id="{EE960BE9-6D08-47F2-819A-1207B0405D88}"/>
              </a:ext>
            </a:extLst>
          </p:cNvPr>
          <p:cNvSpPr txBox="1">
            <a:spLocks/>
          </p:cNvSpPr>
          <p:nvPr/>
        </p:nvSpPr>
        <p:spPr>
          <a:xfrm>
            <a:off x="0" y="176961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latin typeface="Times New Roman" panose="02020603050405020304" pitchFamily="18" charset="0"/>
                <a:cs typeface="Times New Roman" panose="02020603050405020304" pitchFamily="18" charset="0"/>
              </a:rPr>
              <a:t>Durée hebdomadaire</a:t>
            </a:r>
          </a:p>
        </p:txBody>
      </p:sp>
      <p:sp>
        <p:nvSpPr>
          <p:cNvPr id="7" name="Titre 1">
            <a:extLst>
              <a:ext uri="{FF2B5EF4-FFF2-40B4-BE49-F238E27FC236}">
                <a16:creationId xmlns:a16="http://schemas.microsoft.com/office/drawing/2014/main" id="{FE7A5F82-7DEA-4E86-BBB4-6712B8942A0C}"/>
              </a:ext>
            </a:extLst>
          </p:cNvPr>
          <p:cNvSpPr txBox="1">
            <a:spLocks/>
          </p:cNvSpPr>
          <p:nvPr/>
        </p:nvSpPr>
        <p:spPr>
          <a:xfrm>
            <a:off x="152401" y="3620289"/>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latin typeface="Times New Roman" panose="02020603050405020304" pitchFamily="18" charset="0"/>
                <a:cs typeface="Times New Roman" panose="02020603050405020304" pitchFamily="18" charset="0"/>
              </a:rPr>
              <a:t>Promotion</a:t>
            </a:r>
          </a:p>
        </p:txBody>
      </p:sp>
      <p:sp>
        <p:nvSpPr>
          <p:cNvPr id="8" name="Espace réservé du contenu 2">
            <a:extLst>
              <a:ext uri="{FF2B5EF4-FFF2-40B4-BE49-F238E27FC236}">
                <a16:creationId xmlns:a16="http://schemas.microsoft.com/office/drawing/2014/main" id="{35F7D38F-77A0-444A-8594-CD7531634164}"/>
              </a:ext>
            </a:extLst>
          </p:cNvPr>
          <p:cNvSpPr txBox="1">
            <a:spLocks/>
          </p:cNvSpPr>
          <p:nvPr/>
        </p:nvSpPr>
        <p:spPr>
          <a:xfrm>
            <a:off x="685799" y="4504966"/>
            <a:ext cx="11353800" cy="1931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200" dirty="0">
              <a:latin typeface="Times New Roman" panose="02020603050405020304" pitchFamily="18" charset="0"/>
              <a:cs typeface="Times New Roman" panose="02020603050405020304" pitchFamily="18" charset="0"/>
            </a:endParaRPr>
          </a:p>
          <a:p>
            <a:r>
              <a:rPr lang="fr-FR" sz="2200" dirty="0">
                <a:latin typeface="Times New Roman" panose="02020603050405020304" pitchFamily="18" charset="0"/>
                <a:cs typeface="Times New Roman" panose="02020603050405020304" pitchFamily="18" charset="0"/>
              </a:rPr>
              <a:t>Equilibré pour les promotions par genre. </a:t>
            </a:r>
          </a:p>
          <a:p>
            <a:r>
              <a:rPr lang="fr-FR" sz="2200" dirty="0">
                <a:latin typeface="Times New Roman" panose="02020603050405020304" pitchFamily="18" charset="0"/>
                <a:cs typeface="Times New Roman" panose="02020603050405020304" pitchFamily="18" charset="0"/>
              </a:rPr>
              <a:t>En revanche, on note des promotions plus tardives pour les H 63% des promotions entre 20-25 ans d’ancienneté contre 64% des F entre 0-6 ans d’ancienneté.</a:t>
            </a:r>
          </a:p>
        </p:txBody>
      </p:sp>
    </p:spTree>
    <p:extLst>
      <p:ext uri="{BB962C8B-B14F-4D97-AF65-F5344CB8AC3E}">
        <p14:creationId xmlns:p14="http://schemas.microsoft.com/office/powerpoint/2010/main" val="919282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91FDFD90-BA94-4B37-8BD3-05CE7303825E}"/>
              </a:ext>
            </a:extLst>
          </p:cNvPr>
          <p:cNvSpPr>
            <a:spLocks noGrp="1"/>
          </p:cNvSpPr>
          <p:nvPr>
            <p:ph type="title"/>
          </p:nvPr>
        </p:nvSpPr>
        <p:spPr>
          <a:xfrm>
            <a:off x="0" y="20933"/>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Knime</a:t>
            </a:r>
          </a:p>
        </p:txBody>
      </p:sp>
      <p:sp>
        <p:nvSpPr>
          <p:cNvPr id="4" name="Espace réservé du contenu 2">
            <a:extLst>
              <a:ext uri="{FF2B5EF4-FFF2-40B4-BE49-F238E27FC236}">
                <a16:creationId xmlns:a16="http://schemas.microsoft.com/office/drawing/2014/main" id="{4B1204A1-D7D2-4FDB-933F-78E4DC81DBDB}"/>
              </a:ext>
            </a:extLst>
          </p:cNvPr>
          <p:cNvSpPr>
            <a:spLocks noGrp="1"/>
          </p:cNvSpPr>
          <p:nvPr>
            <p:ph idx="1"/>
          </p:nvPr>
        </p:nvSpPr>
        <p:spPr>
          <a:xfrm>
            <a:off x="419100" y="1498895"/>
            <a:ext cx="11353800" cy="5490571"/>
          </a:xfrm>
        </p:spPr>
        <p:txBody>
          <a:bodyPr>
            <a:normAutofit/>
          </a:bodyPr>
          <a:lstStyle/>
          <a:p>
            <a:pPr marL="0" indent="0" algn="ctr">
              <a:buNone/>
            </a:pPr>
            <a:r>
              <a:rPr lang="fr-FR" sz="2600" b="1" dirty="0">
                <a:latin typeface="Times New Roman" panose="02020603050405020304" pitchFamily="18" charset="0"/>
                <a:cs typeface="Times New Roman" panose="02020603050405020304" pitchFamily="18" charset="0"/>
              </a:rPr>
              <a:t>Avantages :</a:t>
            </a:r>
            <a:endParaRPr lang="fr-FR" sz="2200" b="1" dirty="0">
              <a:latin typeface="Times New Roman" panose="02020603050405020304" pitchFamily="18" charset="0"/>
              <a:cs typeface="Times New Roman" panose="02020603050405020304" pitchFamily="18" charset="0"/>
            </a:endParaRPr>
          </a:p>
          <a:p>
            <a:pPr marL="0" indent="0">
              <a:buNone/>
            </a:pPr>
            <a:r>
              <a:rPr lang="fr-FR" sz="2400" dirty="0">
                <a:latin typeface="Times New Roman" panose="02020603050405020304" pitchFamily="18" charset="0"/>
                <a:cs typeface="Times New Roman" panose="02020603050405020304" pitchFamily="18" charset="0"/>
              </a:rPr>
              <a:t>ETL puissant</a:t>
            </a:r>
          </a:p>
          <a:p>
            <a:pPr marL="0" indent="0">
              <a:buNone/>
            </a:pPr>
            <a:r>
              <a:rPr lang="fr-FR" sz="2400" dirty="0">
                <a:latin typeface="Times New Roman" panose="02020603050405020304" pitchFamily="18" charset="0"/>
                <a:cs typeface="Times New Roman" panose="02020603050405020304" pitchFamily="18" charset="0"/>
              </a:rPr>
              <a:t>Prise en main rapide</a:t>
            </a:r>
          </a:p>
          <a:p>
            <a:pPr marL="0" indent="0">
              <a:buNone/>
            </a:pPr>
            <a:r>
              <a:rPr lang="fr-FR" sz="2400" dirty="0">
                <a:latin typeface="Times New Roman" panose="02020603050405020304" pitchFamily="18" charset="0"/>
                <a:cs typeface="Times New Roman" panose="02020603050405020304" pitchFamily="18" charset="0"/>
              </a:rPr>
              <a:t>No code et code</a:t>
            </a:r>
          </a:p>
          <a:p>
            <a:pPr marL="0" indent="0">
              <a:buNone/>
            </a:pPr>
            <a:r>
              <a:rPr lang="fr-FR" sz="2400" dirty="0">
                <a:latin typeface="Times New Roman" panose="02020603050405020304" pitchFamily="18" charset="0"/>
                <a:cs typeface="Times New Roman" panose="02020603050405020304" pitchFamily="18" charset="0"/>
              </a:rPr>
              <a:t>Open source complet avec plein de possibilités</a:t>
            </a:r>
          </a:p>
          <a:p>
            <a:pPr marL="0" indent="0">
              <a:buNone/>
            </a:pPr>
            <a:r>
              <a:rPr lang="fr-FR" sz="2400" dirty="0">
                <a:latin typeface="Times New Roman" panose="02020603050405020304" pitchFamily="18" charset="0"/>
                <a:cs typeface="Times New Roman" panose="02020603050405020304" pitchFamily="18" charset="0"/>
              </a:rPr>
              <a:t>Graphiques interactifs possible avec fonction de trie pour lecteur</a:t>
            </a:r>
          </a:p>
          <a:p>
            <a:pPr marL="0" indent="0">
              <a:buNone/>
            </a:pPr>
            <a:endParaRPr lang="fr-FR" sz="2200" dirty="0">
              <a:latin typeface="Times New Roman" panose="02020603050405020304" pitchFamily="18" charset="0"/>
              <a:cs typeface="Times New Roman" panose="02020603050405020304" pitchFamily="18" charset="0"/>
            </a:endParaRPr>
          </a:p>
          <a:p>
            <a:pPr marL="0" indent="0" algn="ctr">
              <a:buNone/>
            </a:pPr>
            <a:r>
              <a:rPr lang="fr-FR" sz="2600" b="1" dirty="0">
                <a:latin typeface="Times New Roman" panose="02020603050405020304" pitchFamily="18" charset="0"/>
                <a:cs typeface="Times New Roman" panose="02020603050405020304" pitchFamily="18" charset="0"/>
              </a:rPr>
              <a:t>Inconvénients :</a:t>
            </a:r>
          </a:p>
          <a:p>
            <a:pPr marL="0" indent="0" algn="ctr">
              <a:buNone/>
            </a:pPr>
            <a:endParaRPr lang="fr-FR" sz="2200" b="1" dirty="0">
              <a:latin typeface="Times New Roman" panose="02020603050405020304" pitchFamily="18" charset="0"/>
              <a:cs typeface="Times New Roman" panose="02020603050405020304" pitchFamily="18" charset="0"/>
            </a:endParaRPr>
          </a:p>
          <a:p>
            <a:pPr marL="0" indent="0">
              <a:buNone/>
            </a:pPr>
            <a:r>
              <a:rPr lang="fr-FR" sz="2200" dirty="0">
                <a:latin typeface="Times New Roman" panose="02020603050405020304" pitchFamily="18" charset="0"/>
                <a:cs typeface="Times New Roman" panose="02020603050405020304" pitchFamily="18" charset="0"/>
              </a:rPr>
              <a:t>Apprentissage obligatoire (temps) mais nombreux tutos </a:t>
            </a:r>
          </a:p>
          <a:p>
            <a:pPr marL="0" indent="0">
              <a:buNone/>
            </a:pPr>
            <a:r>
              <a:rPr lang="fr-FR" sz="2200" dirty="0">
                <a:latin typeface="Times New Roman" panose="02020603050405020304" pitchFamily="18" charset="0"/>
                <a:cs typeface="Times New Roman" panose="02020603050405020304" pitchFamily="18" charset="0"/>
              </a:rPr>
              <a:t>Pour plus de techniques avancées : version payante</a:t>
            </a:r>
          </a:p>
          <a:p>
            <a:pPr>
              <a:buFontTx/>
              <a:buChar char="-"/>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189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91FDFD90-BA94-4B37-8BD3-05CE7303825E}"/>
              </a:ext>
            </a:extLst>
          </p:cNvPr>
          <p:cNvSpPr>
            <a:spLocks noGrp="1"/>
          </p:cNvSpPr>
          <p:nvPr>
            <p:ph type="title"/>
          </p:nvPr>
        </p:nvSpPr>
        <p:spPr>
          <a:xfrm>
            <a:off x="0" y="2766218"/>
            <a:ext cx="12192000" cy="1325563"/>
          </a:xfrm>
        </p:spPr>
        <p:txBody>
          <a:bodyPr>
            <a:normAutofit/>
          </a:bodyPr>
          <a:lstStyle/>
          <a:p>
            <a:pPr algn="ctr"/>
            <a:r>
              <a:rPr lang="fr-FR" dirty="0">
                <a:latin typeface="Times New Roman" panose="02020603050405020304" pitchFamily="18" charset="0"/>
                <a:cs typeface="Times New Roman" panose="02020603050405020304" pitchFamily="18" charset="0"/>
              </a:rPr>
              <a:t>Merci</a:t>
            </a:r>
          </a:p>
        </p:txBody>
      </p:sp>
    </p:spTree>
    <p:extLst>
      <p:ext uri="{BB962C8B-B14F-4D97-AF65-F5344CB8AC3E}">
        <p14:creationId xmlns:p14="http://schemas.microsoft.com/office/powerpoint/2010/main" val="284334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4">
            <a:extLst>
              <a:ext uri="{FF2B5EF4-FFF2-40B4-BE49-F238E27FC236}">
                <a16:creationId xmlns:a16="http://schemas.microsoft.com/office/drawing/2014/main" id="{2F8161B1-27BD-4CE9-8AE1-B493656C7AD2}"/>
              </a:ext>
            </a:extLst>
          </p:cNvPr>
          <p:cNvSpPr txBox="1">
            <a:spLocks/>
          </p:cNvSpPr>
          <p:nvPr/>
        </p:nvSpPr>
        <p:spPr>
          <a:xfrm>
            <a:off x="368968" y="404586"/>
            <a:ext cx="11646569" cy="642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4400" dirty="0">
                <a:latin typeface="Times New Roman" panose="02020603050405020304" pitchFamily="18" charset="0"/>
                <a:cs typeface="Times New Roman" panose="02020603050405020304" pitchFamily="18" charset="0"/>
              </a:rPr>
              <a:t>Index d’égalité professionnelle</a:t>
            </a:r>
          </a:p>
          <a:p>
            <a:pPr marL="0" indent="0">
              <a:buNone/>
            </a:pPr>
            <a:endParaRPr lang="fr-FR" sz="4400" dirty="0">
              <a:latin typeface="Times New Roman" panose="02020603050405020304" pitchFamily="18" charset="0"/>
              <a:cs typeface="Times New Roman" panose="02020603050405020304" pitchFamily="18" charset="0"/>
            </a:endParaRPr>
          </a:p>
          <a:p>
            <a:pPr marL="0" indent="0">
              <a:buNone/>
            </a:pPr>
            <a:endParaRPr lang="fr-FR" sz="4400"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Outil utilisé pour diagnostiquer les inégalités entre les femmes et les hommes. </a:t>
            </a:r>
          </a:p>
          <a:p>
            <a:pPr marL="0" indent="0">
              <a:buNone/>
            </a:pP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C’est une obligation pour les entreprises d’au moins 50 salariés. Elles doivent publier et communiquer le résultat sur leur site Internet et aux autres instances concernées. (comité social, inspection du travail…)</a:t>
            </a: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76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4">
            <a:extLst>
              <a:ext uri="{FF2B5EF4-FFF2-40B4-BE49-F238E27FC236}">
                <a16:creationId xmlns:a16="http://schemas.microsoft.com/office/drawing/2014/main" id="{2F8161B1-27BD-4CE9-8AE1-B493656C7AD2}"/>
              </a:ext>
            </a:extLst>
          </p:cNvPr>
          <p:cNvSpPr txBox="1">
            <a:spLocks/>
          </p:cNvSpPr>
          <p:nvPr/>
        </p:nvSpPr>
        <p:spPr>
          <a:xfrm>
            <a:off x="1030514" y="404586"/>
            <a:ext cx="10130971" cy="642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4400" dirty="0">
                <a:latin typeface="Times New Roman" panose="02020603050405020304" pitchFamily="18" charset="0"/>
                <a:cs typeface="Times New Roman" panose="02020603050405020304" pitchFamily="18" charset="0"/>
              </a:rPr>
              <a:t>Protection des données</a:t>
            </a:r>
          </a:p>
          <a:p>
            <a:pPr marL="0" indent="0">
              <a:buNone/>
            </a:pPr>
            <a:endParaRPr lang="fr-FR" sz="4400" dirty="0">
              <a:latin typeface="Times New Roman" panose="02020603050405020304" pitchFamily="18" charset="0"/>
              <a:cs typeface="Times New Roman" panose="02020603050405020304" pitchFamily="18" charset="0"/>
            </a:endParaRPr>
          </a:p>
          <a:p>
            <a:pPr marL="0" indent="0" algn="ctr">
              <a:buNone/>
            </a:pPr>
            <a:r>
              <a:rPr lang="fr-FR" sz="3600" dirty="0">
                <a:latin typeface="Times New Roman" panose="02020603050405020304" pitchFamily="18" charset="0"/>
                <a:cs typeface="Times New Roman" panose="02020603050405020304" pitchFamily="18" charset="0"/>
              </a:rPr>
              <a:t>Conformité </a:t>
            </a:r>
            <a:r>
              <a:rPr lang="fr-FR" sz="3600" dirty="0">
                <a:solidFill>
                  <a:srgbClr val="FF0000"/>
                </a:solidFill>
                <a:latin typeface="Times New Roman" panose="02020603050405020304" pitchFamily="18" charset="0"/>
                <a:cs typeface="Times New Roman" panose="02020603050405020304" pitchFamily="18" charset="0"/>
              </a:rPr>
              <a:t>RGPD </a:t>
            </a:r>
          </a:p>
          <a:p>
            <a:pPr marL="0" indent="0" algn="ctr">
              <a:buNone/>
            </a:pPr>
            <a:br>
              <a:rPr lang="fr-FR" sz="4400" dirty="0">
                <a:latin typeface="Times New Roman" panose="02020603050405020304" pitchFamily="18" charset="0"/>
                <a:cs typeface="Times New Roman" panose="02020603050405020304" pitchFamily="18" charset="0"/>
              </a:rPr>
            </a:br>
            <a:r>
              <a:rPr lang="fr-FR" b="1" dirty="0">
                <a:latin typeface="Times New Roman" panose="02020603050405020304" pitchFamily="18" charset="0"/>
                <a:cs typeface="Times New Roman" panose="02020603050405020304" pitchFamily="18" charset="0"/>
              </a:rPr>
              <a:t>Les principes :</a:t>
            </a:r>
            <a:br>
              <a:rPr lang="fr-FR" b="1" dirty="0">
                <a:latin typeface="Times New Roman" panose="02020603050405020304" pitchFamily="18" charset="0"/>
                <a:cs typeface="Times New Roman" panose="02020603050405020304" pitchFamily="18" charset="0"/>
              </a:rPr>
            </a:br>
            <a:r>
              <a:rPr lang="fr-FR" sz="1600" b="1" dirty="0">
                <a:latin typeface="Times New Roman" panose="02020603050405020304" pitchFamily="18" charset="0"/>
                <a:cs typeface="Times New Roman" panose="02020603050405020304" pitchFamily="18" charset="0"/>
              </a:rPr>
              <a:t> </a:t>
            </a:r>
          </a:p>
          <a:p>
            <a:pPr algn="ctr">
              <a:buFontTx/>
              <a:buChar char="-"/>
            </a:pPr>
            <a:r>
              <a:rPr lang="fr-FR" sz="2400" dirty="0">
                <a:latin typeface="Times New Roman" panose="02020603050405020304" pitchFamily="18" charset="0"/>
                <a:cs typeface="Times New Roman" panose="02020603050405020304" pitchFamily="18" charset="0"/>
              </a:rPr>
              <a:t>Finalité </a:t>
            </a:r>
          </a:p>
          <a:p>
            <a:pPr algn="ctr">
              <a:buFontTx/>
              <a:buChar char="-"/>
            </a:pPr>
            <a:r>
              <a:rPr lang="fr-FR" sz="2400" dirty="0">
                <a:latin typeface="Times New Roman" panose="02020603050405020304" pitchFamily="18" charset="0"/>
                <a:cs typeface="Times New Roman" panose="02020603050405020304" pitchFamily="18" charset="0"/>
              </a:rPr>
              <a:t>Proportionnalité et pertinence </a:t>
            </a:r>
          </a:p>
          <a:p>
            <a:pPr algn="ctr">
              <a:buFontTx/>
              <a:buChar char="-"/>
            </a:pPr>
            <a:r>
              <a:rPr lang="fr-FR" sz="2400" dirty="0">
                <a:latin typeface="Times New Roman" panose="02020603050405020304" pitchFamily="18" charset="0"/>
                <a:cs typeface="Times New Roman" panose="02020603050405020304" pitchFamily="18" charset="0"/>
              </a:rPr>
              <a:t>Durée de conservation limitée </a:t>
            </a:r>
          </a:p>
          <a:p>
            <a:pPr algn="ctr">
              <a:buFontTx/>
              <a:buChar char="-"/>
            </a:pPr>
            <a:r>
              <a:rPr lang="fr-FR" sz="2400" dirty="0">
                <a:latin typeface="Times New Roman" panose="02020603050405020304" pitchFamily="18" charset="0"/>
                <a:cs typeface="Times New Roman" panose="02020603050405020304" pitchFamily="18" charset="0"/>
              </a:rPr>
              <a:t>Sécurité et confidentialité</a:t>
            </a:r>
          </a:p>
          <a:p>
            <a:pPr algn="ctr">
              <a:buFontTx/>
              <a:buChar char="-"/>
            </a:pPr>
            <a:r>
              <a:rPr lang="fr-FR" sz="2400" dirty="0">
                <a:latin typeface="Times New Roman" panose="02020603050405020304" pitchFamily="18" charset="0"/>
                <a:cs typeface="Times New Roman" panose="02020603050405020304" pitchFamily="18" charset="0"/>
              </a:rPr>
              <a:t>Droits des personnes</a:t>
            </a:r>
            <a:endParaRPr lang="fr-FR" dirty="0">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7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4">
            <a:extLst>
              <a:ext uri="{FF2B5EF4-FFF2-40B4-BE49-F238E27FC236}">
                <a16:creationId xmlns:a16="http://schemas.microsoft.com/office/drawing/2014/main" id="{2F8161B1-27BD-4CE9-8AE1-B493656C7AD2}"/>
              </a:ext>
            </a:extLst>
          </p:cNvPr>
          <p:cNvSpPr txBox="1">
            <a:spLocks/>
          </p:cNvSpPr>
          <p:nvPr/>
        </p:nvSpPr>
        <p:spPr>
          <a:xfrm>
            <a:off x="2049951" y="330572"/>
            <a:ext cx="8092097" cy="6196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4400" dirty="0">
                <a:latin typeface="Times New Roman" panose="02020603050405020304" pitchFamily="18" charset="0"/>
                <a:cs typeface="Times New Roman" panose="02020603050405020304" pitchFamily="18" charset="0"/>
              </a:rPr>
              <a:t>Anonymisation</a:t>
            </a:r>
          </a:p>
          <a:p>
            <a:pPr marL="0" indent="0">
              <a:buNone/>
            </a:pPr>
            <a:endParaRPr lang="fr-FR" sz="4400" dirty="0">
              <a:latin typeface="Times New Roman" panose="02020603050405020304" pitchFamily="18" charset="0"/>
              <a:cs typeface="Times New Roman" panose="02020603050405020304" pitchFamily="18" charset="0"/>
            </a:endParaRPr>
          </a:p>
          <a:p>
            <a:pPr marL="0" indent="0" algn="ctr">
              <a:buNone/>
            </a:pPr>
            <a:br>
              <a:rPr lang="fr-FR" sz="4400" dirty="0">
                <a:latin typeface="Times New Roman" panose="02020603050405020304" pitchFamily="18" charset="0"/>
                <a:cs typeface="Times New Roman" panose="02020603050405020304" pitchFamily="18" charset="0"/>
              </a:rPr>
            </a:br>
            <a:r>
              <a:rPr lang="fr-FR" sz="2400" dirty="0">
                <a:solidFill>
                  <a:srgbClr val="FF0000"/>
                </a:solidFill>
                <a:latin typeface="Times New Roman" panose="02020603050405020304" pitchFamily="18" charset="0"/>
                <a:cs typeface="Times New Roman" panose="02020603050405020304" pitchFamily="18" charset="0"/>
              </a:rPr>
              <a:t>Donnée à caractère personnel </a:t>
            </a:r>
            <a:r>
              <a:rPr lang="fr-FR" sz="2400" dirty="0">
                <a:latin typeface="Times New Roman" panose="02020603050405020304" pitchFamily="18" charset="0"/>
                <a:cs typeface="Times New Roman" panose="02020603050405020304" pitchFamily="18" charset="0"/>
              </a:rPr>
              <a:t>: </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Toute information relative à une personne physique susceptible d’être identifiée, directement ou indirectement. </a:t>
            </a:r>
          </a:p>
          <a:p>
            <a:pPr marL="0" indent="0">
              <a:buNone/>
            </a:pPr>
            <a:endParaRPr lang="fr-FR" sz="2400" dirty="0">
              <a:latin typeface="Times New Roman" panose="02020603050405020304" pitchFamily="18" charset="0"/>
              <a:cs typeface="Times New Roman" panose="02020603050405020304" pitchFamily="18" charset="0"/>
            </a:endParaRPr>
          </a:p>
          <a:p>
            <a:pPr marL="0" indent="0" algn="ctr">
              <a:buNone/>
            </a:pPr>
            <a:r>
              <a:rPr lang="fr-FR" sz="2400" dirty="0">
                <a:latin typeface="Times New Roman" panose="02020603050405020304" pitchFamily="18" charset="0"/>
                <a:cs typeface="Times New Roman" panose="02020603050405020304" pitchFamily="18" charset="0"/>
              </a:rPr>
              <a:t>Elles doivent être rendues </a:t>
            </a:r>
            <a:r>
              <a:rPr lang="fr-FR" sz="2400" dirty="0">
                <a:solidFill>
                  <a:srgbClr val="FF0000"/>
                </a:solidFill>
                <a:latin typeface="Times New Roman" panose="02020603050405020304" pitchFamily="18" charset="0"/>
                <a:cs typeface="Times New Roman" panose="02020603050405020304" pitchFamily="18" charset="0"/>
              </a:rPr>
              <a:t>anonymes</a:t>
            </a:r>
            <a:r>
              <a:rPr lang="fr-FR" sz="2400" dirty="0">
                <a:latin typeface="Times New Roman" panose="02020603050405020304" pitchFamily="18" charset="0"/>
                <a:cs typeface="Times New Roman" panose="02020603050405020304" pitchFamily="18" charset="0"/>
              </a:rPr>
              <a:t> de manière à rendre impossible toute identification de la personne concernée </a:t>
            </a:r>
            <a:endParaRPr lang="fr-FR" dirty="0">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81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4">
            <a:extLst>
              <a:ext uri="{FF2B5EF4-FFF2-40B4-BE49-F238E27FC236}">
                <a16:creationId xmlns:a16="http://schemas.microsoft.com/office/drawing/2014/main" id="{F3E2DCE3-A8A4-41F1-B4C2-9A95F24C6273}"/>
              </a:ext>
            </a:extLst>
          </p:cNvPr>
          <p:cNvSpPr txBox="1">
            <a:spLocks/>
          </p:cNvSpPr>
          <p:nvPr/>
        </p:nvSpPr>
        <p:spPr>
          <a:xfrm>
            <a:off x="1628171" y="1617271"/>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6000" dirty="0">
                <a:solidFill>
                  <a:srgbClr val="C00000"/>
                </a:solidFill>
                <a:latin typeface="Times New Roman" panose="02020603050405020304" pitchFamily="18" charset="0"/>
                <a:cs typeface="Times New Roman" panose="02020603050405020304" pitchFamily="18" charset="0"/>
              </a:rPr>
              <a:t>Partie</a:t>
            </a:r>
            <a:r>
              <a:rPr lang="fr-FR" sz="6000" dirty="0">
                <a:solidFill>
                  <a:srgbClr val="FF0000"/>
                </a:solidFill>
                <a:latin typeface="Times New Roman" panose="02020603050405020304" pitchFamily="18" charset="0"/>
                <a:cs typeface="Times New Roman" panose="02020603050405020304" pitchFamily="18" charset="0"/>
              </a:rPr>
              <a:t> </a:t>
            </a:r>
            <a:r>
              <a:rPr lang="fr-FR" sz="6000" dirty="0">
                <a:solidFill>
                  <a:srgbClr val="C00000"/>
                </a:solidFill>
                <a:latin typeface="Times New Roman" panose="02020603050405020304" pitchFamily="18" charset="0"/>
                <a:cs typeface="Times New Roman" panose="02020603050405020304" pitchFamily="18" charset="0"/>
              </a:rPr>
              <a:t>1</a:t>
            </a:r>
          </a:p>
          <a:p>
            <a:endParaRPr lang="fr-FR" sz="6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68E44A-D646-4D76-BBF2-752BCC7E0EF7}"/>
              </a:ext>
            </a:extLst>
          </p:cNvPr>
          <p:cNvSpPr/>
          <p:nvPr/>
        </p:nvSpPr>
        <p:spPr>
          <a:xfrm>
            <a:off x="1720226" y="3273033"/>
            <a:ext cx="8751548" cy="769441"/>
          </a:xfrm>
          <a:prstGeom prst="rect">
            <a:avLst/>
          </a:prstGeom>
        </p:spPr>
        <p:txBody>
          <a:bodyPr wrap="square">
            <a:spAutoFit/>
          </a:bodyPr>
          <a:lstStyle/>
          <a:p>
            <a:pPr algn="ctr"/>
            <a:r>
              <a:rPr lang="fr-FR" sz="4400" dirty="0">
                <a:latin typeface="Times New Roman" panose="02020603050405020304" pitchFamily="18" charset="0"/>
                <a:cs typeface="Times New Roman" panose="02020603050405020304" pitchFamily="18" charset="0"/>
              </a:rPr>
              <a:t>Lecture et jointure</a:t>
            </a:r>
            <a:endParaRPr lang="fr-FR" sz="4000" dirty="0"/>
          </a:p>
        </p:txBody>
      </p:sp>
      <p:pic>
        <p:nvPicPr>
          <p:cNvPr id="8" name="Image 7">
            <a:extLst>
              <a:ext uri="{FF2B5EF4-FFF2-40B4-BE49-F238E27FC236}">
                <a16:creationId xmlns:a16="http://schemas.microsoft.com/office/drawing/2014/main" id="{AF110661-0B14-4347-BE04-6FEFF36B1746}"/>
              </a:ext>
            </a:extLst>
          </p:cNvPr>
          <p:cNvPicPr>
            <a:picLocks noChangeAspect="1"/>
          </p:cNvPicPr>
          <p:nvPr/>
        </p:nvPicPr>
        <p:blipFill>
          <a:blip r:embed="rId2"/>
          <a:stretch>
            <a:fillRect/>
          </a:stretch>
        </p:blipFill>
        <p:spPr>
          <a:xfrm>
            <a:off x="5281104" y="4413547"/>
            <a:ext cx="1629792" cy="1030496"/>
          </a:xfrm>
          <a:prstGeom prst="rect">
            <a:avLst/>
          </a:prstGeom>
        </p:spPr>
      </p:pic>
    </p:spTree>
    <p:extLst>
      <p:ext uri="{BB962C8B-B14F-4D97-AF65-F5344CB8AC3E}">
        <p14:creationId xmlns:p14="http://schemas.microsoft.com/office/powerpoint/2010/main" val="50627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83CFBA2-B1B5-4937-ACD5-F2F67FBC5508}"/>
              </a:ext>
            </a:extLst>
          </p:cNvPr>
          <p:cNvSpPr>
            <a:spLocks noGrp="1"/>
          </p:cNvSpPr>
          <p:nvPr>
            <p:ph type="title"/>
          </p:nvPr>
        </p:nvSpPr>
        <p:spPr>
          <a:xfrm>
            <a:off x="2539196" y="16042"/>
            <a:ext cx="7113608" cy="1325563"/>
          </a:xfrm>
        </p:spPr>
        <p:txBody>
          <a:bodyPr>
            <a:normAutofit/>
          </a:bodyPr>
          <a:lstStyle/>
          <a:p>
            <a:pPr algn="ctr"/>
            <a:r>
              <a:rPr lang="fr-FR" dirty="0">
                <a:latin typeface="Times New Roman" panose="02020603050405020304" pitchFamily="18" charset="0"/>
                <a:cs typeface="Times New Roman" panose="02020603050405020304" pitchFamily="18" charset="0"/>
              </a:rPr>
              <a:t>Lecture et jointure</a:t>
            </a:r>
          </a:p>
        </p:txBody>
      </p:sp>
      <p:pic>
        <p:nvPicPr>
          <p:cNvPr id="6" name="Espace réservé du contenu 5">
            <a:extLst>
              <a:ext uri="{FF2B5EF4-FFF2-40B4-BE49-F238E27FC236}">
                <a16:creationId xmlns:a16="http://schemas.microsoft.com/office/drawing/2014/main" id="{CC0124E2-38A4-4000-AF5A-0EFF068FF316}"/>
              </a:ext>
            </a:extLst>
          </p:cNvPr>
          <p:cNvPicPr>
            <a:picLocks noGrp="1" noChangeAspect="1"/>
          </p:cNvPicPr>
          <p:nvPr>
            <p:ph idx="1"/>
          </p:nvPr>
        </p:nvPicPr>
        <p:blipFill>
          <a:blip r:embed="rId2"/>
          <a:stretch>
            <a:fillRect/>
          </a:stretch>
        </p:blipFill>
        <p:spPr>
          <a:xfrm>
            <a:off x="3598252" y="1456461"/>
            <a:ext cx="4727601" cy="5195902"/>
          </a:xfrm>
          <a:prstGeom prst="rect">
            <a:avLst/>
          </a:prstGeom>
        </p:spPr>
      </p:pic>
    </p:spTree>
    <p:extLst>
      <p:ext uri="{BB962C8B-B14F-4D97-AF65-F5344CB8AC3E}">
        <p14:creationId xmlns:p14="http://schemas.microsoft.com/office/powerpoint/2010/main" val="221290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4">
            <a:extLst>
              <a:ext uri="{FF2B5EF4-FFF2-40B4-BE49-F238E27FC236}">
                <a16:creationId xmlns:a16="http://schemas.microsoft.com/office/drawing/2014/main" id="{F3E2DCE3-A8A4-41F1-B4C2-9A95F24C6273}"/>
              </a:ext>
            </a:extLst>
          </p:cNvPr>
          <p:cNvSpPr txBox="1">
            <a:spLocks/>
          </p:cNvSpPr>
          <p:nvPr/>
        </p:nvSpPr>
        <p:spPr>
          <a:xfrm>
            <a:off x="1628171" y="1617271"/>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6000" dirty="0">
                <a:solidFill>
                  <a:srgbClr val="C00000"/>
                </a:solidFill>
                <a:latin typeface="Times New Roman" panose="02020603050405020304" pitchFamily="18" charset="0"/>
                <a:cs typeface="Times New Roman" panose="02020603050405020304" pitchFamily="18" charset="0"/>
              </a:rPr>
              <a:t>Partie 2</a:t>
            </a:r>
          </a:p>
          <a:p>
            <a:endParaRPr lang="fr-FR" sz="6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68E44A-D646-4D76-BBF2-752BCC7E0EF7}"/>
              </a:ext>
            </a:extLst>
          </p:cNvPr>
          <p:cNvSpPr/>
          <p:nvPr/>
        </p:nvSpPr>
        <p:spPr>
          <a:xfrm>
            <a:off x="1824397" y="3044279"/>
            <a:ext cx="8751548" cy="769441"/>
          </a:xfrm>
          <a:prstGeom prst="rect">
            <a:avLst/>
          </a:prstGeom>
        </p:spPr>
        <p:txBody>
          <a:bodyPr wrap="square">
            <a:spAutoFit/>
          </a:bodyPr>
          <a:lstStyle/>
          <a:p>
            <a:pPr algn="ctr"/>
            <a:r>
              <a:rPr lang="fr-FR" sz="4400" dirty="0">
                <a:latin typeface="Times New Roman" panose="02020603050405020304" pitchFamily="18" charset="0"/>
                <a:cs typeface="Times New Roman" panose="02020603050405020304" pitchFamily="18" charset="0"/>
              </a:rPr>
              <a:t>Nettoyage et anonymisation </a:t>
            </a:r>
            <a:endParaRPr lang="fr-FR" sz="4000" dirty="0"/>
          </a:p>
        </p:txBody>
      </p:sp>
      <p:pic>
        <p:nvPicPr>
          <p:cNvPr id="7" name="Image 6">
            <a:extLst>
              <a:ext uri="{FF2B5EF4-FFF2-40B4-BE49-F238E27FC236}">
                <a16:creationId xmlns:a16="http://schemas.microsoft.com/office/drawing/2014/main" id="{44179F80-CFB5-4E33-AB0D-7A14D0FA73D6}"/>
              </a:ext>
            </a:extLst>
          </p:cNvPr>
          <p:cNvPicPr>
            <a:picLocks noChangeAspect="1"/>
          </p:cNvPicPr>
          <p:nvPr/>
        </p:nvPicPr>
        <p:blipFill>
          <a:blip r:embed="rId2"/>
          <a:stretch>
            <a:fillRect/>
          </a:stretch>
        </p:blipFill>
        <p:spPr>
          <a:xfrm>
            <a:off x="5200019" y="3813720"/>
            <a:ext cx="1342782" cy="1779186"/>
          </a:xfrm>
          <a:prstGeom prst="rect">
            <a:avLst/>
          </a:prstGeom>
        </p:spPr>
      </p:pic>
    </p:spTree>
    <p:extLst>
      <p:ext uri="{BB962C8B-B14F-4D97-AF65-F5344CB8AC3E}">
        <p14:creationId xmlns:p14="http://schemas.microsoft.com/office/powerpoint/2010/main" val="6991155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TotalTime>
  <Words>817</Words>
  <Application>Microsoft Office PowerPoint</Application>
  <PresentationFormat>Grand écran</PresentationFormat>
  <Paragraphs>167</Paragraphs>
  <Slides>32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Calibri</vt:lpstr>
      <vt:lpstr>Calibri Light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Lecture et jointure</vt:lpstr>
      <vt:lpstr>Présentation PowerPoint</vt:lpstr>
      <vt:lpstr>Nettoyage et anonymisation </vt:lpstr>
      <vt:lpstr>Fichier anonyme</vt:lpstr>
      <vt:lpstr>Présentation PowerPoint</vt:lpstr>
      <vt:lpstr>Compréhension des données </vt:lpstr>
      <vt:lpstr>Distribution des hommes  et des femmes</vt:lpstr>
      <vt:lpstr>Indicateurs</vt:lpstr>
      <vt:lpstr>Méthode</vt:lpstr>
      <vt:lpstr>Embauche - Service</vt:lpstr>
      <vt:lpstr>Embauche - Contrat</vt:lpstr>
      <vt:lpstr>Santé et sécurité au travail - Accident</vt:lpstr>
      <vt:lpstr>Santé et sécurité au travail – Satisfaction </vt:lpstr>
      <vt:lpstr>Conditions de travail - Durée hebdomadaire</vt:lpstr>
      <vt:lpstr>Promotions - Contrat</vt:lpstr>
      <vt:lpstr>Promotions - Ancienneté</vt:lpstr>
      <vt:lpstr>Rémunération - Genre</vt:lpstr>
      <vt:lpstr>Rémunération – 10 meilleurs salaires bruts</vt:lpstr>
      <vt:lpstr>Présentation PowerPoint</vt:lpstr>
      <vt:lpstr>Service</vt:lpstr>
      <vt:lpstr>Salaire brut </vt:lpstr>
      <vt:lpstr>Accidents du travail </vt:lpstr>
      <vt:lpstr>Contrat</vt:lpstr>
      <vt:lpstr>Knime</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Camille Dose</dc:creator>
  <cp:lastModifiedBy>Camille Dose</cp:lastModifiedBy>
  <cp:revision>81</cp:revision>
  <dcterms:created xsi:type="dcterms:W3CDTF">2022-04-27T17:19:48Z</dcterms:created>
  <dcterms:modified xsi:type="dcterms:W3CDTF">2022-04-30T18:00:40Z</dcterms:modified>
</cp:coreProperties>
</file>