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76" r:id="rId7"/>
    <p:sldId id="263" r:id="rId8"/>
    <p:sldId id="277" r:id="rId9"/>
    <p:sldId id="278" r:id="rId10"/>
    <p:sldId id="279" r:id="rId11"/>
    <p:sldId id="280" r:id="rId12"/>
    <p:sldId id="281" r:id="rId13"/>
    <p:sldId id="290" r:id="rId14"/>
    <p:sldId id="291" r:id="rId15"/>
    <p:sldId id="292" r:id="rId16"/>
    <p:sldId id="289" r:id="rId17"/>
    <p:sldId id="294" r:id="rId18"/>
    <p:sldId id="295" r:id="rId19"/>
    <p:sldId id="324" r:id="rId20"/>
    <p:sldId id="296" r:id="rId21"/>
    <p:sldId id="313" r:id="rId22"/>
    <p:sldId id="328" r:id="rId23"/>
    <p:sldId id="299" r:id="rId24"/>
    <p:sldId id="300" r:id="rId25"/>
    <p:sldId id="301" r:id="rId26"/>
    <p:sldId id="309" r:id="rId27"/>
    <p:sldId id="310" r:id="rId28"/>
    <p:sldId id="311" r:id="rId29"/>
    <p:sldId id="314" r:id="rId30"/>
    <p:sldId id="315" r:id="rId31"/>
    <p:sldId id="302" r:id="rId32"/>
    <p:sldId id="318" r:id="rId33"/>
    <p:sldId id="316" r:id="rId34"/>
    <p:sldId id="273" r:id="rId35"/>
    <p:sldId id="303" r:id="rId36"/>
    <p:sldId id="317" r:id="rId37"/>
    <p:sldId id="304" r:id="rId38"/>
    <p:sldId id="305" r:id="rId39"/>
    <p:sldId id="323" r:id="rId40"/>
    <p:sldId id="306" r:id="rId41"/>
    <p:sldId id="320" r:id="rId42"/>
    <p:sldId id="322" r:id="rId43"/>
    <p:sldId id="308" r:id="rId44"/>
    <p:sldId id="319" r:id="rId45"/>
    <p:sldId id="325" r:id="rId46"/>
    <p:sldId id="329" r:id="rId47"/>
    <p:sldId id="326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41" r:id="rId56"/>
    <p:sldId id="340" r:id="rId57"/>
    <p:sldId id="327" r:id="rId58"/>
    <p:sldId id="337" r:id="rId59"/>
    <p:sldId id="342" r:id="rId60"/>
    <p:sldId id="343" r:id="rId61"/>
    <p:sldId id="344" r:id="rId62"/>
    <p:sldId id="346" r:id="rId63"/>
    <p:sldId id="347" r:id="rId64"/>
    <p:sldId id="345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3F718-6380-471F-94E5-67F0A597C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04A3E4-0BEA-4D53-AF0B-F628A88FA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048543-8EBF-4452-BF35-E1D74299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12EFB-EAFF-4EC2-9260-9974B827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25893-B36B-4A8B-81D7-915D63ED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70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236B7-2802-470E-9049-DB420509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F3A587-DA20-4461-BB9F-453B3AA77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CEC684-CC3D-4AA9-A502-9C65DD8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290C3-61D5-474A-8BA0-D7A042E5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31456-9B01-4B01-A349-68D846C6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14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D4FFA4-438F-4F2E-AAC6-2E469601E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9F245F-B5A0-4F2D-9756-A5030B69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7550F-C979-4902-A249-20CB09FA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FB9C1-8587-4A60-AD8D-6C747278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2552A-04C5-4B63-96A4-BAF277D6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5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333C8-E402-4052-B6BF-C4D7BCF2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1FCA0-408B-4B72-8F73-FFA4B29A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592DB-1D8C-4E8C-88B4-DD0F891C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F9980-4A62-412B-AED7-35AB4257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37D9B-C46B-405E-9616-8FD0F888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5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9C813-FFF1-413A-BCDC-2F3BCBB3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EC35C6-DAB8-43DB-A2B2-1C94B0A6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C5846D-9F80-42B9-AECD-4BF26CA6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A0968F-51C6-4BD3-9970-C3FAF43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D1A14-95AC-4CC1-A47A-A87D9BBF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09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DD7BF-EE03-46C1-927A-5E8A2677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CAEA9-6454-47B7-AE86-D77B4267F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67E4C-FA33-455F-BFF7-8033C4A56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B61752-CA08-4517-AA97-BA05B0E6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5E455F-BA02-460C-BE04-4030EE3D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DB1DB9-9F92-4DB3-8152-8398A1E8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2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813A0-4361-4848-91FB-CB132F07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29D31B-F4F4-4E4A-850E-DBB2A6C1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F0FA98-EA5B-4E5F-9A6A-6CEF531E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4BFD58-D02D-4F2C-BDBD-B7336B078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F4CB43-4604-4567-A3D7-776A82CF7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06769D-CA17-4711-903C-F3723E13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605CC4-CF08-495A-8E35-78AA6E26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75863-BB08-4E26-8EF2-CA0DDD76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4CA53-BC07-4482-A8CC-915E80BE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45CCA9-CBF3-4DEF-B875-7CABB0F7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B8FE02-5FDB-449A-B8B4-FB43E57F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F3E93B-8631-4F9B-B3AD-F5102FBB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9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EF0CCF-245A-47B5-853A-360E7FAF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A841A8-E18B-4AA8-9CD6-CDE636AA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236BA5-9A2A-461C-8899-F7981F50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8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BADCD-875B-46AE-A10C-D63D650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F1891-1602-438D-A653-57F5419F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712652-C27E-429C-9018-519E8671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84A3F-F6F6-4EC2-8100-3C02615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CB3261-33B6-4CA7-90C9-DE33200A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459E5-99E7-4155-93D4-D9517C94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427F2-8F6C-4BE2-BFD6-D6DC8171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E08347-A792-4161-A41D-93786F8F7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5333CD-10D8-4D33-8FB2-320C3601B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085B0D-D71C-4C38-B574-D395B257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0611D1-2190-4AF3-9F6D-5EF0E0A3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94FCE-75E3-4DEF-BDEC-16305CEA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1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5F754C-D84D-4062-9C05-36C9AB8F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DD45D2-7ADC-4F63-8AA8-18F928BC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1F8BE-3666-44C8-9E52-78179830E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6EF7-7C65-4233-A0A0-73E3D638D962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0E114-94B8-413C-80C5-3B1485269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004F21-8DC9-44D2-80D6-609224EE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ECB7-1B1F-436F-AE28-EDF2A41F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2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48A9327-C041-4793-B163-54C4D1C96575}"/>
              </a:ext>
            </a:extLst>
          </p:cNvPr>
          <p:cNvSpPr txBox="1">
            <a:spLocks/>
          </p:cNvSpPr>
          <p:nvPr/>
        </p:nvSpPr>
        <p:spPr>
          <a:xfrm>
            <a:off x="1523997" y="11745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fr-FR" sz="9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5A27233-2A46-4EC7-B101-4D9997485C7C}"/>
              </a:ext>
            </a:extLst>
          </p:cNvPr>
          <p:cNvSpPr txBox="1">
            <a:spLocks/>
          </p:cNvSpPr>
          <p:nvPr/>
        </p:nvSpPr>
        <p:spPr>
          <a:xfrm>
            <a:off x="751639" y="4178595"/>
            <a:ext cx="106887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Analysez les ventes d’une librairie</a:t>
            </a: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python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2569474-681D-4780-9EC9-DEB1E160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116313"/>
            <a:ext cx="3185617" cy="9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avec Products 2/2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72EEA6-0DA2-4DFA-AA19-908C4CA6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000" y="2483016"/>
            <a:ext cx="8314848" cy="3086270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«left_only» :  pdt 0_2245 (x221)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Pdt présent dans transactions mais 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dans products :</a:t>
            </a:r>
          </a:p>
          <a:p>
            <a:pPr lvl="1">
              <a:buFontTx/>
              <a:buChar char="-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 nulle dans categ et price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Décision d’imputer categ par 0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price par la moy de prix de la categ 0 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(fillna)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final « rapport » 679332 lignes.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6302F49-9A82-4646-B132-06186AE2A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63" y="2940301"/>
            <a:ext cx="5886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8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du df final 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des intervalles d’âge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72EEA6-0DA2-4DFA-AA19-908C4CA6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7" y="2722140"/>
            <a:ext cx="8314848" cy="3926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reconnait l’existence de mineurs dans la clientèle : 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Achat non autorisé par la loi sauf accord parental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Décision de les mettre dans la case des 18 ans (replace())</a:t>
            </a:r>
          </a:p>
          <a:p>
            <a:pPr>
              <a:buFontTx/>
              <a:buChar char="-"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colonne ‘intervalle_age’ avec pd.cut :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18-30,  30-50,  50-70,  70-95</a:t>
            </a:r>
          </a:p>
          <a:p>
            <a:pPr marL="0" indent="0"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FAA04E-8BBC-46BA-83ED-DFCF7CA4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508" y="2586488"/>
            <a:ext cx="40195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3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8E44A-D646-4D76-BBF2-752BCC7E0EF7}"/>
              </a:ext>
            </a:extLst>
          </p:cNvPr>
          <p:cNvSpPr/>
          <p:nvPr/>
        </p:nvSpPr>
        <p:spPr>
          <a:xfrm>
            <a:off x="1824397" y="3075057"/>
            <a:ext cx="8751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- Analyse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F6A726-EFF7-4E0A-BC88-BE51AD30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3C47CD-549B-47DE-A7FA-C5661283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839" y="4217398"/>
            <a:ext cx="1808321" cy="16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‘price’ par catégorie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176EC1-FB19-4DE1-ACF2-410713E6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2" y="1686427"/>
            <a:ext cx="7038975" cy="257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82D7C5-1DEF-405C-A900-92EB14F2A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6" y="1927847"/>
            <a:ext cx="8963025" cy="12001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3C528E5-8B3A-4826-8E97-CEAD573AE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157" y="3159505"/>
            <a:ext cx="3448050" cy="3476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051FA7-3213-4667-9650-0B387D903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48" y="3880935"/>
            <a:ext cx="4229100" cy="2581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D160F46-19A6-4B12-9926-492EA19BC7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4294" y="5093665"/>
            <a:ext cx="37052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2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‘price’ par catégorie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3C528E5-8B3A-4826-8E97-CEAD573A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7" y="3159505"/>
            <a:ext cx="3448050" cy="3476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051FA7-3213-4667-9650-0B387D90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88" y="3949114"/>
            <a:ext cx="4229100" cy="25812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2A5C50B-EDFB-43B7-BAF6-C87EBECE4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1" y="1651622"/>
            <a:ext cx="1171575" cy="2762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5A6418-BE32-4F98-BA2A-432D97627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476" y="1963652"/>
            <a:ext cx="8858250" cy="1162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100C74-CB18-49E6-9077-1FA747844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571" y="3226179"/>
            <a:ext cx="3333750" cy="3343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9AC964-30F3-4E76-9F89-496D32F9F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3066" y="3925301"/>
            <a:ext cx="3762375" cy="26289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AF0AE2-560C-4989-8749-D00ED1BDC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6719" y="5137529"/>
            <a:ext cx="3724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8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‘price’ par catégorie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3C528E5-8B3A-4826-8E97-CEAD573A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7" y="3159505"/>
            <a:ext cx="3448050" cy="3476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051FA7-3213-4667-9650-0B387D90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88" y="3949114"/>
            <a:ext cx="4229100" cy="25812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2A5C50B-EDFB-43B7-BAF6-C87EBECE4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1" y="1651622"/>
            <a:ext cx="1171575" cy="2762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5A6418-BE32-4F98-BA2A-432D97627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476" y="1963652"/>
            <a:ext cx="8858250" cy="1162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100C74-CB18-49E6-9077-1FA747844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571" y="3226179"/>
            <a:ext cx="3333750" cy="3343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9AC964-30F3-4E76-9F89-496D32F9F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3066" y="3925301"/>
            <a:ext cx="3762375" cy="26289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AF0AE2-560C-4989-8749-D00ED1BDC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6719" y="5137529"/>
            <a:ext cx="3724275" cy="1104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E04914-8A59-4F8E-B4AD-4C77AF0D8E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026" y="1684959"/>
            <a:ext cx="1085850" cy="209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DE1034-85F2-435C-8785-F7A7D4C01F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8144" y="4099616"/>
            <a:ext cx="3838575" cy="2438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C2FEE10-A49B-4034-8E02-B9256BD5E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4885" y="3244558"/>
            <a:ext cx="3524250" cy="34194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F8908B9-200B-41ED-924C-7E48493500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1188" y="1924887"/>
            <a:ext cx="8886825" cy="11525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3147B9D-E9F0-4225-81F8-93C5CBE405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1469" y="5151817"/>
            <a:ext cx="3819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6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F24AB8-4FFD-4967-BFE0-226147BC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291" y="1664989"/>
            <a:ext cx="4458702" cy="41055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8A7109-6DB9-4944-A74E-1FAD9204E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4" y="2000250"/>
            <a:ext cx="41719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‘id_prod’ par catégorie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B57759-6A21-44E6-AD10-E4E7177F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60" y="2958776"/>
            <a:ext cx="1866900" cy="15811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77E45E3-A928-4BA0-8CD5-3530EB7B7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640" y="2962776"/>
            <a:ext cx="1704975" cy="1609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B403DDD-AF93-45BC-8BCE-3ABECEB43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537" y="2958776"/>
            <a:ext cx="15335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19120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Chiffres clés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E7BC23C-C2A2-4849-B1B3-387B219D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42" y="1952491"/>
            <a:ext cx="6717974" cy="840996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pdts disponibles en ligne : 3287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pdts uniques vendus : 3266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43BA918-9E3E-47FB-971C-AFD73105DEC4}"/>
              </a:ext>
            </a:extLst>
          </p:cNvPr>
          <p:cNvSpPr txBox="1">
            <a:spLocks/>
          </p:cNvSpPr>
          <p:nvPr/>
        </p:nvSpPr>
        <p:spPr>
          <a:xfrm>
            <a:off x="2960613" y="3229210"/>
            <a:ext cx="6717974" cy="1076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global sur toute la période donnée : 11,856,080.12€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ventes totales : 679332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59B46E6-8B10-4005-842A-5506702C3F9D}"/>
              </a:ext>
            </a:extLst>
          </p:cNvPr>
          <p:cNvSpPr txBox="1">
            <a:spLocks/>
          </p:cNvSpPr>
          <p:nvPr/>
        </p:nvSpPr>
        <p:spPr>
          <a:xfrm>
            <a:off x="5865682" y="4741141"/>
            <a:ext cx="6717974" cy="188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clients uniques : 8623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clients qui ont acheté : 8600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clients avec plus d’un achat : 8592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sur toute la période donnée : 342315</a:t>
            </a:r>
          </a:p>
        </p:txBody>
      </p:sp>
    </p:spTree>
    <p:extLst>
      <p:ext uri="{BB962C8B-B14F-4D97-AF65-F5344CB8AC3E}">
        <p14:creationId xmlns:p14="http://schemas.microsoft.com/office/powerpoint/2010/main" val="3829385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4376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précisément,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710CC6A-49E3-4DD5-A689-B74B2FB2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91" y="3262072"/>
            <a:ext cx="2195018" cy="13255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F1118FE-6C67-442B-BCBF-77B8CDDD8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910" y="3386749"/>
            <a:ext cx="2526096" cy="10762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F527A54-3F7C-49A7-8E79-350508864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63" y="3262072"/>
            <a:ext cx="23452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1BC7E3C-43CC-41AD-9840-52BD96ED68F1}"/>
              </a:ext>
            </a:extLst>
          </p:cNvPr>
          <p:cNvSpPr txBox="1">
            <a:spLocks/>
          </p:cNvSpPr>
          <p:nvPr/>
        </p:nvSpPr>
        <p:spPr>
          <a:xfrm>
            <a:off x="1957137" y="-2423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 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9A39DCA-078C-4424-97DD-030CFBD71AA4}"/>
              </a:ext>
            </a:extLst>
          </p:cNvPr>
          <p:cNvSpPr txBox="1">
            <a:spLocks/>
          </p:cNvSpPr>
          <p:nvPr/>
        </p:nvSpPr>
        <p:spPr>
          <a:xfrm>
            <a:off x="1636295" y="2435234"/>
            <a:ext cx="10010274" cy="314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 du contexte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1 : Nettoyage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2 : Exploration - Analyse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3 : Analyse série temporelle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B8F2AC0-FEE5-4CA8-8D98-8230F82C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2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EEE7C5-0532-4BCC-9533-3E76021A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22" y="1636090"/>
            <a:ext cx="4772025" cy="4619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2D419EB-5612-4C44-8C8C-5BDA16B1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941" y="1636090"/>
            <a:ext cx="5086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47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2EF157A-8CA9-4B52-9CCA-D153C673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0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années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5AC395-C69D-4855-916E-BBF8E5D0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270" y="2155563"/>
            <a:ext cx="1771650" cy="990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B08B56-9DF2-4B4C-B847-10C6FE0D3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69" y="2136513"/>
            <a:ext cx="2019300" cy="10287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FE217EE-FC36-436F-A2D0-EE40F08F6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381" y="4109286"/>
            <a:ext cx="2543175" cy="18478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85E3584-64F3-44F0-B9F4-4D4BEBEE8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532" y="2136513"/>
            <a:ext cx="16668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4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8E44A-D646-4D76-BBF2-752BCC7E0EF7}"/>
              </a:ext>
            </a:extLst>
          </p:cNvPr>
          <p:cNvSpPr/>
          <p:nvPr/>
        </p:nvSpPr>
        <p:spPr>
          <a:xfrm>
            <a:off x="1824397" y="3075057"/>
            <a:ext cx="8751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série temporelle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F6A726-EFF7-4E0A-BC88-BE51AD30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75838D5-8866-492A-AE22-F6466523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502" y="4074694"/>
            <a:ext cx="1524995" cy="17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1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231BE5-EA22-4B5A-877F-91293750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4" y="962024"/>
            <a:ext cx="6531643" cy="51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40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DB37264-5F52-4C31-9A84-C819B542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828675"/>
            <a:ext cx="54197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4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E56F4CB-8C5F-4E19-A400-49F22FD4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17" y="1202144"/>
            <a:ext cx="4219575" cy="29813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1B82A51-A41D-4D16-88A1-824F7F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096" y="27713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2021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20CA74-8CD3-403F-A5E8-82270701C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848" y="1673632"/>
            <a:ext cx="2924175" cy="2038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F8847F-8024-429F-9C2B-3A5803A45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585" y="4333643"/>
            <a:ext cx="1962150" cy="1990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D363A0-A811-40A6-9703-8B2A322B9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760" y="4352693"/>
            <a:ext cx="1962150" cy="1971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23BE1E2-8332-4FCC-8753-461CBA043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181" y="4352693"/>
            <a:ext cx="19812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1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1B82A51-A41D-4D16-88A1-824F7F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194" y="0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Fréquence d’achat 2021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13F894-2609-4EF0-AE13-FACAD1E5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90" y="1643192"/>
            <a:ext cx="2733675" cy="2295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1F6462-5E67-49B9-BD1C-DA6F00163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564" y="4271730"/>
            <a:ext cx="1952625" cy="2133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D5F646D-76F0-496C-A3D0-4B8A9ED78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590" y="4271730"/>
            <a:ext cx="2076450" cy="2133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DCF162C-3783-4196-85E1-5BBE65B78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528" y="4255688"/>
            <a:ext cx="1781175" cy="2162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1998F2A-9FDB-4796-8616-F5E33B9F6F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419" y="1333630"/>
            <a:ext cx="46863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2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1B82A51-A41D-4D16-88A1-824F7F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096" y="27713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2022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8933F36-BD1F-494D-BAFF-55398590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1202144"/>
            <a:ext cx="4124325" cy="30003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E589D2-DC77-4A28-9FFB-A3A130313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920" y="1449793"/>
            <a:ext cx="2962275" cy="25050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B57FFBF-0EF3-4112-BAEF-D3737BCE5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345" y="4202519"/>
            <a:ext cx="2105025" cy="2457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5FD850A-1A5E-435A-98F9-F5616B223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361" y="4202519"/>
            <a:ext cx="2105025" cy="2486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0366F5-5F55-4CE1-9EBD-FAC49F3DB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3377" y="4250144"/>
            <a:ext cx="2066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44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1B82A51-A41D-4D16-88A1-824F7F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194" y="0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Fréquence d’achat 2022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2065EE-7850-4E19-B1D0-FD918E985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90" y="1214176"/>
            <a:ext cx="4724400" cy="2924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11ECC8-E390-4E82-99C7-1867C839D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38" y="1202144"/>
            <a:ext cx="2686050" cy="2676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DB12AA-F6E6-42A1-9746-6B1F04934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40" y="4255688"/>
            <a:ext cx="1885950" cy="2486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90D539-1049-4369-91A4-40E187BD8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134" y="4303313"/>
            <a:ext cx="1809750" cy="2438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D6EF89-209A-4422-919C-399538588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528" y="4316082"/>
            <a:ext cx="17335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7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1B82A51-A41D-4D16-88A1-824F7F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096" y="27713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2023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C3A496-0B07-4B3D-8C76-51058BD7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13" y="2392762"/>
            <a:ext cx="4019550" cy="3171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C465DB-5C61-4051-8E7A-3FEB328A1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629" y="1353276"/>
            <a:ext cx="2914650" cy="876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C8B1A3-DEA6-4137-A057-9CDE87FBA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629" y="2647562"/>
            <a:ext cx="2019300" cy="838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722B954-B81A-4DA4-B5AD-638C0873F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999" y="3910540"/>
            <a:ext cx="1914525" cy="838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E13B6E1-52D0-4A23-A210-A7AE03037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999" y="5302303"/>
            <a:ext cx="19526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4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1524000" y="1074802"/>
            <a:ext cx="9144000" cy="538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 du contexte</a:t>
            </a:r>
          </a:p>
          <a:p>
            <a:pPr marL="0" indent="0">
              <a:buNone/>
            </a:pP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consultante data analyst chez Lapage, une grande librairie généraliste en ligne depuis deux ans.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mission : Analyser les données de ventes afin de faire le point après ces deux ans : voir les points forts, points faibles, comportements clients etc..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Compétences évaluées : </a:t>
            </a:r>
          </a:p>
          <a:p>
            <a:pPr lvl="1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</a:t>
            </a:r>
          </a:p>
          <a:p>
            <a:pPr lvl="1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statistiques</a:t>
            </a:r>
          </a:p>
          <a:p>
            <a:pPr lvl="1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série temporelle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9CEB4E-956D-42ED-8A1D-FEF9166C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1B82A51-A41D-4D16-88A1-824F7F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194" y="0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Fréquence d’achat 2023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C939A96-3119-47E4-8923-088F1C89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84" y="1817272"/>
            <a:ext cx="2686050" cy="10191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3980158-00DA-4628-A86D-9E218A05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050" y="1754385"/>
            <a:ext cx="2209800" cy="8286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58EF92E-F63E-4B78-A67C-7C23238EB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650" y="3969683"/>
            <a:ext cx="1828800" cy="8382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823C5E-2226-4042-A64D-E183371CE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5050" y="3969683"/>
            <a:ext cx="2019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86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D6EFFC1-CC85-4C34-962B-96C98C80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673261"/>
            <a:ext cx="9496425" cy="4267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417F65B-500E-4DDB-82E1-8485E8EF9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71" y="4940461"/>
            <a:ext cx="2381250" cy="16954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77A096-C2AA-4D5C-97E7-821173A0C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968" y="4964273"/>
            <a:ext cx="2257425" cy="1647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18059B-A900-4514-BF6F-659660531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4941" y="4940461"/>
            <a:ext cx="2276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42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417F65B-500E-4DDB-82E1-8485E8EF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71" y="4940461"/>
            <a:ext cx="2381250" cy="16954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77A096-C2AA-4D5C-97E7-821173A0C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968" y="4964273"/>
            <a:ext cx="2257425" cy="1647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18059B-A900-4514-BF6F-659660531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4941" y="4940461"/>
            <a:ext cx="2276475" cy="16287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60A9C6-9BD4-4331-B0DB-114BA4EE8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656" y="789321"/>
            <a:ext cx="57816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4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FD70D6B-11CA-4B91-A454-ACDC14891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48" y="203289"/>
            <a:ext cx="8007926" cy="360397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6286A84-5F5D-4DF2-9ACB-80E8DD43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373" y="3977714"/>
            <a:ext cx="1861375" cy="23822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F424DC-AB02-409C-96D9-3247A693B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821" y="3959241"/>
            <a:ext cx="4057056" cy="28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89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10449F-2C43-4DA7-8C66-19EF612FE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36" y="2168370"/>
            <a:ext cx="5979112" cy="298955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49D714BA-6B90-42B9-92D6-697BE3C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et flop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8C3F3A-6B1C-412A-9511-B2905A17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50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0C6947A-4FC4-4501-ABC4-E13494EA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63" y="1852612"/>
            <a:ext cx="2181225" cy="31527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C949C5-C93B-46A8-8294-9FA420EF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7" y="1866900"/>
            <a:ext cx="2219325" cy="3124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B6F21F4-4165-4C69-9C66-9846E1269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843" y="1866900"/>
            <a:ext cx="2238375" cy="31432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0264820-5876-4AE1-A49B-72A12FA8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8" y="1443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et flop au niveau du CA</a:t>
            </a:r>
          </a:p>
        </p:txBody>
      </p:sp>
    </p:spTree>
    <p:extLst>
      <p:ext uri="{BB962C8B-B14F-4D97-AF65-F5344CB8AC3E}">
        <p14:creationId xmlns:p14="http://schemas.microsoft.com/office/powerpoint/2010/main" val="2930287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0264820-5876-4AE1-A49B-72A12FA8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8" y="1443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et flop au niveau des ventes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5A5D010-8D43-4D9B-835B-365F89FB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55" y="1857375"/>
            <a:ext cx="2400300" cy="31527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FDE8AC1-5644-4115-A225-838734678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847850"/>
            <a:ext cx="2343150" cy="31623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DB5557F-06F7-4605-BBAE-095ED7ECE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545" y="1847850"/>
            <a:ext cx="23907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34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1443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meilleurs clients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C517885-5378-47CE-AAC5-BDCA11C5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75" y="2988238"/>
            <a:ext cx="1117277" cy="1502799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E35ABA6-9604-4800-9674-BC250A2E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301" y="5250927"/>
            <a:ext cx="8085221" cy="917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4 premiers meilleurs clients correspondent 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 4 clients qui ont le plus acheté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E0144E-BDF6-46DE-BA36-A6F1945D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62" y="2366962"/>
            <a:ext cx="2647950" cy="2124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05BE0C-057D-4295-8EA2-C055A0120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734" y="2443161"/>
            <a:ext cx="3028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6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Historique d’achat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4 meilleurs clients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0FB8BA9-F6A8-4C88-9075-693F960C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1" y="2095266"/>
            <a:ext cx="2009775" cy="13144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56082EB-DBF0-4316-8CBE-978ECB4EC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950" y="2066691"/>
            <a:ext cx="2038350" cy="1371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E95909-91D2-47DE-B5DF-67D48BD99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253" y="2049414"/>
            <a:ext cx="1924050" cy="1323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4A80FD2-F425-484D-91B7-99F375940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257" y="2044382"/>
            <a:ext cx="2057400" cy="134302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725" y="4338138"/>
            <a:ext cx="9820275" cy="2893092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324k € dépensé dans des livres, 95x le même pdt = revente ?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penser que ces 4 clients sont en fait des professionnels 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(librairie, grandes surfaces, bureaux de tabac…)  </a:t>
            </a:r>
          </a:p>
        </p:txBody>
      </p:sp>
    </p:spTree>
    <p:extLst>
      <p:ext uri="{BB962C8B-B14F-4D97-AF65-F5344CB8AC3E}">
        <p14:creationId xmlns:p14="http://schemas.microsoft.com/office/powerpoint/2010/main" val="853202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BtoB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A13ECE-C3CF-4436-8F40-B4E3C7D1600F}"/>
              </a:ext>
            </a:extLst>
          </p:cNvPr>
          <p:cNvSpPr/>
          <p:nvPr/>
        </p:nvSpPr>
        <p:spPr>
          <a:xfrm>
            <a:off x="4074871" y="2404170"/>
            <a:ext cx="53418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global des clients pro : 881,126.30€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d’achat total : 46,643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Panier moyen : 18.89€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6A658F-749E-4BAA-8B21-D3A4E8D4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46" y="4277602"/>
            <a:ext cx="2238375" cy="12573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4511FBC-AB0F-409E-A7D3-6D6576F9E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24" y="4334752"/>
            <a:ext cx="2390775" cy="12001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8932CC-D440-4D1E-88CE-E0C5C4E86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6" y="4331261"/>
            <a:ext cx="3209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8E44A-D646-4D76-BBF2-752BCC7E0EF7}"/>
              </a:ext>
            </a:extLst>
          </p:cNvPr>
          <p:cNvSpPr/>
          <p:nvPr/>
        </p:nvSpPr>
        <p:spPr>
          <a:xfrm>
            <a:off x="965784" y="3273033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F6A726-EFF7-4E0A-BC88-BE51AD30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179F80-CFB5-4E33-AB0D-7A14D0FA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735" y="2695375"/>
            <a:ext cx="1342782" cy="17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0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Finalement, BtoC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DF6D34-2755-4AA2-B2D8-C2E0D9E2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3156284"/>
            <a:ext cx="2752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9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9D714BA-6B90-42B9-92D6-697BE3C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8C3F3A-6B1C-412A-9511-B2905A17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EDC31A0-EC9D-48C1-8ECD-992EDF14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342" y="2056656"/>
            <a:ext cx="2501316" cy="27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91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9D714BA-6B90-42B9-92D6-697BE3C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Répartition du CA entre clients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8C3F3A-6B1C-412A-9511-B2905A17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6BA97B5-835E-441D-8EBA-8D1320DA44AA}"/>
              </a:ext>
            </a:extLst>
          </p:cNvPr>
          <p:cNvSpPr txBox="1">
            <a:spLocks/>
          </p:cNvSpPr>
          <p:nvPr/>
        </p:nvSpPr>
        <p:spPr>
          <a:xfrm>
            <a:off x="1668378" y="5112302"/>
            <a:ext cx="8855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 de Gini : 0,45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D6C6C22-0ADA-4283-A037-55689EAB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39" y="1837818"/>
            <a:ext cx="4307556" cy="31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93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104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Vente par tranche d’âge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C377388-BFEC-42A7-A72C-AC1333F63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0" y="-1821409"/>
            <a:ext cx="3219450" cy="1038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248D552-5EF9-48B5-823C-DB67D6A33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8" y="2401023"/>
            <a:ext cx="4067175" cy="27336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1C6706-1AE2-4D7F-BA25-8D35E0617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435" y="1881911"/>
            <a:ext cx="3647927" cy="39052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8920334-D392-4952-AEAC-FA6E3F0D4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589" y="2477222"/>
            <a:ext cx="2895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04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104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par tranche d’âge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6C993B-40DD-4BEE-AA51-692EF823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54" y="3105776"/>
            <a:ext cx="2457450" cy="12192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A4009A-29B6-4A7C-87C6-60742AC6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509" y="4743553"/>
            <a:ext cx="3114675" cy="1209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EFC5B4A-A356-4551-8CF9-7E24B08CC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754" y="1509609"/>
            <a:ext cx="2828925" cy="12096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6569E73-2694-4B87-B168-EC87D4ECA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562" y="1509609"/>
            <a:ext cx="3929064" cy="41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50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104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de client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40F5E75-A708-4106-AFAA-F9949EAD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336042"/>
            <a:ext cx="4457700" cy="4781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94CCA8B-24CB-44BE-BA1A-41C1FAB78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12" y="3652156"/>
            <a:ext cx="1247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59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104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Vente par type de client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D731DA-092E-4753-85B4-C9C687DC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32" y="1531203"/>
            <a:ext cx="5293894" cy="48873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C3C096-BD9B-4452-8110-1AEB7513A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309" y="2098860"/>
            <a:ext cx="2876550" cy="11715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3A7C97D-A2F8-4A62-9B86-C309583C4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379" y="-1658726"/>
            <a:ext cx="2133600" cy="1047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0F0174-CEBF-43AA-A4E2-9ACDAE982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170" y="4033253"/>
            <a:ext cx="4181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77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104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par type de client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6D717ED-CE02-4746-B945-EAA4DA579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08" y="-1987742"/>
            <a:ext cx="2943225" cy="14108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7E3AC90-BD92-4A6F-9636-5C872C2B9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279" y="2859706"/>
            <a:ext cx="3000375" cy="30896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50F345-6887-4FC8-96C3-299AA7B06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49" y="1841770"/>
            <a:ext cx="4487440" cy="43128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4DD5D5-2659-4027-94DE-933D395A0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930" y="2014700"/>
            <a:ext cx="3267075" cy="4572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8668081-2FD0-4F03-ADBA-328423206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096" y="2063440"/>
            <a:ext cx="2943225" cy="5524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657BD8-9903-45BE-882D-E402640962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4357" y="3737792"/>
            <a:ext cx="24098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corrélations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818" y="2986465"/>
            <a:ext cx="7034363" cy="2893092"/>
          </a:xfrm>
        </p:spPr>
        <p:txBody>
          <a:bodyPr>
            <a:normAutofit/>
          </a:bodyPr>
          <a:lstStyle/>
          <a:p>
            <a:pPr algn="ctr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paramétrique VS test non-paramétrique</a:t>
            </a:r>
          </a:p>
          <a:p>
            <a:pPr algn="ctr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 de confiance et seuil de signification (alpha)</a:t>
            </a:r>
          </a:p>
          <a:p>
            <a:pPr algn="ctr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</a:t>
            </a:r>
          </a:p>
          <a:p>
            <a:pPr algn="ctr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 normalité</a:t>
            </a:r>
          </a:p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965348E-54C3-4EB4-8A4F-6387FB46E7FE}"/>
              </a:ext>
            </a:extLst>
          </p:cNvPr>
          <p:cNvSpPr txBox="1">
            <a:spLocks/>
          </p:cNvSpPr>
          <p:nvPr/>
        </p:nvSpPr>
        <p:spPr>
          <a:xfrm>
            <a:off x="644942" y="2054112"/>
            <a:ext cx="11718658" cy="3708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corrélation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mesure statistique qui décrit la relation (lien) entre deux variables</a:t>
            </a:r>
          </a:p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69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20B3583-50FC-44A5-BDFB-EB1DDD80A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605087"/>
            <a:ext cx="6646608" cy="18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8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10501E-88DB-4911-81A1-3F9D8153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97B9ED-F37F-4B9A-9B91-3F70273D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2714625"/>
            <a:ext cx="4591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6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8" y="104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client par catégorie : khi-2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4477BA-341E-4136-8957-040F7BF1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72" y="1620730"/>
            <a:ext cx="3194116" cy="23683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F0AE5A-CC27-4CC0-9A62-C9CF79BD4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43" y="1620730"/>
            <a:ext cx="3029161" cy="220442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13C8328-611A-4500-9B45-F64B85C9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3" y="4457607"/>
            <a:ext cx="9849853" cy="2163949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 normalité : Shapiro-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Wilk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H0 non rejetée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Nos échantillons suivent une loi normale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du khi-2 : H0 rejetée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lien significatif entre le genre d’un client et les catégories de produits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V de Cramer : force d’association + importante pour la cat 2 : 0.025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75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8" y="59071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Montant(CA) et type : test de student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C44217-E4AC-4ED2-B993-2D9207C5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47" y="1384634"/>
            <a:ext cx="2437648" cy="24708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D3425D-97B7-451A-8440-B7D6F40B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84" y="1430742"/>
            <a:ext cx="2437648" cy="242475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B0CA320-875D-4DA7-9262-AB74A63C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3" y="4152807"/>
            <a:ext cx="9849853" cy="2705193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 normalité : Agostino et Pearson : H0 rejetée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Nos échantillons ne suivent pas une loi normale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d’égalité des variances Fligner : H0 non rejetée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Egalité des variances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Condition de normalité non remplie mais grand échantillon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de comparaison des moy t-test : H0 non rejetée  Pas de lien significatif entre montant et type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80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10479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et montant : Coeff de Pearson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4431384"/>
            <a:ext cx="11566358" cy="2893092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échantillons : (groupe 1 = 18-43)  (groupe 2 = 44-94 ans)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 normalité : Kolmogorov-Smirnov (KS) : H0 rejetée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 suivent pas une loi normale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Coeff de Pearson : 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-gr1 : H0 non rejetée  Pas de lien significatif entre âge et montants dépensés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-gr2 : H0 rejetée  Lien significatif, corr linéaire nég = + âge augmente, - clients achètent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719E041-722E-4E9F-B53E-45892CE5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43" y="1075496"/>
            <a:ext cx="6443546" cy="31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91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8" y="-4186"/>
            <a:ext cx="9820275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et catég : ANOVA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F98D790-D047-4D25-830E-2A93E4CE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638" y="1455223"/>
            <a:ext cx="2486025" cy="1638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15F6F9-D12E-4C37-AEF7-DEE028B4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4" y="3429000"/>
            <a:ext cx="4295775" cy="280035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DDFEA83-B8FF-4105-8BA4-239043DF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741" y="2182534"/>
            <a:ext cx="6930190" cy="2924273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 normalité : Shapiro Wilk : H0 rejetée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 suivent pas une loi normale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d’égalité des variances : Levene : H0 non rejetée 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égalité des variances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Conditions d’ANOVA non remplies  Test alternatif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de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Kruskal-Wallis : H0 non rejetée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Pas de lien significatif  entre âge et catég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74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53" y="299606"/>
            <a:ext cx="968943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Panier moyen et fréq d’achat :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 de Pearson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8FAB13-E27C-4191-95EF-D4FD0EE5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2" y="2971339"/>
            <a:ext cx="3518671" cy="2629151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10225DA-853E-477F-AA50-4AADD257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470" y="2971339"/>
            <a:ext cx="7177838" cy="2924273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 normalité : KS : H0 rejetée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 suivent pas une loi normale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Condition de normalité non remplie mais grand échantillon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de Pearson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H0 rejetée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Lien significatif entre panier moyen et fréquence d’achat : + panier augmente, plus fréquence achat diminue (coeff -0,34 corr linéaire nég)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B930AD2-B4FB-473F-9A5D-35009487CD24}"/>
              </a:ext>
            </a:extLst>
          </p:cNvPr>
          <p:cNvSpPr txBox="1">
            <a:spLocks/>
          </p:cNvSpPr>
          <p:nvPr/>
        </p:nvSpPr>
        <p:spPr>
          <a:xfrm>
            <a:off x="644942" y="2648492"/>
            <a:ext cx="4299284" cy="45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Panier moyen et fréquence d’achat par client</a:t>
            </a:r>
          </a:p>
        </p:txBody>
      </p:sp>
    </p:spTree>
    <p:extLst>
      <p:ext uri="{BB962C8B-B14F-4D97-AF65-F5344CB8AC3E}">
        <p14:creationId xmlns:p14="http://schemas.microsoft.com/office/powerpoint/2010/main" val="1010413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766218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7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Globalement,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2140369"/>
            <a:ext cx="10284243" cy="3747083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catégorie 0 est la plus achetée (61% des ventes = 37% de CA) car certainement la plus abordable et avec le plus de choix de pdts (2293)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catégorie 1 est acheté moitié moins mais du fait de ses prix plus importants renvoie 39% du CA total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catégorie 2, plus spécifique avec 236 pdts et des prix élevés rapporte tout de même 23% du CA total.</a:t>
            </a:r>
          </a:p>
        </p:txBody>
      </p:sp>
    </p:spTree>
    <p:extLst>
      <p:ext uri="{BB962C8B-B14F-4D97-AF65-F5344CB8AC3E}">
        <p14:creationId xmlns:p14="http://schemas.microsoft.com/office/powerpoint/2010/main" val="1486939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Concernant le genre des clients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2140369"/>
            <a:ext cx="10284243" cy="3747083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Globalement 52% du CA global pour les femmes contre 48% pour les hommes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y a plus de femmes que d’hommes : les femmes achètent plus et rapportent plus de CA que les hommes tant sur les catégories (+7 categ 0, +10,7% pour la cat1 et 6% pour la 2) que les différentes tranches d’âges.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Panier moyen similaire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semble y avoir un lien significatif entre le genre d’un client et les catégories de pdt achetés.</a:t>
            </a:r>
          </a:p>
        </p:txBody>
      </p:sp>
    </p:spTree>
    <p:extLst>
      <p:ext uri="{BB962C8B-B14F-4D97-AF65-F5344CB8AC3E}">
        <p14:creationId xmlns:p14="http://schemas.microsoft.com/office/powerpoint/2010/main" val="386993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clients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62" y="1835569"/>
            <a:ext cx="9820275" cy="3983881"/>
          </a:xfrm>
        </p:spPr>
        <p:txBody>
          <a:bodyPr>
            <a:normAutofit lnSpcReduction="10000"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30-50 ans  = 61% des ventes soit les plus gros consommateurs, ils achètent énormément dans la categ 0 et un peu moins dans la categ 1, représentent pratiquement 50% du CA global malgré qu’ils aient le panier moyen le plus faible 13,50€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50-70 = 22,4% des ventes (2</a:t>
            </a:r>
            <a:r>
              <a:rPr lang="fr-F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gros consommateurs) semblent plus attirés par les categ 0 et 1. Ils représentent 21% du CA global avec un panier moyen de 16,54€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18-30 = 11,2% des ventes, sont + intéressés par la categ 2 et un tt petit peu moins par la categ 1. Panier moyen le plus gros 40,27€ dû categ 2 (représentent 26% du CA global (+ que les 50-70) malgré qu’ils achètent moitié moins que ces derniers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seniors 70-95 (5,25%) semblent plus attirés par les categ 0 et 1. Sont ceux qui achètent le moins de tte la clientèle, représentent 5% du CA global av un panier moyen de 16,70€</a:t>
            </a:r>
          </a:p>
        </p:txBody>
      </p:sp>
    </p:spTree>
    <p:extLst>
      <p:ext uri="{BB962C8B-B14F-4D97-AF65-F5344CB8AC3E}">
        <p14:creationId xmlns:p14="http://schemas.microsoft.com/office/powerpoint/2010/main" val="78987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forts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2140369"/>
            <a:ext cx="10668000" cy="3714999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30-50 : plus gros consommateurs 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 0 et 1 : prix abordables, produits variés 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Pratiquement autant d’hommes que de femmes : mixité homogène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catégorie 2 : potentiel ++ 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moyen stable depuis juin 2022 à 16k et 16k5€ par jour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Seulement 23 clients qui n’ont pas acheté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Seulement 21 produits pas vendus</a:t>
            </a:r>
          </a:p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858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F03E3-DC95-401C-8A91-15982692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073" y="1456462"/>
            <a:ext cx="11003380" cy="525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: 	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 ‘client_id’ nunique() == customers.shape (8623)</a:t>
            </a:r>
          </a:p>
          <a:p>
            <a:pPr marL="0" indent="0"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Products: 	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 ‘id_prod’ nunique() == products.shape (3287)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1prix nég : supp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3 categ diff : les pdts associés commencent par 0,1,2</a:t>
            </a:r>
          </a:p>
          <a:p>
            <a:pPr marL="0" indent="0"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: 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 ‘date’ nunique() == transactions.shape (679332) 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200 lignes de test : supp 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Jeu de données futuristes : mars 2023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Passage ‘date’ en type datetime (pd.to_datetime)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Chaque ligne = 1 achat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130898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Clés primaires et nettoyage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80B8A3-19BF-489C-9C2D-59595E99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04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faibles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2140369"/>
            <a:ext cx="10284243" cy="3747083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D’après les tests de corrélation, on a pu voir que plus le panier moyen augmente et plus la fréquence d’achat diminue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tarif cat 2?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Aussi, il semble qu’à partir de 44 ans, plus les clients prennent de l’âge et moins ils achètent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Maximiser les ventes avant 44 ans.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18-30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essentiellement cat 2 (études)  inciter les 30-50, nouveaux pdts ? 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Revoir les tarifs ? 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70-95 : ceux qui achètent le moins : quels sont leurs besoins ? 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780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Embauche p7 conclu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948644"/>
            <a:ext cx="10284243" cy="56558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: 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:  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d’h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contre 20% de femme (embauche), sécurité plutôt basse (3/4 d’acc de travail par rapport aux effectifs dont les 3 femmes salariés et 72% des H) une insatisfaction prononcée pour les femmes (37%) et basse pour les H (45%) malgré une rémunération supérieure (2</a:t>
            </a:r>
            <a:r>
              <a:rPr lang="fr-F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position) aux autres services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Ecart d’embauche en compta (58% F – 41% H) et Marketing (58%H-41%F)</a:t>
            </a:r>
          </a:p>
          <a:p>
            <a:pPr>
              <a:buFontTx/>
              <a:buChar char="-"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Consultant : majorité de promotions pour les H (x19) contre 13 pour les femmes (plus </a:t>
            </a:r>
            <a:r>
              <a:rPr lang="fr-FR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d’h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 femme dans le service)</a:t>
            </a:r>
          </a:p>
          <a:p>
            <a:pPr>
              <a:buFontTx/>
              <a:buChar char="-"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pour RH plus de promotion pour les F 14 contre 8 pour les H (majorité de F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Salaire médian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Marketing salaire supérieur pour les H 17% contre 13% pour les F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rému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service très satisfaisant pour les F 54% 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Compta finance salaire supérieur pour les F 20% contre 13% pour les H,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meilleurs salaires : écart pour les F qui se creuse jusqu’à environ 400€ brut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Salaire médian pour les F en fonction des âges très volatile comparé aux H </a:t>
            </a:r>
          </a:p>
          <a:p>
            <a:pPr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Contrats :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Majorité de femmes en CDD (68%) comparé aux H 31%, Moyenne d’âge de </a:t>
            </a:r>
          </a:p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90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Embauche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1202145"/>
            <a:ext cx="10284243" cy="5655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: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Répartie plutôt équitablement entre les tranches d’âges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domicile - travail : 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Plutôt équilibré entre H et F, F 100k de +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Durée hebdomadaire : 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plein on est bons, en revanche temps partiel plus d’homme (55%) que de femme (45%)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Promotions: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Equilibré pour les promotions par genre, en revanche promotions plus tardives pour les H 63% par rapport à leur ancienneté 20-25 ans contre 64% pour les femmes entre 0-6 ans</a:t>
            </a:r>
          </a:p>
          <a:p>
            <a:pPr>
              <a:buFontTx/>
              <a:buChar char="-"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Sécurité !!!!!</a:t>
            </a:r>
          </a:p>
        </p:txBody>
      </p:sp>
    </p:spTree>
    <p:extLst>
      <p:ext uri="{BB962C8B-B14F-4D97-AF65-F5344CB8AC3E}">
        <p14:creationId xmlns:p14="http://schemas.microsoft.com/office/powerpoint/2010/main" val="3368277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Embauche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1202145"/>
            <a:ext cx="10284243" cy="5655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: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Similaire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: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Similaire</a:t>
            </a:r>
          </a:p>
        </p:txBody>
      </p:sp>
    </p:spTree>
    <p:extLst>
      <p:ext uri="{BB962C8B-B14F-4D97-AF65-F5344CB8AC3E}">
        <p14:creationId xmlns:p14="http://schemas.microsoft.com/office/powerpoint/2010/main" val="942755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236444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Santé et sécurité au travail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062F16-9B45-46F2-9D2D-10B7235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1319014"/>
            <a:ext cx="10284243" cy="530254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du travail plutôt équitable F/H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service :</a:t>
            </a:r>
          </a:p>
          <a:p>
            <a:pPr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: 11 acc (15 salariés !) 72% des H (x12) et 27% des F (x3) – revoir globalité sécurité et satisfaction (F 37% de satisfaction et 45% pour les H), expliquerait p-e le manque de personnel féminin ? </a:t>
            </a:r>
          </a:p>
          <a:p>
            <a:pPr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31 acc (sur 52 salariés, + de la moitié) pratiquement autant de F que d’H – revoir sécurité globale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pour les compta finance  64%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Consultant pour les H 63%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plutôt malheureuse en R&amp;D (37% de satisfaction) mais satisfaite à + de 50% marketing et commercial</a:t>
            </a:r>
          </a:p>
          <a:p>
            <a:pPr>
              <a:buFontTx/>
              <a:buChar char="-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en R&amp;D 45% de satisfaction</a:t>
            </a:r>
          </a:p>
          <a:p>
            <a:pPr>
              <a:buFontTx/>
              <a:buChar char="-"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2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8D8DE-645E-45DC-81A5-EFA6EBE12BD4}"/>
              </a:ext>
            </a:extLst>
          </p:cNvPr>
          <p:cNvSpPr/>
          <p:nvPr/>
        </p:nvSpPr>
        <p:spPr>
          <a:xfrm>
            <a:off x="1856482" y="2065711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Liaison des fichiers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81AC61-0679-4019-892F-B3F67073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89" y="3379077"/>
            <a:ext cx="1629792" cy="10304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FA700F-ABED-4653-999D-57B118AF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0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avec Customers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72EEA6-0DA2-4DFA-AA19-908C4CA6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73" y="2827120"/>
            <a:ext cx="8314848" cy="3086270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= «outer»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= «client_id»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= True 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«both» : clients_sans_achat (x23)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"both"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1A51059-0C39-46C5-9F73-1C045136A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7120"/>
            <a:ext cx="4067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3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D4B8D4D-5EBD-4F65-BFB8-267D746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60228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avec Products 1/2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72EEA6-0DA2-4DFA-AA19-908C4CA6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73" y="2827120"/>
            <a:ext cx="8314848" cy="3086270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= «outer»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= «id_prod»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= True 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 en 2 temps car bcp de données :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«right_only» : pdts_pas_vendus (x21)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0EAB88-2232-4D88-8228-E49B786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" y="144379"/>
            <a:ext cx="891841" cy="10577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85CCD9E-444D-4978-A052-FE115778A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7265"/>
            <a:ext cx="4886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26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2031</Words>
  <Application>Microsoft Office PowerPoint</Application>
  <PresentationFormat>Grand écran</PresentationFormat>
  <Paragraphs>206</Paragraphs>
  <Slides>64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Clés primaires et nettoyage</vt:lpstr>
      <vt:lpstr>Présentation PowerPoint</vt:lpstr>
      <vt:lpstr>Transactions avec Customers</vt:lpstr>
      <vt:lpstr>Clients avec Products 1/2</vt:lpstr>
      <vt:lpstr>Clients avec Products 2/2</vt:lpstr>
      <vt:lpstr>Amélioration du df final : Création des intervalles d’âge </vt:lpstr>
      <vt:lpstr>Présentation PowerPoint</vt:lpstr>
      <vt:lpstr>Variable ‘price’ par catégorie :</vt:lpstr>
      <vt:lpstr>Variable ‘price’ par catégorie :</vt:lpstr>
      <vt:lpstr>Variable ‘price’ par catégorie :</vt:lpstr>
      <vt:lpstr>Présentation PowerPoint</vt:lpstr>
      <vt:lpstr>Variable ‘id_prod’ par catégorie :</vt:lpstr>
      <vt:lpstr>Chiffres clés :</vt:lpstr>
      <vt:lpstr>Plus précisément,</vt:lpstr>
      <vt:lpstr>Présentation PowerPoint</vt:lpstr>
      <vt:lpstr>Par années</vt:lpstr>
      <vt:lpstr>Présentation PowerPoint</vt:lpstr>
      <vt:lpstr>Présentation PowerPoint</vt:lpstr>
      <vt:lpstr>Présentation PowerPoint</vt:lpstr>
      <vt:lpstr>CA 2021</vt:lpstr>
      <vt:lpstr>Fréquence d’achat 2021</vt:lpstr>
      <vt:lpstr>CA 2022</vt:lpstr>
      <vt:lpstr>Fréquence d’achat 2022</vt:lpstr>
      <vt:lpstr>CA 2023</vt:lpstr>
      <vt:lpstr>Fréquence d’achat 2023</vt:lpstr>
      <vt:lpstr>Présentation PowerPoint</vt:lpstr>
      <vt:lpstr>Présentation PowerPoint</vt:lpstr>
      <vt:lpstr>Présentation PowerPoint</vt:lpstr>
      <vt:lpstr>Top et flop</vt:lpstr>
      <vt:lpstr>Top et flop au niveau du CA</vt:lpstr>
      <vt:lpstr>Top et flop au niveau des ventes</vt:lpstr>
      <vt:lpstr>Les meilleurs clients</vt:lpstr>
      <vt:lpstr>Historique d’achat  des 4 meilleurs clients </vt:lpstr>
      <vt:lpstr>BtoB</vt:lpstr>
      <vt:lpstr>Finalement, BtoC </vt:lpstr>
      <vt:lpstr>Profil client</vt:lpstr>
      <vt:lpstr>Répartition du CA entre clients</vt:lpstr>
      <vt:lpstr>Vente par tranche d’âge :</vt:lpstr>
      <vt:lpstr>CA par tranche d’âge :</vt:lpstr>
      <vt:lpstr>Type de client :</vt:lpstr>
      <vt:lpstr>Vente par type de client :</vt:lpstr>
      <vt:lpstr>CA par type de client :</vt:lpstr>
      <vt:lpstr>Les corrélations : </vt:lpstr>
      <vt:lpstr>Présentation PowerPoint</vt:lpstr>
      <vt:lpstr>Type client par catégorie : khi-2</vt:lpstr>
      <vt:lpstr>Montant(CA) et type : test de student </vt:lpstr>
      <vt:lpstr>Age et montant : Coeff de Pearson</vt:lpstr>
      <vt:lpstr>Age et catég : ANOVA</vt:lpstr>
      <vt:lpstr>Panier moyen et fréq d’achat :  Coeff de Pearson</vt:lpstr>
      <vt:lpstr>Conclusion </vt:lpstr>
      <vt:lpstr>Globalement,</vt:lpstr>
      <vt:lpstr>Concernant le genre des clients  </vt:lpstr>
      <vt:lpstr>Comportements clients</vt:lpstr>
      <vt:lpstr>Points forts</vt:lpstr>
      <vt:lpstr>Points faibles</vt:lpstr>
      <vt:lpstr>Embauche p7 conclu</vt:lpstr>
      <vt:lpstr>Embauche</vt:lpstr>
      <vt:lpstr>Embauche</vt:lpstr>
      <vt:lpstr>Santé et sécurité au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Dose</dc:creator>
  <cp:lastModifiedBy>Camille Dose</cp:lastModifiedBy>
  <cp:revision>81</cp:revision>
  <dcterms:created xsi:type="dcterms:W3CDTF">2022-04-10T12:47:03Z</dcterms:created>
  <dcterms:modified xsi:type="dcterms:W3CDTF">2022-04-28T21:50:51Z</dcterms:modified>
</cp:coreProperties>
</file>