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350" r:id="rId5"/>
    <p:sldId id="287" r:id="rId6"/>
    <p:sldId id="332" r:id="rId7"/>
    <p:sldId id="286" r:id="rId8"/>
    <p:sldId id="325" r:id="rId9"/>
    <p:sldId id="338" r:id="rId10"/>
    <p:sldId id="333" r:id="rId11"/>
    <p:sldId id="339" r:id="rId12"/>
    <p:sldId id="337" r:id="rId13"/>
    <p:sldId id="260" r:id="rId14"/>
    <p:sldId id="276" r:id="rId15"/>
    <p:sldId id="340" r:id="rId16"/>
    <p:sldId id="341" r:id="rId17"/>
    <p:sldId id="342" r:id="rId18"/>
    <p:sldId id="343" r:id="rId19"/>
    <p:sldId id="344" r:id="rId20"/>
    <p:sldId id="326" r:id="rId21"/>
    <p:sldId id="345" r:id="rId22"/>
    <p:sldId id="346" r:id="rId23"/>
    <p:sldId id="347" r:id="rId24"/>
    <p:sldId id="349" r:id="rId25"/>
    <p:sldId id="262" r:id="rId26"/>
    <p:sldId id="348" r:id="rId27"/>
    <p:sldId id="351" r:id="rId28"/>
    <p:sldId id="261" r:id="rId29"/>
    <p:sldId id="352" r:id="rId30"/>
    <p:sldId id="353" r:id="rId31"/>
    <p:sldId id="330" r:id="rId32"/>
    <p:sldId id="355" r:id="rId33"/>
    <p:sldId id="356" r:id="rId34"/>
    <p:sldId id="354" r:id="rId35"/>
    <p:sldId id="357" r:id="rId36"/>
    <p:sldId id="358" r:id="rId37"/>
    <p:sldId id="331" r:id="rId38"/>
    <p:sldId id="313" r:id="rId39"/>
    <p:sldId id="359" r:id="rId40"/>
    <p:sldId id="309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8DB2-BABF-4994-98FC-5EC958406F96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8505A-8582-4D49-A3A2-EBCB766CA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36CD-1004-48DE-8B49-5939AA3F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AA09-4D60-4A49-8C8C-34238401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B4196-9269-4ADF-801F-4C827CDC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F40FE-C068-4822-8F28-7172963D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83D00A-9C2F-4479-96A6-D9ACE11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70402-66AE-4994-9D59-728252A8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101C1-002A-48E1-A7C2-7334CB75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377D4-E588-4850-AB03-F4BA713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E5E38-0A2C-49C9-9C2A-F1C9C1B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2AFC3-183D-4DF9-A3B6-8B2C57D2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35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741136-3F5B-4B8A-A467-810E8424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C0A61C-A0FE-416B-B726-E32F5F47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E0046-8B23-43B5-9F12-CF4556E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20CCA-2F9F-469D-B4F8-BE3B1F8F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5A51B-66E3-478E-AAE0-F118F6A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9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599BA-D93F-4652-B956-40D9E95A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E0F3C-C48F-4840-967E-DBE9D5F8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8948-4713-47E6-B602-F583DE99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C53DF-E31D-424D-BF8A-E44BCA4B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6B7EA-8003-400F-959C-6BAB0FF0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01001-7BF8-4BF0-A21A-C11B2C20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E93DB-8186-4102-B5FF-34806B62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6183A-5753-457F-B062-D0DCD85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9C7A6-EDAA-4E09-93D2-D4EFBCE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B69CF-26FA-4CCB-B758-43D5A6F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2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CC5E5-6D19-4CAF-A144-AA0B9DE6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6E724-9523-4CAC-8D9E-C8886DB7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948718-6F5E-4F9B-ABD5-64C61DE6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635A4-BAD5-44C4-BBE1-B5C005F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BBC82-AD0E-4913-9D1F-902D3596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D8C7C6-9FBB-4AAB-9561-6F1AD83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81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8E691-A937-4035-B07C-CA35A8A1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31B76-9627-48D8-B083-C454830F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C99425-E756-4578-96E7-9A198C4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19591-FC23-4933-ADB9-334B0034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9658EA-89CC-44B5-8F78-6E513BAB4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D9ED48-F880-437A-A6AD-9554FBB0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531527-0A48-47B1-8B9A-08FEB73A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25A20F-5D81-416E-A22A-7E00DACD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9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6CAAB-DE8C-4D7D-94C2-5D39175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9F4A5E-FA46-4A92-8E65-170888D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2A52DF-64F5-4C33-8F8C-6593344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37E9F0-2A6B-4489-BAB4-D75375BF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67296F-BDC3-42F2-AB6E-EBA1AF21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C33F0-9837-4E33-A45F-649F15DD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696C0-F35C-479E-B3E6-59E3D54A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0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E6E50-8916-42C3-B885-D680B5D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7A204-43A9-4681-B7E2-6CF6FD73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495715-09DB-4EFB-A189-75196C80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10815-A5BB-4B19-A3EE-2688438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6F41E-B05D-4FB0-8015-612178D1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68D0C-328F-48CE-8D34-663E0144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5F765-4A5C-4603-8C90-DE19C0E3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F3C88C-664B-427C-B424-66BD0B1F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A8A95F-2F73-44B2-8518-52BD932E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BF2D1-4625-467C-84A7-A062C212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A60F5B-E2D8-4FBF-81E4-FBF1E338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5A745-F0D2-47CF-AB7B-75FCC4E2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726A5E-05C7-42DA-8DB7-6DFDE905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836848-22D8-4FD6-8975-32964758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878BE-5418-4C1F-83DD-DCD472002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BF60-8607-47FE-B8B6-6758C30A060A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EF011-80D2-4B9B-B8E6-324841EC9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600DE-955C-4C6E-BCDB-623AE8BA0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4AF-B1C7-4422-A33A-3CB798A621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0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48A9327-C041-4793-B163-54C4D1C96575}"/>
              </a:ext>
            </a:extLst>
          </p:cNvPr>
          <p:cNvSpPr txBox="1">
            <a:spLocks/>
          </p:cNvSpPr>
          <p:nvPr/>
        </p:nvSpPr>
        <p:spPr>
          <a:xfrm>
            <a:off x="1523996" y="5970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fr-FR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5A27233-2A46-4EC7-B101-4D9997485C7C}"/>
              </a:ext>
            </a:extLst>
          </p:cNvPr>
          <p:cNvSpPr txBox="1">
            <a:spLocks/>
          </p:cNvSpPr>
          <p:nvPr/>
        </p:nvSpPr>
        <p:spPr>
          <a:xfrm>
            <a:off x="751638" y="3429000"/>
            <a:ext cx="106887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Détectez des faux billets </a:t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Python</a:t>
            </a:r>
          </a:p>
        </p:txBody>
      </p:sp>
    </p:spTree>
    <p:extLst>
      <p:ext uri="{BB962C8B-B14F-4D97-AF65-F5344CB8AC3E}">
        <p14:creationId xmlns:p14="http://schemas.microsoft.com/office/powerpoint/2010/main" val="219586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030514" y="420628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des variables explicatives (1/3)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47116B-7DAA-416A-A3AE-216A4180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94" y="1958444"/>
            <a:ext cx="4962051" cy="37311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980A66-AE77-475A-9501-AA66EE78860A}"/>
              </a:ext>
            </a:extLst>
          </p:cNvPr>
          <p:cNvSpPr txBox="1"/>
          <p:nvPr/>
        </p:nvSpPr>
        <p:spPr>
          <a:xfrm>
            <a:off x="638288" y="2854526"/>
            <a:ext cx="4655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crée un df sans valeurs manquantes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enlève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margin_low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est variable à prédire (y)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C7F75C-58D7-407B-9F8D-E92686294FAE}"/>
              </a:ext>
            </a:extLst>
          </p:cNvPr>
          <p:cNvSpPr/>
          <p:nvPr/>
        </p:nvSpPr>
        <p:spPr>
          <a:xfrm>
            <a:off x="6212115" y="4252686"/>
            <a:ext cx="508000" cy="5408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87383B-4015-462C-9D1C-47960A8EA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4">
            <a:extLst>
              <a:ext uri="{FF2B5EF4-FFF2-40B4-BE49-F238E27FC236}">
                <a16:creationId xmlns:a16="http://schemas.microsoft.com/office/drawing/2014/main" id="{1A4DB02D-283F-4B19-8AC3-4074E96DF925}"/>
              </a:ext>
            </a:extLst>
          </p:cNvPr>
          <p:cNvSpPr txBox="1">
            <a:spLocks/>
          </p:cNvSpPr>
          <p:nvPr/>
        </p:nvSpPr>
        <p:spPr>
          <a:xfrm>
            <a:off x="1030514" y="420628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des variables explicatives (2/3)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404868-9742-476C-ACE8-CD79D821AD2E}"/>
              </a:ext>
            </a:extLst>
          </p:cNvPr>
          <p:cNvSpPr txBox="1"/>
          <p:nvPr/>
        </p:nvSpPr>
        <p:spPr>
          <a:xfrm>
            <a:off x="5989221" y="2127842"/>
            <a:ext cx="439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du VIF</a:t>
            </a:r>
          </a:p>
        </p:txBody>
      </p:sp>
      <p:pic>
        <p:nvPicPr>
          <p:cNvPr id="11" name="Graphique 10" descr="Retour (droite à gauche)">
            <a:extLst>
              <a:ext uri="{FF2B5EF4-FFF2-40B4-BE49-F238E27FC236}">
                <a16:creationId xmlns:a16="http://schemas.microsoft.com/office/drawing/2014/main" id="{6A18506B-26FF-40A1-AC7B-1DFCC49F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879" y="5195722"/>
            <a:ext cx="914400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E4E9D2-7BE9-495D-AB01-C2FE8EA60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018" y="5195722"/>
            <a:ext cx="8685036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0A804-4018-4579-87B6-6AFFE52FC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334" y="1744274"/>
            <a:ext cx="2297113" cy="28184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557E5C-43DC-4C2F-9970-1190F6171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129DFFF-C3C3-4886-9B4A-4D9D7337D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1533" y="3032339"/>
            <a:ext cx="3699933" cy="10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8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4">
            <a:extLst>
              <a:ext uri="{FF2B5EF4-FFF2-40B4-BE49-F238E27FC236}">
                <a16:creationId xmlns:a16="http://schemas.microsoft.com/office/drawing/2014/main" id="{1A4DB02D-283F-4B19-8AC3-4074E96DF925}"/>
              </a:ext>
            </a:extLst>
          </p:cNvPr>
          <p:cNvSpPr txBox="1">
            <a:spLocks/>
          </p:cNvSpPr>
          <p:nvPr/>
        </p:nvSpPr>
        <p:spPr>
          <a:xfrm>
            <a:off x="1030514" y="420628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des variables explicatives (3/3)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404868-9742-476C-ACE8-CD79D821AD2E}"/>
              </a:ext>
            </a:extLst>
          </p:cNvPr>
          <p:cNvSpPr txBox="1"/>
          <p:nvPr/>
        </p:nvSpPr>
        <p:spPr>
          <a:xfrm>
            <a:off x="5989221" y="2127842"/>
            <a:ext cx="439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du VIF</a:t>
            </a:r>
          </a:p>
        </p:txBody>
      </p:sp>
      <p:pic>
        <p:nvPicPr>
          <p:cNvPr id="11" name="Graphique 10" descr="Retour (droite à gauche)">
            <a:extLst>
              <a:ext uri="{FF2B5EF4-FFF2-40B4-BE49-F238E27FC236}">
                <a16:creationId xmlns:a16="http://schemas.microsoft.com/office/drawing/2014/main" id="{6A18506B-26FF-40A1-AC7B-1DFCC49F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879" y="5195722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E3EF437-F585-4B4A-9B5D-8A1F11C9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079" y="1822692"/>
            <a:ext cx="2478088" cy="259609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DE4A4E6-C190-4A47-ABAA-2B499C889F74}"/>
              </a:ext>
            </a:extLst>
          </p:cNvPr>
          <p:cNvSpPr txBox="1"/>
          <p:nvPr/>
        </p:nvSpPr>
        <p:spPr>
          <a:xfrm>
            <a:off x="1710079" y="4917558"/>
            <a:ext cx="9531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de multicolinéarité.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Aussi,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is_genuine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n’aurait pu être sélectionné dans le cadre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 régression linéaire car non quantitative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51B0ED-5D24-440D-980F-8BD1DFC3A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C43E0DD-55F9-48A0-87D0-A4A79A751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533" y="3032339"/>
            <a:ext cx="3699933" cy="10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78971" y="132940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linéaire </a:t>
            </a:r>
            <a:b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75E69F-6462-4A48-98D1-78682B164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19" y="3708248"/>
            <a:ext cx="2345114" cy="23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us-titre 4">
            <a:extLst>
              <a:ext uri="{FF2B5EF4-FFF2-40B4-BE49-F238E27FC236}">
                <a16:creationId xmlns:a16="http://schemas.microsoft.com/office/drawing/2014/main" id="{416E6429-60D9-49D4-8A0B-7D1CFF9D4CFA}"/>
              </a:ext>
            </a:extLst>
          </p:cNvPr>
          <p:cNvSpPr txBox="1">
            <a:spLocks/>
          </p:cNvSpPr>
          <p:nvPr/>
        </p:nvSpPr>
        <p:spPr>
          <a:xfrm>
            <a:off x="1030514" y="420628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linéaire multiple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F4E94B9-D04A-4ACF-8F7D-2D9C016F6721}"/>
              </a:ext>
            </a:extLst>
          </p:cNvPr>
          <p:cNvSpPr txBox="1"/>
          <p:nvPr/>
        </p:nvSpPr>
        <p:spPr>
          <a:xfrm>
            <a:off x="792724" y="4540651"/>
            <a:ext cx="439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margin_low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35E9B4-8814-4645-9E52-660083471A8A}"/>
              </a:ext>
            </a:extLst>
          </p:cNvPr>
          <p:cNvSpPr txBox="1"/>
          <p:nvPr/>
        </p:nvSpPr>
        <p:spPr>
          <a:xfrm>
            <a:off x="734369" y="3189741"/>
            <a:ext cx="602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toutes les autres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sauf is_genuine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43CEE5-4567-417A-8854-18344C937333}"/>
              </a:ext>
            </a:extLst>
          </p:cNvPr>
          <p:cNvSpPr txBox="1"/>
          <p:nvPr/>
        </p:nvSpPr>
        <p:spPr>
          <a:xfrm>
            <a:off x="6095999" y="2417586"/>
            <a:ext cx="439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hypothèses à vérifier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E1C73B-9A8B-40CC-93BD-67BD6974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18" y="3426756"/>
            <a:ext cx="5975478" cy="22277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CDD578-6F38-4D33-8E0F-94EC97F2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us-titre 4">
            <a:extLst>
              <a:ext uri="{FF2B5EF4-FFF2-40B4-BE49-F238E27FC236}">
                <a16:creationId xmlns:a16="http://schemas.microsoft.com/office/drawing/2014/main" id="{416E6429-60D9-49D4-8A0B-7D1CFF9D4CFA}"/>
              </a:ext>
            </a:extLst>
          </p:cNvPr>
          <p:cNvSpPr txBox="1">
            <a:spLocks/>
          </p:cNvSpPr>
          <p:nvPr/>
        </p:nvSpPr>
        <p:spPr>
          <a:xfrm>
            <a:off x="1030514" y="422872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atypiques/influentes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EEFE1B-2268-4DFE-B829-71101F52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329" y="2134036"/>
            <a:ext cx="4287308" cy="38690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E2AC9C-AFC2-492E-BC5E-A20DCAEE8E37}"/>
              </a:ext>
            </a:extLst>
          </p:cNvPr>
          <p:cNvSpPr txBox="1"/>
          <p:nvPr/>
        </p:nvSpPr>
        <p:spPr>
          <a:xfrm>
            <a:off x="5804049" y="1547260"/>
            <a:ext cx="4393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&gt; 2,50 et &lt; 3,76</a:t>
            </a: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246EB8-DB10-48E9-9A9C-51AA8AA8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7" y="2088661"/>
            <a:ext cx="4211589" cy="421158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ED737336-6359-4349-B578-0813FE916BE9}"/>
              </a:ext>
            </a:extLst>
          </p:cNvPr>
          <p:cNvSpPr/>
          <p:nvPr/>
        </p:nvSpPr>
        <p:spPr>
          <a:xfrm>
            <a:off x="7858010" y="2511523"/>
            <a:ext cx="615142" cy="59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A2CC58-158A-40E3-A007-A2B6E2DFEE26}"/>
              </a:ext>
            </a:extLst>
          </p:cNvPr>
          <p:cNvSpPr/>
          <p:nvPr/>
        </p:nvSpPr>
        <p:spPr>
          <a:xfrm>
            <a:off x="7858010" y="5379682"/>
            <a:ext cx="615142" cy="59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70959CC-9F15-4CC4-B939-E2CB53D76CCB}"/>
              </a:ext>
            </a:extLst>
          </p:cNvPr>
          <p:cNvSpPr/>
          <p:nvPr/>
        </p:nvSpPr>
        <p:spPr>
          <a:xfrm>
            <a:off x="1291517" y="3607355"/>
            <a:ext cx="615142" cy="59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B61B2E5-49F4-440F-9B80-C546EEFF5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2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us-titre 4">
            <a:extLst>
              <a:ext uri="{FF2B5EF4-FFF2-40B4-BE49-F238E27FC236}">
                <a16:creationId xmlns:a16="http://schemas.microsoft.com/office/drawing/2014/main" id="{416E6429-60D9-49D4-8A0B-7D1CFF9D4CFA}"/>
              </a:ext>
            </a:extLst>
          </p:cNvPr>
          <p:cNvSpPr txBox="1">
            <a:spLocks/>
          </p:cNvSpPr>
          <p:nvPr/>
        </p:nvSpPr>
        <p:spPr>
          <a:xfrm>
            <a:off x="1030514" y="439344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Significativité du modèle</a:t>
            </a: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38E6C2-9724-44E6-AFDC-02C28C91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54" y="1487716"/>
            <a:ext cx="6795689" cy="47921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97416B1-2A7E-4BBA-81FD-3E044330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us-titre 4">
            <a:extLst>
              <a:ext uri="{FF2B5EF4-FFF2-40B4-BE49-F238E27FC236}">
                <a16:creationId xmlns:a16="http://schemas.microsoft.com/office/drawing/2014/main" id="{416E6429-60D9-49D4-8A0B-7D1CFF9D4CFA}"/>
              </a:ext>
            </a:extLst>
          </p:cNvPr>
          <p:cNvSpPr txBox="1">
            <a:spLocks/>
          </p:cNvSpPr>
          <p:nvPr/>
        </p:nvSpPr>
        <p:spPr>
          <a:xfrm>
            <a:off x="1030514" y="422872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Multicolinéarité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97C848-91B0-4598-A395-5AA1A2DD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39" y="2765954"/>
            <a:ext cx="8102919" cy="25341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CC10BF-B8FD-4F63-B399-E8F933CB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us-titre 4">
            <a:extLst>
              <a:ext uri="{FF2B5EF4-FFF2-40B4-BE49-F238E27FC236}">
                <a16:creationId xmlns:a16="http://schemas.microsoft.com/office/drawing/2014/main" id="{416E6429-60D9-49D4-8A0B-7D1CFF9D4CFA}"/>
              </a:ext>
            </a:extLst>
          </p:cNvPr>
          <p:cNvSpPr txBox="1">
            <a:spLocks/>
          </p:cNvSpPr>
          <p:nvPr/>
        </p:nvSpPr>
        <p:spPr>
          <a:xfrm>
            <a:off x="1030514" y="422872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Homoscédasticité des résidus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8345CC-230A-4457-969F-C21FE719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32" y="2215620"/>
            <a:ext cx="7730067" cy="14232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46A7CB-C29D-4EB1-A372-B9380FC7C617}"/>
              </a:ext>
            </a:extLst>
          </p:cNvPr>
          <p:cNvSpPr txBox="1"/>
          <p:nvPr/>
        </p:nvSpPr>
        <p:spPr>
          <a:xfrm>
            <a:off x="1030514" y="4780345"/>
            <a:ext cx="5016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= homoscédasticité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hétéroscédasticité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98A9F8-56FC-401E-8BE9-CE7CCE50E3B3}"/>
              </a:ext>
            </a:extLst>
          </p:cNvPr>
          <p:cNvSpPr txBox="1"/>
          <p:nvPr/>
        </p:nvSpPr>
        <p:spPr>
          <a:xfrm>
            <a:off x="5837765" y="4602887"/>
            <a:ext cx="5016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0,05 donc hétéroscédasticité des résidus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 variance n’est pas constante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21DC69-A5BF-413E-B995-8EB89911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3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us-titre 4">
            <a:extLst>
              <a:ext uri="{FF2B5EF4-FFF2-40B4-BE49-F238E27FC236}">
                <a16:creationId xmlns:a16="http://schemas.microsoft.com/office/drawing/2014/main" id="{416E6429-60D9-49D4-8A0B-7D1CFF9D4CFA}"/>
              </a:ext>
            </a:extLst>
          </p:cNvPr>
          <p:cNvSpPr txBox="1">
            <a:spLocks/>
          </p:cNvSpPr>
          <p:nvPr/>
        </p:nvSpPr>
        <p:spPr>
          <a:xfrm>
            <a:off x="1030513" y="271654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Hypothèse gaussienne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46A7CB-C29D-4EB1-A372-B9380FC7C617}"/>
              </a:ext>
            </a:extLst>
          </p:cNvPr>
          <p:cNvSpPr txBox="1"/>
          <p:nvPr/>
        </p:nvSpPr>
        <p:spPr>
          <a:xfrm>
            <a:off x="5769577" y="3277782"/>
            <a:ext cx="6049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 = les résidus suivent une loi normale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Les résidus ne suivent pas une loi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98A9F8-56FC-401E-8BE9-CE7CCE50E3B3}"/>
              </a:ext>
            </a:extLst>
          </p:cNvPr>
          <p:cNvSpPr txBox="1"/>
          <p:nvPr/>
        </p:nvSpPr>
        <p:spPr>
          <a:xfrm>
            <a:off x="5600244" y="4965512"/>
            <a:ext cx="556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0,05 donc les résidus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suivent pas une loi normale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A796CA-9396-45BE-997B-D6B35F7F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1" y="1311805"/>
            <a:ext cx="8589224" cy="13038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2E9DD8A-EBEA-46CC-898C-626B9870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2" y="2856532"/>
            <a:ext cx="4928883" cy="33978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51A2D4-1B9E-492B-8418-4DD257460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1BC7E3C-43CC-41AD-9840-52BD96ED68F1}"/>
              </a:ext>
            </a:extLst>
          </p:cNvPr>
          <p:cNvSpPr txBox="1">
            <a:spLocks/>
          </p:cNvSpPr>
          <p:nvPr/>
        </p:nvSpPr>
        <p:spPr>
          <a:xfrm>
            <a:off x="1957137" y="-242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9A39DCA-078C-4424-97DD-030CFBD71AA4}"/>
              </a:ext>
            </a:extLst>
          </p:cNvPr>
          <p:cNvSpPr txBox="1">
            <a:spLocks/>
          </p:cNvSpPr>
          <p:nvPr/>
        </p:nvSpPr>
        <p:spPr>
          <a:xfrm>
            <a:off x="1957137" y="1710266"/>
            <a:ext cx="6407038" cy="4764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 et exploration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linéaire multiple</a:t>
            </a:r>
            <a:b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ACP / Kmeans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Régression logistique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</a:t>
            </a:r>
            <a:b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test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32BC4-2811-4B05-9F97-E116C17A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064" y="239972"/>
            <a:ext cx="9127871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des valeurs manquantes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DB17CE4-A808-4C0B-86F4-309600A9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8" y="2173635"/>
            <a:ext cx="7600421" cy="278640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A85D30C-19AC-4767-8327-8462157ADB80}"/>
              </a:ext>
            </a:extLst>
          </p:cNvPr>
          <p:cNvSpPr txBox="1"/>
          <p:nvPr/>
        </p:nvSpPr>
        <p:spPr>
          <a:xfrm>
            <a:off x="1203783" y="1647252"/>
            <a:ext cx="439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969FC5-A228-4ED3-815A-989BC725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3848192"/>
            <a:ext cx="8266642" cy="269727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25B6D27-DFF3-42DC-B1CD-E817D8DDF329}"/>
              </a:ext>
            </a:extLst>
          </p:cNvPr>
          <p:cNvSpPr txBox="1"/>
          <p:nvPr/>
        </p:nvSpPr>
        <p:spPr>
          <a:xfrm>
            <a:off x="5597066" y="3304810"/>
            <a:ext cx="439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A780C6-22E0-4362-9AED-AA7CC77C8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24" y="61828"/>
            <a:ext cx="9127871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descriptive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1EB314-BFA3-4ECD-BBD7-C02F47DF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823" y="1387391"/>
            <a:ext cx="5112674" cy="29823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7A3485-F51A-49FA-9CC7-A51E6DF1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16" y="4811075"/>
            <a:ext cx="6956888" cy="15237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4FD935-059B-41B0-86FC-2D10E742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6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64" y="6223"/>
            <a:ext cx="9127871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des variables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F614A1-7BE2-4A3A-B571-09EE83F6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0" y="1082760"/>
            <a:ext cx="7868875" cy="57752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F8FA31-6B50-44E8-A9AD-B2609D845CD4}"/>
              </a:ext>
            </a:extLst>
          </p:cNvPr>
          <p:cNvSpPr txBox="1"/>
          <p:nvPr/>
        </p:nvSpPr>
        <p:spPr>
          <a:xfrm>
            <a:off x="177661" y="1247960"/>
            <a:ext cx="33184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(x2) : médianes plus élevées pour les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faux billets</a:t>
            </a:r>
          </a:p>
          <a:p>
            <a:pPr algn="ctr"/>
            <a:endParaRPr lang="fr-FR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Lenght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médiane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élevée pour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vrais billets</a:t>
            </a:r>
          </a:p>
          <a:p>
            <a:pPr algn="ctr"/>
            <a:endParaRPr lang="fr-FR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: médiane plutôt similaire pour </a:t>
            </a:r>
            <a:r>
              <a:rPr lang="fr-F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faux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billets</a:t>
            </a: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77F57B-D027-40F9-B20E-44BF06F8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5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C558AED-D91E-466C-B1CA-BC1B5DCB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5" y="2151"/>
            <a:ext cx="7416529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735" y="0"/>
            <a:ext cx="9127871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Densité des 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557AE6-E3DC-4D12-894C-27158ADE79F7}"/>
              </a:ext>
            </a:extLst>
          </p:cNvPr>
          <p:cNvSpPr txBox="1"/>
          <p:nvPr/>
        </p:nvSpPr>
        <p:spPr>
          <a:xfrm>
            <a:off x="7048365" y="3732727"/>
            <a:ext cx="4991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Densité des variables selon l’authenticité d’un billet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en évidence une variation 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importante pour :</a:t>
            </a:r>
          </a:p>
          <a:p>
            <a:pPr marL="342900" indent="-342900" algn="ctr">
              <a:buFontTx/>
              <a:buChar char="-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Margin_low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976FE7-F653-494D-B153-B8CFBA1F5D73}"/>
              </a:ext>
            </a:extLst>
          </p:cNvPr>
          <p:cNvSpPr txBox="1"/>
          <p:nvPr/>
        </p:nvSpPr>
        <p:spPr>
          <a:xfrm>
            <a:off x="6790430" y="3252181"/>
            <a:ext cx="15572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14D571-4E24-4A56-9CFF-35A422BAAAEB}"/>
              </a:ext>
            </a:extLst>
          </p:cNvPr>
          <p:cNvSpPr txBox="1"/>
          <p:nvPr/>
        </p:nvSpPr>
        <p:spPr>
          <a:xfrm>
            <a:off x="5151370" y="2128936"/>
            <a:ext cx="175743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Is_genuine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F6A3514-BC96-4DAB-9736-1C58B541BE7C}"/>
              </a:ext>
            </a:extLst>
          </p:cNvPr>
          <p:cNvSpPr/>
          <p:nvPr/>
        </p:nvSpPr>
        <p:spPr>
          <a:xfrm>
            <a:off x="5643342" y="2782319"/>
            <a:ext cx="209550" cy="214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E2DD157-F2E9-4FC6-933F-64A6F1CCB4E8}"/>
              </a:ext>
            </a:extLst>
          </p:cNvPr>
          <p:cNvSpPr/>
          <p:nvPr/>
        </p:nvSpPr>
        <p:spPr>
          <a:xfrm>
            <a:off x="5643342" y="3152804"/>
            <a:ext cx="209550" cy="2140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D42F39-7F9C-4D44-B961-F295514E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702" y="16730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4000" y="20200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</a:t>
            </a:r>
          </a:p>
          <a:p>
            <a:endParaRPr lang="fr-F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191437-E729-4FB4-9A1E-1591B62C8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17" y="3675856"/>
            <a:ext cx="1584166" cy="15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2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3998" y="135380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en composante principale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73387A-6897-4C45-AE42-8534CBCA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35" y="4204030"/>
            <a:ext cx="2066925" cy="84772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9A53206-E61F-48C4-8333-B79A19373FCF}"/>
              </a:ext>
            </a:extLst>
          </p:cNvPr>
          <p:cNvSpPr/>
          <p:nvPr/>
        </p:nvSpPr>
        <p:spPr>
          <a:xfrm>
            <a:off x="4775202" y="3395134"/>
            <a:ext cx="2590800" cy="2616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9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587A96-2692-4547-9C2E-A3D9B9B5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4" y="2267223"/>
            <a:ext cx="5543886" cy="28839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93F211C-CE19-4E98-ADA6-6935A723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20" y="5170853"/>
            <a:ext cx="5662949" cy="13255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C1113AE-2A28-47A8-8C49-F02BB2AF7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934" y="1498389"/>
            <a:ext cx="3962399" cy="8048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ED7195-E1D0-4555-BD2A-F1DE4561F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1" y="2476737"/>
            <a:ext cx="4555067" cy="395009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82B8058-681C-45AD-9288-AFA5C93DD601}"/>
              </a:ext>
            </a:extLst>
          </p:cNvPr>
          <p:cNvSpPr txBox="1"/>
          <p:nvPr/>
        </p:nvSpPr>
        <p:spPr>
          <a:xfrm>
            <a:off x="743864" y="1607245"/>
            <a:ext cx="576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RobustScaler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0ABDB36-248C-4FEA-9296-30C3D2746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7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Premier plan factoriel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ACF4A2-FD4A-413B-A759-E03A76F0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1439906"/>
            <a:ext cx="9448800" cy="4943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03667F-5602-470A-AAC3-FBE9263ED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9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3999" y="14140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 K-</a:t>
            </a:r>
            <a:r>
              <a:rPr lang="fr-FR" sz="6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fr-FR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09CEE3-8AC5-4E1A-A526-9FFE8D11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78" y="3069833"/>
            <a:ext cx="2412841" cy="24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– 0 vrais / 1 faux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469D94-1397-47F3-9D69-78AFB34F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4" y="2508799"/>
            <a:ext cx="4943475" cy="37719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9AD63F5-B02F-469A-9670-91552496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349" y="2701732"/>
            <a:ext cx="5772150" cy="10572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384BD7-1B21-4448-89EE-C0AE7E417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349" y="4271608"/>
            <a:ext cx="5705475" cy="15240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70BB472-4C27-4CAA-9D1F-B43545A6D9D5}"/>
              </a:ext>
            </a:extLst>
          </p:cNvPr>
          <p:cNvSpPr/>
          <p:nvPr/>
        </p:nvSpPr>
        <p:spPr>
          <a:xfrm>
            <a:off x="6500588" y="5040934"/>
            <a:ext cx="182880" cy="1992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92658-5354-4997-9AA8-1552D5341BB2}"/>
              </a:ext>
            </a:extLst>
          </p:cNvPr>
          <p:cNvSpPr/>
          <p:nvPr/>
        </p:nvSpPr>
        <p:spPr>
          <a:xfrm>
            <a:off x="6468656" y="4812003"/>
            <a:ext cx="967740" cy="199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0DCB5-9608-4AD8-9538-D6A87DE93A82}"/>
              </a:ext>
            </a:extLst>
          </p:cNvPr>
          <p:cNvSpPr/>
          <p:nvPr/>
        </p:nvSpPr>
        <p:spPr>
          <a:xfrm>
            <a:off x="2695349" y="139659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is_genuine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les autres variables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DC005E7-8E0C-4D87-AB86-640803001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074820" y="486601"/>
            <a:ext cx="10042359" cy="588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  <a:p>
            <a:pPr marL="0" indent="0" algn="ctr">
              <a:buNone/>
            </a:pPr>
            <a:b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consultante DA dans une entreprise spécialisée dans la data. Mon entreprise a décroché un contrat au sein de la ONCFM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mission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Mettre en place une modélisation capable d’identifier automatiquement les vrais des faux billets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702B5D-1BE4-4B14-B7B0-A4FE5625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modèle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5C8AD-5E8F-4F73-9DA1-6C116426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" y="1325776"/>
            <a:ext cx="6084603" cy="42064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3DC7331-75D0-4B29-9679-B91CF9E5F0A4}"/>
              </a:ext>
            </a:extLst>
          </p:cNvPr>
          <p:cNvSpPr txBox="1"/>
          <p:nvPr/>
        </p:nvSpPr>
        <p:spPr>
          <a:xfrm>
            <a:off x="292434" y="5596231"/>
            <a:ext cx="6329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Découpage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train – 20% test</a:t>
            </a:r>
          </a:p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 score training set : 93,67%</a:t>
            </a: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5F66CB-1F7B-4838-9D61-0D7E9E72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17" y="3054328"/>
            <a:ext cx="3695700" cy="3200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D483225-6D92-4D34-B029-A21CB50EE78F}"/>
              </a:ext>
            </a:extLst>
          </p:cNvPr>
          <p:cNvSpPr txBox="1"/>
          <p:nvPr/>
        </p:nvSpPr>
        <p:spPr>
          <a:xfrm>
            <a:off x="5954351" y="1441331"/>
            <a:ext cx="5769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: 90,79%</a:t>
            </a:r>
          </a:p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97,14% 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d’erreur : 2,33% </a:t>
            </a: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39F2293-6151-48C9-B0C8-14C60729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6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4000" y="147234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logistique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317DE59-22AA-425C-B7DA-FCE59EE3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90" y="3128105"/>
            <a:ext cx="3241819" cy="25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2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logistique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DC7331-75D0-4B29-9679-B91CF9E5F0A4}"/>
              </a:ext>
            </a:extLst>
          </p:cNvPr>
          <p:cNvSpPr txBox="1"/>
          <p:nvPr/>
        </p:nvSpPr>
        <p:spPr>
          <a:xfrm>
            <a:off x="2944816" y="1660346"/>
            <a:ext cx="5769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toutes les variables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is_genuine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Toujours un data set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80/20</a:t>
            </a: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FC7285-41B0-487F-A928-411B5CA79567}"/>
              </a:ext>
            </a:extLst>
          </p:cNvPr>
          <p:cNvSpPr txBox="1"/>
          <p:nvPr/>
        </p:nvSpPr>
        <p:spPr>
          <a:xfrm>
            <a:off x="2826283" y="3705136"/>
            <a:ext cx="5769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Hypothèses à vérifier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 algn="ctr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de l’échantillon suffisant</a:t>
            </a:r>
          </a:p>
          <a:p>
            <a:pPr marL="342900" indent="-342900" algn="ctr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Significativité des variables</a:t>
            </a:r>
          </a:p>
          <a:p>
            <a:pPr marL="342900" indent="-342900" algn="ctr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binaire</a:t>
            </a:r>
          </a:p>
          <a:p>
            <a:pPr marL="342900" indent="-342900" algn="ctr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multicolinéarité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ctr">
              <a:buFontTx/>
              <a:buChar char="-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gaussienne</a:t>
            </a:r>
          </a:p>
          <a:p>
            <a:pPr marL="342900" indent="-342900" algn="ctr"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C1EF76-7FAE-4E21-BC2A-EB875460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Encodage y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341AD9-E95D-4FA4-BDE2-D133FB20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9" y="2558785"/>
            <a:ext cx="7262004" cy="22484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B0816C-2218-4E23-9ABE-716FE1B1C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2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des variables (1/2)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87A79E-6510-4D36-AF4C-474947A2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802203"/>
            <a:ext cx="6829425" cy="437475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B947909-AEAD-4358-9FA8-099E6FD9CF00}"/>
              </a:ext>
            </a:extLst>
          </p:cNvPr>
          <p:cNvSpPr/>
          <p:nvPr/>
        </p:nvSpPr>
        <p:spPr>
          <a:xfrm>
            <a:off x="6923566" y="4584413"/>
            <a:ext cx="626533" cy="6434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1851F09-E71A-48E0-B9A6-D5880D595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1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des variables (2/2)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C23FC4-644E-452D-9461-351239F6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9" y="1755222"/>
            <a:ext cx="4524375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D3A60D-5749-4DE4-885E-5AA46DC5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49" y="2745755"/>
            <a:ext cx="6981825" cy="384554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B947909-AEAD-4358-9FA8-099E6FD9CF00}"/>
              </a:ext>
            </a:extLst>
          </p:cNvPr>
          <p:cNvSpPr/>
          <p:nvPr/>
        </p:nvSpPr>
        <p:spPr>
          <a:xfrm>
            <a:off x="6760583" y="5524500"/>
            <a:ext cx="626533" cy="990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2E6F3-2905-4755-B0B0-9F6CDAA61F02}"/>
              </a:ext>
            </a:extLst>
          </p:cNvPr>
          <p:cNvSpPr/>
          <p:nvPr/>
        </p:nvSpPr>
        <p:spPr>
          <a:xfrm>
            <a:off x="5895975" y="4848225"/>
            <a:ext cx="3326291" cy="2380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6663F-C341-4607-8A2E-0654E3991062}"/>
              </a:ext>
            </a:extLst>
          </p:cNvPr>
          <p:cNvSpPr/>
          <p:nvPr/>
        </p:nvSpPr>
        <p:spPr>
          <a:xfrm>
            <a:off x="5876925" y="4305334"/>
            <a:ext cx="3326291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656DE9-E0D0-4A75-B0EF-E5D2B863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69" y="1431439"/>
            <a:ext cx="1618405" cy="16411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CC6F3B-C890-4E87-8A9D-95A148E83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2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DCA8EA1C-D6C2-4FBE-86F5-8D6743F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34" y="105876"/>
            <a:ext cx="1048153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modèle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1504AA-22C1-4C05-A04D-36852EC24E1E}"/>
              </a:ext>
            </a:extLst>
          </p:cNvPr>
          <p:cNvSpPr txBox="1"/>
          <p:nvPr/>
        </p:nvSpPr>
        <p:spPr>
          <a:xfrm>
            <a:off x="504218" y="1715412"/>
            <a:ext cx="576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set : 99,08%</a:t>
            </a: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F2990A-31E9-4E58-A0A2-C359649801D3}"/>
              </a:ext>
            </a:extLst>
          </p:cNvPr>
          <p:cNvSpPr txBox="1"/>
          <p:nvPr/>
        </p:nvSpPr>
        <p:spPr>
          <a:xfrm>
            <a:off x="326332" y="2750660"/>
            <a:ext cx="5769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de précision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: 99%</a:t>
            </a:r>
          </a:p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98,11% 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d’erreur : 1% </a:t>
            </a: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5481C6-6E2A-4E13-9FAB-56486B70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4" y="4689652"/>
            <a:ext cx="5448300" cy="13430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1C6FF6-DCB5-4029-B787-E87C8B64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772" y="1579830"/>
            <a:ext cx="4884994" cy="42488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52EA34-E70C-49D7-A199-AB1569273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0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3998" y="137074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fr-FR" sz="6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Neighbors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8CE2FF-F6A4-45C3-A55D-26B2E69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7" y="257858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706582-3D6C-41B8-A083-91870EF9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2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CC615E-B93E-45BE-A0B6-9FFD25658185}"/>
              </a:ext>
            </a:extLst>
          </p:cNvPr>
          <p:cNvSpPr txBox="1"/>
          <p:nvPr/>
        </p:nvSpPr>
        <p:spPr>
          <a:xfrm>
            <a:off x="2978683" y="1277358"/>
            <a:ext cx="5769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toutes les variables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is_genuine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Toujours un data set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80/20</a:t>
            </a: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108C94-8BFD-4674-907A-AFF1A992DF27}"/>
              </a:ext>
            </a:extLst>
          </p:cNvPr>
          <p:cNvSpPr txBox="1"/>
          <p:nvPr/>
        </p:nvSpPr>
        <p:spPr>
          <a:xfrm>
            <a:off x="237067" y="3040446"/>
            <a:ext cx="1171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avec k-voisin hasard</a:t>
            </a:r>
          </a:p>
          <a:p>
            <a:pPr marL="514350" indent="-514350" algn="ctr">
              <a:buAutoNum type="arabicParenR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Dictionnaire avec plusieurs hyperparamètres et 1 à 15 k-voisins</a:t>
            </a:r>
          </a:p>
          <a:p>
            <a:pPr marL="514350" indent="-514350" algn="ctr">
              <a:buAutoNum type="arabicParenR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Grille avec plusieurs estimateurs</a:t>
            </a:r>
          </a:p>
          <a:p>
            <a:pPr marL="514350" indent="-514350" algn="ctr">
              <a:buAutoNum type="arabicParenR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Entrainement sur le training set</a:t>
            </a: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AE99436-5A20-42B7-AF5D-A9682BCA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46" y="5354947"/>
            <a:ext cx="10639387" cy="1325563"/>
          </a:xfrm>
          <a:prstGeom prst="rect">
            <a:avLst/>
          </a:prstGeom>
        </p:spPr>
      </p:pic>
      <p:pic>
        <p:nvPicPr>
          <p:cNvPr id="16" name="Graphique 15" descr="Retour (droite à gauche)">
            <a:extLst>
              <a:ext uri="{FF2B5EF4-FFF2-40B4-BE49-F238E27FC236}">
                <a16:creationId xmlns:a16="http://schemas.microsoft.com/office/drawing/2014/main" id="{7C6700EF-0705-4F5E-B02A-5A1EAAA5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07" y="5492796"/>
            <a:ext cx="914400" cy="9144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BC47042-E6D5-4E1A-910C-0E9BCC41A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4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0706582-3D6C-41B8-A083-91870EF9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2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modèle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CC615E-B93E-45BE-A0B6-9FFD25658185}"/>
              </a:ext>
            </a:extLst>
          </p:cNvPr>
          <p:cNvSpPr txBox="1"/>
          <p:nvPr/>
        </p:nvSpPr>
        <p:spPr>
          <a:xfrm>
            <a:off x="152400" y="1397884"/>
            <a:ext cx="5943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Combinaison avec meilleur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de précision: 99%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Meilleurs paramètres : {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k_voisin:7}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Sauvegarde de ces paramètres dans notre modèle</a:t>
            </a: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</a:p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de précision : 99,33%</a:t>
            </a:r>
          </a:p>
          <a:p>
            <a:pPr algn="ctr"/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98,13%</a:t>
            </a:r>
            <a:b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d’erreur: 0,67%</a:t>
            </a:r>
          </a:p>
          <a:p>
            <a:pPr algn="ctr"/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Tx/>
              <a:buChar char="-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E2AC2D-4D49-475F-A064-64249F28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6351"/>
            <a:ext cx="5210256" cy="46892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AF4BB9-F06F-4635-828B-C1A3C9447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3FE2BD-D112-4536-8BD1-C370195B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47253">
            <a:off x="3281653" y="1795741"/>
            <a:ext cx="1010947" cy="1339505"/>
          </a:xfrm>
          <a:prstGeom prst="rect">
            <a:avLst/>
          </a:prstGeom>
        </p:spPr>
      </p:pic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524000" y="1540934"/>
            <a:ext cx="9144000" cy="430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Nettoyage </a:t>
            </a:r>
            <a:br>
              <a:rPr lang="fr-FR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br>
              <a:rPr lang="fr-FR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endParaRPr lang="fr-F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BD4D5E-6BBA-4FEC-9EE4-1E3A1EE0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29" y="4059702"/>
            <a:ext cx="1152537" cy="11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55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CFBA2-B1B5-4937-ACD5-F2F67FBC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du modèle final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25DCD93-BEAC-4602-B51D-39FEBE37F2AB}"/>
              </a:ext>
            </a:extLst>
          </p:cNvPr>
          <p:cNvSpPr txBox="1">
            <a:spLocks/>
          </p:cNvSpPr>
          <p:nvPr/>
        </p:nvSpPr>
        <p:spPr>
          <a:xfrm>
            <a:off x="2466220" y="3701968"/>
            <a:ext cx="2107783" cy="498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6BBCB0E-FC69-4814-BBC1-282F82C1B137}"/>
              </a:ext>
            </a:extLst>
          </p:cNvPr>
          <p:cNvSpPr txBox="1">
            <a:spLocks/>
          </p:cNvSpPr>
          <p:nvPr/>
        </p:nvSpPr>
        <p:spPr>
          <a:xfrm>
            <a:off x="9106652" y="1945403"/>
            <a:ext cx="1232537" cy="3762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602A4D0-FEEF-4A5B-BBD5-951AF5BF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03" y="3208871"/>
            <a:ext cx="5979112" cy="298955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BB1612C-66BC-4049-BF82-56EBE66A479D}"/>
              </a:ext>
            </a:extLst>
          </p:cNvPr>
          <p:cNvSpPr txBox="1"/>
          <p:nvPr/>
        </p:nvSpPr>
        <p:spPr>
          <a:xfrm>
            <a:off x="5194647" y="2642684"/>
            <a:ext cx="1881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342900" indent="-342900" algn="ctr">
              <a:buFontTx/>
              <a:buChar char="-"/>
            </a:pPr>
            <a:endParaRPr lang="fr-FR" sz="5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719657-1A77-4D6A-AB29-8175DDF5734B}"/>
              </a:ext>
            </a:extLst>
          </p:cNvPr>
          <p:cNvSpPr txBox="1"/>
          <p:nvPr/>
        </p:nvSpPr>
        <p:spPr>
          <a:xfrm>
            <a:off x="7194362" y="3519847"/>
            <a:ext cx="272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</a:p>
          <a:p>
            <a:pPr marL="342900" indent="-342900" algn="ctr">
              <a:buFontTx/>
              <a:buChar char="-"/>
            </a:pPr>
            <a:endParaRPr lang="fr-FR" sz="4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D18BD3-A874-4D0A-94CA-0BEBD19FBC93}"/>
              </a:ext>
            </a:extLst>
          </p:cNvPr>
          <p:cNvSpPr txBox="1"/>
          <p:nvPr/>
        </p:nvSpPr>
        <p:spPr>
          <a:xfrm>
            <a:off x="2894203" y="2547806"/>
            <a:ext cx="1881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Rég. Log.</a:t>
            </a:r>
          </a:p>
          <a:p>
            <a:pPr marL="342900" indent="-342900" algn="ctr">
              <a:buFontTx/>
              <a:buChar char="-"/>
            </a:pPr>
            <a:endParaRPr lang="fr-FR" sz="4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3298873-5909-465A-AB60-B1C26ED68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082C281A-F6A1-416C-95F9-138DE62365D1}"/>
              </a:ext>
            </a:extLst>
          </p:cNvPr>
          <p:cNvSpPr txBox="1">
            <a:spLocks/>
          </p:cNvSpPr>
          <p:nvPr/>
        </p:nvSpPr>
        <p:spPr>
          <a:xfrm>
            <a:off x="2722033" y="317623"/>
            <a:ext cx="6747931" cy="518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billets</a:t>
            </a: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35E6DD-8C00-4F77-AF0C-5BBA4B05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94" y="1786338"/>
            <a:ext cx="4474007" cy="37188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96E1C48-380A-4E4B-BA6D-C6F554B34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DCDFA52-D0BE-4B74-8C54-E84F8554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10" y="1786725"/>
            <a:ext cx="8985780" cy="3616853"/>
          </a:xfrm>
          <a:prstGeom prst="rect">
            <a:avLst/>
          </a:prstGeom>
        </p:spPr>
      </p:pic>
      <p:sp>
        <p:nvSpPr>
          <p:cNvPr id="10" name="Sous-titre 4">
            <a:extLst>
              <a:ext uri="{FF2B5EF4-FFF2-40B4-BE49-F238E27FC236}">
                <a16:creationId xmlns:a16="http://schemas.microsoft.com/office/drawing/2014/main" id="{B8E7E0E9-A6CF-4B15-9951-1A2BDE0D645E}"/>
              </a:ext>
            </a:extLst>
          </p:cNvPr>
          <p:cNvSpPr txBox="1">
            <a:spLocks/>
          </p:cNvSpPr>
          <p:nvPr/>
        </p:nvSpPr>
        <p:spPr>
          <a:xfrm>
            <a:off x="1603110" y="402289"/>
            <a:ext cx="8985780" cy="518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géométriques d’un billet</a:t>
            </a: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140B74-06C4-419A-BE02-2AD3E868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2049951" y="330573"/>
            <a:ext cx="8092097" cy="599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de vrais et faux billets</a:t>
            </a:r>
          </a:p>
          <a:p>
            <a:pPr marL="0" indent="0">
              <a:buNone/>
            </a:pP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8CE0D5-75E5-4CF0-A6BC-5629F09B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03" y="1765035"/>
            <a:ext cx="3867593" cy="33279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4961DCF-694E-44D8-95BC-609C4EA53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2F8161B1-27BD-4CE9-8AE1-B493656C7AD2}"/>
              </a:ext>
            </a:extLst>
          </p:cNvPr>
          <p:cNvSpPr txBox="1">
            <a:spLocks/>
          </p:cNvSpPr>
          <p:nvPr/>
        </p:nvSpPr>
        <p:spPr>
          <a:xfrm>
            <a:off x="1030514" y="420628"/>
            <a:ext cx="10130971" cy="601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Valeurs manquantes</a:t>
            </a:r>
          </a:p>
          <a:p>
            <a:pPr marL="0" indent="0" algn="ctr">
              <a:buNone/>
            </a:pPr>
            <a:b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68A756-02B2-48F2-ABF2-BCB46984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14" y="2414587"/>
            <a:ext cx="2532592" cy="28296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5460D7-2399-42BF-A204-69E9DC3D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03" y="2697691"/>
            <a:ext cx="5931430" cy="1734336"/>
          </a:xfrm>
          <a:prstGeom prst="rect">
            <a:avLst/>
          </a:prstGeom>
        </p:spPr>
      </p:pic>
      <p:pic>
        <p:nvPicPr>
          <p:cNvPr id="11" name="Graphique 10" descr="Retour (droite à gauche)">
            <a:extLst>
              <a:ext uri="{FF2B5EF4-FFF2-40B4-BE49-F238E27FC236}">
                <a16:creationId xmlns:a16="http://schemas.microsoft.com/office/drawing/2014/main" id="{7F811267-80E9-488F-BDE0-B39025174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5837" y="3107659"/>
            <a:ext cx="914400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0183348-FA5B-413A-A325-3BB27DD35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"/>
            <a:ext cx="1237298" cy="11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4">
            <a:extLst>
              <a:ext uri="{FF2B5EF4-FFF2-40B4-BE49-F238E27FC236}">
                <a16:creationId xmlns:a16="http://schemas.microsoft.com/office/drawing/2014/main" id="{F3E2DCE3-A8A4-41F1-B4C2-9A95F24C6273}"/>
              </a:ext>
            </a:extLst>
          </p:cNvPr>
          <p:cNvSpPr txBox="1">
            <a:spLocks/>
          </p:cNvSpPr>
          <p:nvPr/>
        </p:nvSpPr>
        <p:spPr>
          <a:xfrm>
            <a:off x="1678971" y="132940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 des valeurs manquantes</a:t>
            </a:r>
          </a:p>
          <a:p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FA275F-F52A-4DA6-96AB-DC82583C9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95" y="3438219"/>
            <a:ext cx="4510609" cy="25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09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633</Words>
  <Application>Microsoft Office PowerPoint</Application>
  <PresentationFormat>Grand écran</PresentationFormat>
  <Paragraphs>130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Imputation des valeurs manquantes</vt:lpstr>
      <vt:lpstr>Analyse descriptive</vt:lpstr>
      <vt:lpstr>Distribution des variables</vt:lpstr>
      <vt:lpstr>Densité des variables</vt:lpstr>
      <vt:lpstr>Présentation PowerPoint</vt:lpstr>
      <vt:lpstr>Présentation PowerPoint</vt:lpstr>
      <vt:lpstr>Réduction de dimension</vt:lpstr>
      <vt:lpstr>Premier plan factoriel</vt:lpstr>
      <vt:lpstr>Présentation PowerPoint</vt:lpstr>
      <vt:lpstr>Clusters – 0 vrais / 1 faux</vt:lpstr>
      <vt:lpstr>Evaluation modèle</vt:lpstr>
      <vt:lpstr>Présentation PowerPoint</vt:lpstr>
      <vt:lpstr>Régression logistique</vt:lpstr>
      <vt:lpstr>Encodage y</vt:lpstr>
      <vt:lpstr>Choix des variables (1/2)</vt:lpstr>
      <vt:lpstr>Choix des variables (2/2)</vt:lpstr>
      <vt:lpstr>Evaluation modèle</vt:lpstr>
      <vt:lpstr>Présentation PowerPoint</vt:lpstr>
      <vt:lpstr>KNN</vt:lpstr>
      <vt:lpstr>Evaluation modèle</vt:lpstr>
      <vt:lpstr>Choix du modèle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Dose</dc:creator>
  <cp:lastModifiedBy>Camille Dose</cp:lastModifiedBy>
  <cp:revision>188</cp:revision>
  <dcterms:created xsi:type="dcterms:W3CDTF">2022-04-27T17:19:48Z</dcterms:created>
  <dcterms:modified xsi:type="dcterms:W3CDTF">2023-02-01T08:16:20Z</dcterms:modified>
</cp:coreProperties>
</file>