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87" r:id="rId5"/>
    <p:sldId id="286" r:id="rId6"/>
    <p:sldId id="325" r:id="rId7"/>
    <p:sldId id="260" r:id="rId8"/>
    <p:sldId id="276" r:id="rId9"/>
    <p:sldId id="326" r:id="rId10"/>
    <p:sldId id="327" r:id="rId11"/>
    <p:sldId id="261" r:id="rId12"/>
    <p:sldId id="328" r:id="rId13"/>
    <p:sldId id="279" r:id="rId14"/>
    <p:sldId id="262" r:id="rId15"/>
    <p:sldId id="304" r:id="rId16"/>
    <p:sldId id="305" r:id="rId17"/>
    <p:sldId id="307" r:id="rId18"/>
    <p:sldId id="329" r:id="rId19"/>
    <p:sldId id="309" r:id="rId20"/>
    <p:sldId id="315" r:id="rId21"/>
    <p:sldId id="313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08DB2-BABF-4994-98FC-5EC958406F96}" type="datetimeFigureOut">
              <a:rPr lang="fr-FR" smtClean="0"/>
              <a:t>18/12/2022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8505A-8582-4D49-A3A2-EBCB766CAC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78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8505A-8582-4D49-A3A2-EBCB766CACF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27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F636CD-1004-48DE-8B49-5939AA3F9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B4AA09-4D60-4A49-8C8C-342384010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CB4196-9269-4ADF-801F-4C827CDC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F60-8607-47FE-B8B6-6758C30A060A}" type="datetimeFigureOut">
              <a:rPr lang="fr-FR" smtClean="0"/>
              <a:t>18/12/2022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4F40FE-C068-4822-8F28-7172963D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83D00A-9C2F-4479-96A6-D9ACE116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4AF-B1C7-4422-A33A-3CB798A62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57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270402-66AE-4994-9D59-728252A8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3101C1-002A-48E1-A7C2-7334CB750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2377D4-E588-4850-AB03-F4BA7136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F60-8607-47FE-B8B6-6758C30A060A}" type="datetimeFigureOut">
              <a:rPr lang="fr-FR" smtClean="0"/>
              <a:t>18/12/2022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9E5E38-0A2C-49C9-9C2A-F1C9C1B4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22AFC3-183D-4DF9-A3B6-8B2C57D2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4AF-B1C7-4422-A33A-3CB798A62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35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A741136-3F5B-4B8A-A467-810E8424D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C0A61C-A0FE-416B-B726-E32F5F475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CE0046-8B23-43B5-9F12-CF4556EC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F60-8607-47FE-B8B6-6758C30A060A}" type="datetimeFigureOut">
              <a:rPr lang="fr-FR" smtClean="0"/>
              <a:t>18/12/2022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420CCA-2F9F-469D-B4F8-BE3B1F8F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65A51B-66E3-478E-AAE0-F118F6AF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4AF-B1C7-4422-A33A-3CB798A62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99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5599BA-D93F-4652-B956-40D9E95A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CE0F3C-C48F-4840-967E-DBE9D5F88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7B8948-4713-47E6-B602-F583DE99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F60-8607-47FE-B8B6-6758C30A060A}" type="datetimeFigureOut">
              <a:rPr lang="fr-FR" smtClean="0"/>
              <a:t>18/12/2022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5C53DF-E31D-424D-BF8A-E44BCA4B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36B7EA-8003-400F-959C-6BAB0FF0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4AF-B1C7-4422-A33A-3CB798A62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61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01001-7BF8-4BF0-A21A-C11B2C207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9E93DB-8186-4102-B5FF-34806B627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A6183A-5753-457F-B062-D0DCD857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F60-8607-47FE-B8B6-6758C30A060A}" type="datetimeFigureOut">
              <a:rPr lang="fr-FR" smtClean="0"/>
              <a:t>18/12/2022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29C7A6-EDAA-4E09-93D2-D4EFBCEF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7B69CF-26FA-4CCB-B758-43D5A6FA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4AF-B1C7-4422-A33A-3CB798A62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32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CC5E5-6D19-4CAF-A144-AA0B9DE6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56E724-9523-4CAC-8D9E-C8886DB75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948718-6F5E-4F9B-ABD5-64C61DE6A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1635A4-BAD5-44C4-BBE1-B5C005F9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F60-8607-47FE-B8B6-6758C30A060A}" type="datetimeFigureOut">
              <a:rPr lang="fr-FR" smtClean="0"/>
              <a:t>18/12/2022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9BBC82-AD0E-4913-9D1F-902D3596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D8C7C6-9FBB-4AAB-9561-6F1AD832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4AF-B1C7-4422-A33A-3CB798A62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81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08E691-A937-4035-B07C-CA35A8A1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231B76-9627-48D8-B083-C454830FD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C99425-E756-4578-96E7-9A198C480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619591-FC23-4933-ADB9-334B00347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9658EA-89CC-44B5-8F78-6E513BAB4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D9ED48-F880-437A-A6AD-9554FBB0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F60-8607-47FE-B8B6-6758C30A060A}" type="datetimeFigureOut">
              <a:rPr lang="fr-FR" smtClean="0"/>
              <a:t>18/12/2022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F531527-0A48-47B1-8B9A-08FEB73A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25A20F-5D81-416E-A22A-7E00DACD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4AF-B1C7-4422-A33A-3CB798A62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93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46CAAB-DE8C-4D7D-94C2-5D39175B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9F4A5E-FA46-4A92-8E65-170888D1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F60-8607-47FE-B8B6-6758C30A060A}" type="datetimeFigureOut">
              <a:rPr lang="fr-FR" smtClean="0"/>
              <a:t>18/12/2022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2A52DF-64F5-4C33-8F8C-65933440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37E9F0-2A6B-4489-BAB4-D75375BF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4AF-B1C7-4422-A33A-3CB798A62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31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567296F-BDC3-42F2-AB6E-EBA1AF21D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F60-8607-47FE-B8B6-6758C30A060A}" type="datetimeFigureOut">
              <a:rPr lang="fr-FR" smtClean="0"/>
              <a:t>18/12/2022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0C33F0-9837-4E33-A45F-649F15DD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1696C0-F35C-479E-B3E6-59E3D54A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4AF-B1C7-4422-A33A-3CB798A62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40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E6E50-8916-42C3-B885-D680B5D9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47A204-43A9-4681-B7E2-6CF6FD737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495715-09DB-4EFB-A189-75196C803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910815-A5BB-4B19-A3EE-26884386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F60-8607-47FE-B8B6-6758C30A060A}" type="datetimeFigureOut">
              <a:rPr lang="fr-FR" smtClean="0"/>
              <a:t>18/12/2022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F6F41E-B05D-4FB0-8015-612178D1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268D0C-328F-48CE-8D34-663E0144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4AF-B1C7-4422-A33A-3CB798A62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8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5F765-4A5C-4603-8C90-DE19C0E3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FF3C88C-664B-427C-B424-66BD0B1F5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A8A95F-2F73-44B2-8518-52BD932E5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8BF2D1-4625-467C-84A7-A062C2120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F60-8607-47FE-B8B6-6758C30A060A}" type="datetimeFigureOut">
              <a:rPr lang="fr-FR" smtClean="0"/>
              <a:t>18/12/2022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A60F5B-E2D8-4FBF-81E4-FBF1E338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95A745-F0D2-47CF-AB7B-75FCC4E2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4AF-B1C7-4422-A33A-3CB798A62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5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E726A5E-05C7-42DA-8DB7-6DFDE905F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836848-22D8-4FD6-8975-329647581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7878BE-5418-4C1F-83DD-DCD472002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BF60-8607-47FE-B8B6-6758C30A060A}" type="datetimeFigureOut">
              <a:rPr lang="fr-FR" smtClean="0"/>
              <a:t>18/12/2022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4EF011-80D2-4B9B-B8E6-324841EC9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B600DE-955C-4C6E-BCDB-623AE8BA0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614AF-B1C7-4422-A33A-3CB798A62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40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48A9327-C041-4793-B163-54C4D1C96575}"/>
              </a:ext>
            </a:extLst>
          </p:cNvPr>
          <p:cNvSpPr txBox="1">
            <a:spLocks/>
          </p:cNvSpPr>
          <p:nvPr/>
        </p:nvSpPr>
        <p:spPr>
          <a:xfrm>
            <a:off x="1523996" y="59704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</a:t>
            </a:r>
            <a:r>
              <a:rPr lang="fr-FR" sz="9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25A27233-2A46-4EC7-B101-4D9997485C7C}"/>
              </a:ext>
            </a:extLst>
          </p:cNvPr>
          <p:cNvSpPr txBox="1">
            <a:spLocks/>
          </p:cNvSpPr>
          <p:nvPr/>
        </p:nvSpPr>
        <p:spPr>
          <a:xfrm>
            <a:off x="751638" y="3429000"/>
            <a:ext cx="1068871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Réalisez une étude de marché </a:t>
            </a:r>
          </a:p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avec Python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6770FF0-6086-4AE7-9B00-1337939A4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" y="72486"/>
            <a:ext cx="3938341" cy="138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66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83CFBA2-B1B5-4937-ACD5-F2F67FBC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196" y="16042"/>
            <a:ext cx="7113608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des clusters CAH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B89418-C396-4900-A3B8-BC59EBA54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1" y="69114"/>
            <a:ext cx="1390650" cy="12192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969D120-D315-49A0-9FCF-BB79B5E7A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6" y="1714500"/>
            <a:ext cx="6627260" cy="481965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596F0CE-1AB4-4687-B299-D834B12CEC92}"/>
              </a:ext>
            </a:extLst>
          </p:cNvPr>
          <p:cNvSpPr txBox="1"/>
          <p:nvPr/>
        </p:nvSpPr>
        <p:spPr>
          <a:xfrm>
            <a:off x="7301541" y="2830572"/>
            <a:ext cx="43932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va garder les clusters 3 et 5 avec critère de stabilité</a:t>
            </a: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Soit 40 pays</a:t>
            </a:r>
          </a:p>
        </p:txBody>
      </p:sp>
    </p:spTree>
    <p:extLst>
      <p:ext uri="{BB962C8B-B14F-4D97-AF65-F5344CB8AC3E}">
        <p14:creationId xmlns:p14="http://schemas.microsoft.com/office/powerpoint/2010/main" val="1868504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4">
            <a:extLst>
              <a:ext uri="{FF2B5EF4-FFF2-40B4-BE49-F238E27FC236}">
                <a16:creationId xmlns:a16="http://schemas.microsoft.com/office/drawing/2014/main" id="{F3E2DCE3-A8A4-41F1-B4C2-9A95F24C6273}"/>
              </a:ext>
            </a:extLst>
          </p:cNvPr>
          <p:cNvSpPr txBox="1">
            <a:spLocks/>
          </p:cNvSpPr>
          <p:nvPr/>
        </p:nvSpPr>
        <p:spPr>
          <a:xfrm>
            <a:off x="1628171" y="161727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 K-</a:t>
            </a:r>
            <a:r>
              <a:rPr lang="fr-FR" sz="6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endParaRPr lang="fr-FR" sz="6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309CEE3-8AC5-4E1A-A526-9FFE8D11C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79" y="3273033"/>
            <a:ext cx="2412841" cy="241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15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83CFBA2-B1B5-4937-ACD5-F2F67FBC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196" y="16042"/>
            <a:ext cx="7635318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Choix du nb de cluster KMeans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B89418-C396-4900-A3B8-BC59EBA54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1" y="69114"/>
            <a:ext cx="1390650" cy="12192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CA06575-B57F-492C-AB83-20793ECF2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793" y="1253367"/>
            <a:ext cx="5086350" cy="35433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41DD977-E5B7-44CC-9285-F6AF260F4F7C}"/>
              </a:ext>
            </a:extLst>
          </p:cNvPr>
          <p:cNvSpPr txBox="1"/>
          <p:nvPr/>
        </p:nvSpPr>
        <p:spPr>
          <a:xfrm>
            <a:off x="445913" y="4976712"/>
            <a:ext cx="296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retient 3 clusters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E94084A-FB7D-46D0-AE0E-4890F948F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631" y="4796667"/>
            <a:ext cx="6208196" cy="20271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5D68E00-EC99-4260-BB83-AEB71BE7A08F}"/>
              </a:ext>
            </a:extLst>
          </p:cNvPr>
          <p:cNvSpPr/>
          <p:nvPr/>
        </p:nvSpPr>
        <p:spPr>
          <a:xfrm>
            <a:off x="10786368" y="5438377"/>
            <a:ext cx="621438" cy="136013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A235BE39-0E00-4B38-9FDB-C9A5BCBFEBD7}"/>
              </a:ext>
            </a:extLst>
          </p:cNvPr>
          <p:cNvCxnSpPr>
            <a:cxnSpLocks/>
          </p:cNvCxnSpPr>
          <p:nvPr/>
        </p:nvCxnSpPr>
        <p:spPr>
          <a:xfrm flipH="1">
            <a:off x="10720718" y="2373296"/>
            <a:ext cx="400430" cy="273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F97D5A8F-EE1C-4555-B7A8-4F420E20A21A}"/>
              </a:ext>
            </a:extLst>
          </p:cNvPr>
          <p:cNvSpPr txBox="1"/>
          <p:nvPr/>
        </p:nvSpPr>
        <p:spPr>
          <a:xfrm rot="3395129">
            <a:off x="10417945" y="2224783"/>
            <a:ext cx="194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Critère qualitatif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AD73020-A05B-47E6-88BE-DE491072B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612" y="1341605"/>
            <a:ext cx="5181600" cy="34194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9267F89-364C-4E55-8B67-EE55CD1978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924" y="5697316"/>
            <a:ext cx="3555853" cy="77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773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83CFBA2-B1B5-4937-ACD5-F2F67FBC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196" y="-55145"/>
            <a:ext cx="7113608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des clusters KMeans</a:t>
            </a:r>
            <a:endParaRPr lang="fr-FR" sz="40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2F8FE3B-9DE2-43BF-9F5A-EDBB3BCFF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1" y="69114"/>
            <a:ext cx="1390650" cy="12192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5267A55-851B-470D-A3D3-B9DEE564132D}"/>
              </a:ext>
            </a:extLst>
          </p:cNvPr>
          <p:cNvSpPr txBox="1"/>
          <p:nvPr/>
        </p:nvSpPr>
        <p:spPr>
          <a:xfrm>
            <a:off x="6786307" y="2930454"/>
            <a:ext cx="43932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va garder les clusters 2 et 3 avec critère de stabilité</a:t>
            </a: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Soit 127 pays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25A37D3-6F4B-4C13-A783-1598CC2D0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193" y="955454"/>
            <a:ext cx="4697254" cy="160875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F6CAAA3-2211-49F0-A103-6AD49E1FA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72" y="2669747"/>
            <a:ext cx="5857875" cy="39147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A5AF674-BC40-4D75-B4E9-5DF7636C7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555" y="5272793"/>
            <a:ext cx="5461449" cy="99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17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4">
            <a:extLst>
              <a:ext uri="{FF2B5EF4-FFF2-40B4-BE49-F238E27FC236}">
                <a16:creationId xmlns:a16="http://schemas.microsoft.com/office/drawing/2014/main" id="{F3E2DCE3-A8A4-41F1-B4C2-9A95F24C6273}"/>
              </a:ext>
            </a:extLst>
          </p:cNvPr>
          <p:cNvSpPr txBox="1">
            <a:spLocks/>
          </p:cNvSpPr>
          <p:nvPr/>
        </p:nvSpPr>
        <p:spPr>
          <a:xfrm>
            <a:off x="1523998" y="135380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en composante principale</a:t>
            </a:r>
          </a:p>
          <a:p>
            <a:endParaRPr lang="fr-F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273387A-6897-4C45-AE42-8534CBCAF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535" y="4204030"/>
            <a:ext cx="2066925" cy="847725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99A53206-E61F-48C4-8333-B79A19373FCF}"/>
              </a:ext>
            </a:extLst>
          </p:cNvPr>
          <p:cNvSpPr/>
          <p:nvPr/>
        </p:nvSpPr>
        <p:spPr>
          <a:xfrm>
            <a:off x="4775202" y="3395134"/>
            <a:ext cx="2590800" cy="2616200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796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83CFBA2-B1B5-4937-ACD5-F2F67FBC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933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Choix du nb de composantes principales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925DCD93-BEAC-4602-B51D-39FEBE37F2AB}"/>
              </a:ext>
            </a:extLst>
          </p:cNvPr>
          <p:cNvSpPr txBox="1">
            <a:spLocks/>
          </p:cNvSpPr>
          <p:nvPr/>
        </p:nvSpPr>
        <p:spPr>
          <a:xfrm>
            <a:off x="1439527" y="4023701"/>
            <a:ext cx="2107783" cy="4980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6C2BFC9-A7E8-43E7-9B1A-85CC3499792F}"/>
              </a:ext>
            </a:extLst>
          </p:cNvPr>
          <p:cNvSpPr txBox="1">
            <a:spLocks/>
          </p:cNvSpPr>
          <p:nvPr/>
        </p:nvSpPr>
        <p:spPr>
          <a:xfrm>
            <a:off x="7730698" y="1182667"/>
            <a:ext cx="1232537" cy="3762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7A280160-19FD-497A-90A0-FE56B314146C}"/>
              </a:ext>
            </a:extLst>
          </p:cNvPr>
          <p:cNvSpPr txBox="1">
            <a:spLocks/>
          </p:cNvSpPr>
          <p:nvPr/>
        </p:nvSpPr>
        <p:spPr>
          <a:xfrm>
            <a:off x="8682829" y="1146521"/>
            <a:ext cx="1232537" cy="3762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76BBCB0E-FC69-4814-BBC1-282F82C1B137}"/>
              </a:ext>
            </a:extLst>
          </p:cNvPr>
          <p:cNvSpPr txBox="1">
            <a:spLocks/>
          </p:cNvSpPr>
          <p:nvPr/>
        </p:nvSpPr>
        <p:spPr>
          <a:xfrm>
            <a:off x="8833717" y="1218820"/>
            <a:ext cx="1232537" cy="3762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FE52559-0873-4144-98B0-9CFBD9323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79" y="2532160"/>
            <a:ext cx="6624061" cy="343993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33C85CF-EF60-4D0E-A814-6453F2E0B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79" y="6047886"/>
            <a:ext cx="6000750" cy="61912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FDB24BB-C67B-4967-BD01-11A87659309F}"/>
              </a:ext>
            </a:extLst>
          </p:cNvPr>
          <p:cNvSpPr txBox="1"/>
          <p:nvPr/>
        </p:nvSpPr>
        <p:spPr>
          <a:xfrm>
            <a:off x="7546914" y="1853142"/>
            <a:ext cx="380614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Méthode de Kaiser</a:t>
            </a:r>
          </a:p>
          <a:p>
            <a:pPr algn="ctr"/>
            <a:br>
              <a:rPr lang="fr-FR" sz="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 variance expliquée</a:t>
            </a:r>
            <a:b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nb de var = NC à ne pas prendre si en dessous</a:t>
            </a:r>
            <a:b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100/6 = 16.66</a:t>
            </a:r>
          </a:p>
          <a:p>
            <a:pPr algn="ctr"/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Donc jusqu’à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 25.79%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une variance totale </a:t>
            </a:r>
            <a:b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64,74% avec 2 NC et 35% de perte d’informations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CF9782C-3DC6-469A-899D-1375143269D8}"/>
              </a:ext>
            </a:extLst>
          </p:cNvPr>
          <p:cNvSpPr txBox="1"/>
          <p:nvPr/>
        </p:nvSpPr>
        <p:spPr>
          <a:xfrm>
            <a:off x="1624560" y="1853142"/>
            <a:ext cx="380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Méthode du coude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29C02F3-3B3D-4CD5-A0B1-43198F4DB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81" y="69114"/>
            <a:ext cx="13906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39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83CFBA2-B1B5-4937-ACD5-F2F67FBC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933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Cercle des corrélations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6C2BFC9-A7E8-43E7-9B1A-85CC3499792F}"/>
              </a:ext>
            </a:extLst>
          </p:cNvPr>
          <p:cNvSpPr txBox="1">
            <a:spLocks/>
          </p:cNvSpPr>
          <p:nvPr/>
        </p:nvSpPr>
        <p:spPr>
          <a:xfrm>
            <a:off x="6257498" y="1182667"/>
            <a:ext cx="1232537" cy="3762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7A280160-19FD-497A-90A0-FE56B314146C}"/>
              </a:ext>
            </a:extLst>
          </p:cNvPr>
          <p:cNvSpPr txBox="1">
            <a:spLocks/>
          </p:cNvSpPr>
          <p:nvPr/>
        </p:nvSpPr>
        <p:spPr>
          <a:xfrm>
            <a:off x="7209629" y="1146521"/>
            <a:ext cx="1232537" cy="3762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76BBCB0E-FC69-4814-BBC1-282F82C1B137}"/>
              </a:ext>
            </a:extLst>
          </p:cNvPr>
          <p:cNvSpPr txBox="1">
            <a:spLocks/>
          </p:cNvSpPr>
          <p:nvPr/>
        </p:nvSpPr>
        <p:spPr>
          <a:xfrm>
            <a:off x="7360517" y="1218820"/>
            <a:ext cx="1232537" cy="3762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0DB1508F-22E2-4B75-BF0F-A61410C7688B}"/>
              </a:ext>
            </a:extLst>
          </p:cNvPr>
          <p:cNvSpPr txBox="1">
            <a:spLocks/>
          </p:cNvSpPr>
          <p:nvPr/>
        </p:nvSpPr>
        <p:spPr>
          <a:xfrm>
            <a:off x="7117142" y="1058620"/>
            <a:ext cx="1232537" cy="3762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AC0F680C-AD88-4592-AE76-A4815DD259DA}"/>
              </a:ext>
            </a:extLst>
          </p:cNvPr>
          <p:cNvSpPr txBox="1">
            <a:spLocks/>
          </p:cNvSpPr>
          <p:nvPr/>
        </p:nvSpPr>
        <p:spPr>
          <a:xfrm>
            <a:off x="3806047" y="1491101"/>
            <a:ext cx="4643656" cy="603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des composantes principales</a:t>
            </a:r>
            <a:b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fonction des variables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977608C-56C2-457B-87B1-B35F7AD4F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275" y="2076442"/>
            <a:ext cx="4407327" cy="60325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5E49DDB-D945-4E17-B1D4-6392911E2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19" y="2997684"/>
            <a:ext cx="4412443" cy="3842414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6EAB2BDE-AFFC-4B70-9569-195BB10CB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1" y="69114"/>
            <a:ext cx="1390650" cy="12192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A7C85B4-00A3-4254-B448-C622C3FCD8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539" y="3005102"/>
            <a:ext cx="5943600" cy="230114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6B5A783-8E0D-4DA1-9A93-DFB252E151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5666" y="5675333"/>
            <a:ext cx="32480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64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83CFBA2-B1B5-4937-ACD5-F2F67FBC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933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 des individus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6C2BFC9-A7E8-43E7-9B1A-85CC3499792F}"/>
              </a:ext>
            </a:extLst>
          </p:cNvPr>
          <p:cNvSpPr txBox="1">
            <a:spLocks/>
          </p:cNvSpPr>
          <p:nvPr/>
        </p:nvSpPr>
        <p:spPr>
          <a:xfrm>
            <a:off x="7730698" y="1182667"/>
            <a:ext cx="1232537" cy="3762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7A280160-19FD-497A-90A0-FE56B314146C}"/>
              </a:ext>
            </a:extLst>
          </p:cNvPr>
          <p:cNvSpPr txBox="1">
            <a:spLocks/>
          </p:cNvSpPr>
          <p:nvPr/>
        </p:nvSpPr>
        <p:spPr>
          <a:xfrm>
            <a:off x="8682829" y="1146521"/>
            <a:ext cx="1232537" cy="3762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0DB1508F-22E2-4B75-BF0F-A61410C7688B}"/>
              </a:ext>
            </a:extLst>
          </p:cNvPr>
          <p:cNvSpPr txBox="1">
            <a:spLocks/>
          </p:cNvSpPr>
          <p:nvPr/>
        </p:nvSpPr>
        <p:spPr>
          <a:xfrm>
            <a:off x="8578029" y="1094549"/>
            <a:ext cx="1232537" cy="3762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76BBCB0E-FC69-4814-BBC1-282F82C1B137}"/>
              </a:ext>
            </a:extLst>
          </p:cNvPr>
          <p:cNvSpPr txBox="1">
            <a:spLocks/>
          </p:cNvSpPr>
          <p:nvPr/>
        </p:nvSpPr>
        <p:spPr>
          <a:xfrm>
            <a:off x="8805016" y="1264913"/>
            <a:ext cx="1232537" cy="3762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720A06A-A9F2-4A6F-9DC3-FB17B6F3C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546" y="1334629"/>
            <a:ext cx="7310908" cy="378560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B73ECC6-FE33-4B83-9DDE-0F9C931F3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1" y="69114"/>
            <a:ext cx="1390650" cy="12192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5D388B0-4503-4B12-83DE-81B99BD96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5391" y="6574001"/>
            <a:ext cx="2990850" cy="25717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C5DED97-349A-42CB-84F3-0B38E1756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4941" y="5237460"/>
            <a:ext cx="8905875" cy="4667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913D6F7-E4FA-4BE6-B029-77AAFD10C5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3041" y="5710183"/>
            <a:ext cx="8867775" cy="3429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23CE42E-B605-43AA-8936-F9BDEEAC4B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3041" y="6039767"/>
            <a:ext cx="9363075" cy="447675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4BF314FE-D5DC-4896-A676-D68451701CAB}"/>
              </a:ext>
            </a:extLst>
          </p:cNvPr>
          <p:cNvSpPr/>
          <p:nvPr/>
        </p:nvSpPr>
        <p:spPr>
          <a:xfrm>
            <a:off x="4030460" y="1470766"/>
            <a:ext cx="4774555" cy="19582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6170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83CFBA2-B1B5-4937-ACD5-F2F67FBC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933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fr-FR" sz="4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Affinage des résultats K-</a:t>
            </a:r>
            <a:r>
              <a:rPr lang="fr-FR" sz="4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lang="fr-FR" sz="4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avec ACP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6C2BFC9-A7E8-43E7-9B1A-85CC3499792F}"/>
              </a:ext>
            </a:extLst>
          </p:cNvPr>
          <p:cNvSpPr txBox="1">
            <a:spLocks/>
          </p:cNvSpPr>
          <p:nvPr/>
        </p:nvSpPr>
        <p:spPr>
          <a:xfrm>
            <a:off x="7730698" y="1182667"/>
            <a:ext cx="1232537" cy="3762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7A280160-19FD-497A-90A0-FE56B314146C}"/>
              </a:ext>
            </a:extLst>
          </p:cNvPr>
          <p:cNvSpPr txBox="1">
            <a:spLocks/>
          </p:cNvSpPr>
          <p:nvPr/>
        </p:nvSpPr>
        <p:spPr>
          <a:xfrm>
            <a:off x="8682829" y="1146521"/>
            <a:ext cx="1232537" cy="3762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0DB1508F-22E2-4B75-BF0F-A61410C7688B}"/>
              </a:ext>
            </a:extLst>
          </p:cNvPr>
          <p:cNvSpPr txBox="1">
            <a:spLocks/>
          </p:cNvSpPr>
          <p:nvPr/>
        </p:nvSpPr>
        <p:spPr>
          <a:xfrm>
            <a:off x="8578029" y="1094549"/>
            <a:ext cx="1232537" cy="3762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B73ECC6-FE33-4B83-9DDE-0F9C931F3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1" y="69114"/>
            <a:ext cx="1390650" cy="1219200"/>
          </a:xfrm>
          <a:prstGeom prst="rect">
            <a:avLst/>
          </a:prstGeom>
        </p:spPr>
      </p:pic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0E143E16-1C89-473B-8759-13FC046F70E9}"/>
              </a:ext>
            </a:extLst>
          </p:cNvPr>
          <p:cNvSpPr txBox="1">
            <a:spLocks/>
          </p:cNvSpPr>
          <p:nvPr/>
        </p:nvSpPr>
        <p:spPr>
          <a:xfrm>
            <a:off x="228055" y="1453021"/>
            <a:ext cx="3864551" cy="603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Coordonnées de tous les pays sur F1-F2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3828AC3-451C-4340-852A-E8E0BB6D0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06" y="1862336"/>
            <a:ext cx="1838325" cy="1819275"/>
          </a:xfrm>
          <a:prstGeom prst="rect">
            <a:avLst/>
          </a:prstGeom>
        </p:spPr>
      </p:pic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CCC93401-23A7-4871-A798-5AADE4796239}"/>
              </a:ext>
            </a:extLst>
          </p:cNvPr>
          <p:cNvSpPr txBox="1">
            <a:spLocks/>
          </p:cNvSpPr>
          <p:nvPr/>
        </p:nvSpPr>
        <p:spPr>
          <a:xfrm>
            <a:off x="-110183" y="4289620"/>
            <a:ext cx="3864551" cy="603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Rajout des clusters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sélectionnés sur le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E230D92D-8BFD-4307-BD10-189B96CB272C}"/>
              </a:ext>
            </a:extLst>
          </p:cNvPr>
          <p:cNvSpPr txBox="1">
            <a:spLocks/>
          </p:cNvSpPr>
          <p:nvPr/>
        </p:nvSpPr>
        <p:spPr>
          <a:xfrm>
            <a:off x="3139282" y="3241312"/>
            <a:ext cx="3864551" cy="367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 des centroïdes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83EDC989-2A08-4822-8195-0877E4A4EF4C}"/>
              </a:ext>
            </a:extLst>
          </p:cNvPr>
          <p:cNvSpPr txBox="1">
            <a:spLocks/>
          </p:cNvSpPr>
          <p:nvPr/>
        </p:nvSpPr>
        <p:spPr>
          <a:xfrm>
            <a:off x="7366821" y="1501827"/>
            <a:ext cx="3864551" cy="404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9BE78AF5-CCCC-4DF5-973E-FA1646D06F15}"/>
              </a:ext>
            </a:extLst>
          </p:cNvPr>
          <p:cNvSpPr txBox="1">
            <a:spLocks/>
          </p:cNvSpPr>
          <p:nvPr/>
        </p:nvSpPr>
        <p:spPr>
          <a:xfrm>
            <a:off x="7216859" y="5105697"/>
            <a:ext cx="4447626" cy="1139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sait que le cluster 2 (vert) correspondrait plus à nos critères + 2 points du cluster 3 (marron). On se baserait plus sur la partie supérieure de F2 et milieu de F1 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3CE51EB0-18D2-4C72-8B64-5A5BEB8CA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14" y="4885947"/>
            <a:ext cx="2399156" cy="1824453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F7663FF8-80DC-4B14-A589-8BE61B384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5087" y="3609204"/>
            <a:ext cx="1666875" cy="130492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274F11EA-043E-494A-BF0C-DEE46D7AA3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5740" y="1892521"/>
            <a:ext cx="3457575" cy="3076575"/>
          </a:xfrm>
          <a:prstGeom prst="rect">
            <a:avLst/>
          </a:prstGeom>
        </p:spPr>
      </p:pic>
      <p:sp>
        <p:nvSpPr>
          <p:cNvPr id="26" name="Ellipse 25">
            <a:extLst>
              <a:ext uri="{FF2B5EF4-FFF2-40B4-BE49-F238E27FC236}">
                <a16:creationId xmlns:a16="http://schemas.microsoft.com/office/drawing/2014/main" id="{4CB6F9D6-F198-4F35-9455-531F6060C700}"/>
              </a:ext>
            </a:extLst>
          </p:cNvPr>
          <p:cNvSpPr/>
          <p:nvPr/>
        </p:nvSpPr>
        <p:spPr>
          <a:xfrm>
            <a:off x="8581691" y="2085307"/>
            <a:ext cx="1964341" cy="1553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009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83CFBA2-B1B5-4937-ACD5-F2F67FBC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933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Comparaisons des résultats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925DCD93-BEAC-4602-B51D-39FEBE37F2AB}"/>
              </a:ext>
            </a:extLst>
          </p:cNvPr>
          <p:cNvSpPr txBox="1">
            <a:spLocks/>
          </p:cNvSpPr>
          <p:nvPr/>
        </p:nvSpPr>
        <p:spPr>
          <a:xfrm>
            <a:off x="2466220" y="4023701"/>
            <a:ext cx="2107783" cy="4980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76BBCB0E-FC69-4814-BBC1-282F82C1B137}"/>
              </a:ext>
            </a:extLst>
          </p:cNvPr>
          <p:cNvSpPr txBox="1">
            <a:spLocks/>
          </p:cNvSpPr>
          <p:nvPr/>
        </p:nvSpPr>
        <p:spPr>
          <a:xfrm>
            <a:off x="9106652" y="1945403"/>
            <a:ext cx="1232537" cy="3762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6C2BFC9-A7E8-43E7-9B1A-85CC3499792F}"/>
              </a:ext>
            </a:extLst>
          </p:cNvPr>
          <p:cNvSpPr txBox="1">
            <a:spLocks/>
          </p:cNvSpPr>
          <p:nvPr/>
        </p:nvSpPr>
        <p:spPr>
          <a:xfrm>
            <a:off x="2919884" y="1711988"/>
            <a:ext cx="1626295" cy="42547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6A9DBB2-00CC-4E28-84BA-5E4D98D08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1" y="69114"/>
            <a:ext cx="1390650" cy="12192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09533A1-1F7C-4018-8995-44FAE25CD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74" y="2036235"/>
            <a:ext cx="5163219" cy="243027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0A1012E-A96E-4559-BBA6-BB41C0317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111" y="4876791"/>
            <a:ext cx="2286000" cy="7429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AF617A6-95F5-4B4D-A98F-09CF20680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776" y="2441491"/>
            <a:ext cx="5790171" cy="1975017"/>
          </a:xfrm>
          <a:prstGeom prst="rect">
            <a:avLst/>
          </a:prstGeo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7711006F-EA49-403F-9B96-B5752FFEFD27}"/>
              </a:ext>
            </a:extLst>
          </p:cNvPr>
          <p:cNvSpPr txBox="1">
            <a:spLocks/>
          </p:cNvSpPr>
          <p:nvPr/>
        </p:nvSpPr>
        <p:spPr>
          <a:xfrm>
            <a:off x="7215553" y="4725889"/>
            <a:ext cx="4113125" cy="603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(On retrouve un certain nombres de pays potentiels avec la vision de l’ACP )</a:t>
            </a:r>
          </a:p>
        </p:txBody>
      </p:sp>
    </p:spTree>
    <p:extLst>
      <p:ext uri="{BB962C8B-B14F-4D97-AF65-F5344CB8AC3E}">
        <p14:creationId xmlns:p14="http://schemas.microsoft.com/office/powerpoint/2010/main" val="18412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B1BC7E3C-43CC-41AD-9840-52BD96ED68F1}"/>
              </a:ext>
            </a:extLst>
          </p:cNvPr>
          <p:cNvSpPr txBox="1">
            <a:spLocks/>
          </p:cNvSpPr>
          <p:nvPr/>
        </p:nvSpPr>
        <p:spPr>
          <a:xfrm>
            <a:off x="1957137" y="-24237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Sommaire 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89A39DCA-078C-4424-97DD-030CFBD71AA4}"/>
              </a:ext>
            </a:extLst>
          </p:cNvPr>
          <p:cNvSpPr txBox="1">
            <a:spLocks/>
          </p:cNvSpPr>
          <p:nvPr/>
        </p:nvSpPr>
        <p:spPr>
          <a:xfrm>
            <a:off x="1636295" y="1828800"/>
            <a:ext cx="10010274" cy="4764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Contexte</a:t>
            </a:r>
          </a:p>
          <a:p>
            <a:pPr marL="571500" indent="-571500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Préparation des données</a:t>
            </a:r>
          </a:p>
          <a:p>
            <a:pPr marL="571500" indent="-571500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 non supervisée : (clustering)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Méthode factorielle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ACP</a:t>
            </a:r>
          </a:p>
          <a:p>
            <a:pPr marL="571500" indent="-571500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Résultats et recommandations</a:t>
            </a:r>
          </a:p>
          <a:p>
            <a:pPr marL="571500" indent="-571500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571500" indent="-571500"/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CA1BEC0-8FA1-4990-99FC-74032BFC2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1" y="69114"/>
            <a:ext cx="13906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22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91FDFD90-BA94-4B37-8BD3-05CE7303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32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Résultats et recommandations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598764B-10A2-42A6-BF03-807850578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956" y="1811045"/>
            <a:ext cx="7257800" cy="34822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73FCF14-ABCE-4D2E-9A68-00A6568F9C9B}"/>
              </a:ext>
            </a:extLst>
          </p:cNvPr>
          <p:cNvSpPr txBox="1"/>
          <p:nvPr/>
        </p:nvSpPr>
        <p:spPr>
          <a:xfrm>
            <a:off x="8878" y="1285552"/>
            <a:ext cx="5369507" cy="443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Critères de sélection</a:t>
            </a:r>
          </a:p>
          <a:p>
            <a:pPr algn="ctr"/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Facteurs déterminants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b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Pays riches (PIB)</a:t>
            </a:r>
          </a:p>
          <a:p>
            <a:pPr marL="342900" indent="-34290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Stabilité convenable (stabilité du commerce)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Facteurs optimisants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Taille de la population </a:t>
            </a:r>
          </a:p>
          <a:p>
            <a:pPr marL="342900" indent="-34290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 alimentaire : indicateur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bonne santé (nutrition).</a:t>
            </a:r>
          </a:p>
          <a:p>
            <a:pPr marL="342900" indent="-34290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 intérieure 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L’importation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86FDFFC-3723-43B6-895E-E6928E865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1" y="69114"/>
            <a:ext cx="1390650" cy="1219200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241C0E0-30F1-40E0-A679-1E8336FC9786}"/>
              </a:ext>
            </a:extLst>
          </p:cNvPr>
          <p:cNvSpPr txBox="1">
            <a:spLocks/>
          </p:cNvSpPr>
          <p:nvPr/>
        </p:nvSpPr>
        <p:spPr>
          <a:xfrm>
            <a:off x="6561378" y="5462821"/>
            <a:ext cx="5369507" cy="1139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ce stade, il serait intéressant de rajouter de nouvelles variables : distance entre les pays par rapport à la France ou types de transport utilisés pour l’import de nourriture (temps, risques, coûts…) </a:t>
            </a:r>
          </a:p>
        </p:txBody>
      </p:sp>
    </p:spTree>
    <p:extLst>
      <p:ext uri="{BB962C8B-B14F-4D97-AF65-F5344CB8AC3E}">
        <p14:creationId xmlns:p14="http://schemas.microsoft.com/office/powerpoint/2010/main" val="919282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0D8EFCB-7D1F-4F65-A986-A01859B13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1" y="69114"/>
            <a:ext cx="1390650" cy="12192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04B8422-6ED2-41CB-88D3-C85F5E7FE140}"/>
              </a:ext>
            </a:extLst>
          </p:cNvPr>
          <p:cNvSpPr txBox="1"/>
          <p:nvPr/>
        </p:nvSpPr>
        <p:spPr>
          <a:xfrm>
            <a:off x="1073591" y="1644593"/>
            <a:ext cx="5369507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CAH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marL="342900" indent="-34290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Bonne visibilité.</a:t>
            </a:r>
          </a:p>
          <a:p>
            <a:pPr marL="342900" indent="-34290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Choix généraliste ou plus précis.</a:t>
            </a:r>
          </a:p>
          <a:p>
            <a:pPr marL="342900" indent="-34290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Faire plusieurs essais et comparer.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fr-FR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342900" indent="-34290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Choix du nb de cluster via méthode du coude (interprétation) / score de silhouette</a:t>
            </a:r>
          </a:p>
          <a:p>
            <a:pPr marL="342900" indent="-34290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Algorithme itératif. Faire plusieurs essais 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comparer. </a:t>
            </a:r>
          </a:p>
          <a:p>
            <a:pPr marL="342900" indent="-342900">
              <a:buFontTx/>
              <a:buChar char="-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ACP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Aide à comprendre le lien entre 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variables/individus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Très utile quand bcp de variables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Aide à visualiser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Perte d’info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FB6A67B-D7BE-41C1-AE18-DE1D9637BA5C}"/>
              </a:ext>
            </a:extLst>
          </p:cNvPr>
          <p:cNvSpPr txBox="1"/>
          <p:nvPr/>
        </p:nvSpPr>
        <p:spPr>
          <a:xfrm>
            <a:off x="6451106" y="2447824"/>
            <a:ext cx="60871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Questionnements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Dépend bcp du jeu de données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Rajout des données oui et non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Attention aux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Quelle méthode d’abord ? 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Réaliser plusieurs méthodes à chaque fois ? 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40706582-3D6C-41B8-A083-91870EF9F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32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2B810B-FCAF-4515-958A-00305E6DFFF5}"/>
              </a:ext>
            </a:extLst>
          </p:cNvPr>
          <p:cNvSpPr txBox="1"/>
          <p:nvPr/>
        </p:nvSpPr>
        <p:spPr>
          <a:xfrm>
            <a:off x="3177492" y="1295876"/>
            <a:ext cx="6515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Méthode de clustering / factoriel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avantages et inconvénients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C57EB016-6B20-4A27-81F6-CCF54ADA5E72}"/>
              </a:ext>
            </a:extLst>
          </p:cNvPr>
          <p:cNvSpPr/>
          <p:nvPr/>
        </p:nvSpPr>
        <p:spPr>
          <a:xfrm>
            <a:off x="6435091" y="3362238"/>
            <a:ext cx="355106" cy="2360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4E77793D-932F-4692-9F40-791CEC5D0E18}"/>
              </a:ext>
            </a:extLst>
          </p:cNvPr>
          <p:cNvSpPr/>
          <p:nvPr/>
        </p:nvSpPr>
        <p:spPr>
          <a:xfrm>
            <a:off x="6435091" y="3642314"/>
            <a:ext cx="355106" cy="2360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09D8F5F8-CFB7-4AB4-8736-4FD6B61A92E4}"/>
              </a:ext>
            </a:extLst>
          </p:cNvPr>
          <p:cNvSpPr/>
          <p:nvPr/>
        </p:nvSpPr>
        <p:spPr>
          <a:xfrm>
            <a:off x="6435091" y="3927237"/>
            <a:ext cx="355106" cy="2360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989E47DD-F513-4D25-9C96-BC406361A198}"/>
              </a:ext>
            </a:extLst>
          </p:cNvPr>
          <p:cNvSpPr/>
          <p:nvPr/>
        </p:nvSpPr>
        <p:spPr>
          <a:xfrm>
            <a:off x="6435091" y="4202807"/>
            <a:ext cx="355106" cy="2360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6097D15-E6F9-41DB-BF49-6AB2AFDFC103}"/>
              </a:ext>
            </a:extLst>
          </p:cNvPr>
          <p:cNvSpPr/>
          <p:nvPr/>
        </p:nvSpPr>
        <p:spPr>
          <a:xfrm>
            <a:off x="6435091" y="4476138"/>
            <a:ext cx="355106" cy="2360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74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4">
            <a:extLst>
              <a:ext uri="{FF2B5EF4-FFF2-40B4-BE49-F238E27FC236}">
                <a16:creationId xmlns:a16="http://schemas.microsoft.com/office/drawing/2014/main" id="{2F8161B1-27BD-4CE9-8AE1-B493656C7AD2}"/>
              </a:ext>
            </a:extLst>
          </p:cNvPr>
          <p:cNvSpPr txBox="1">
            <a:spLocks/>
          </p:cNvSpPr>
          <p:nvPr/>
        </p:nvSpPr>
        <p:spPr>
          <a:xfrm>
            <a:off x="1074820" y="486601"/>
            <a:ext cx="10042359" cy="58847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Contexte</a:t>
            </a:r>
          </a:p>
          <a:p>
            <a:pPr marL="0" indent="0" algn="ctr">
              <a:buNone/>
            </a:pPr>
            <a:b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poule qui chante est une entreprise agroalimentaire </a:t>
            </a:r>
            <a:b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 souhaite se développer à l’international </a:t>
            </a:r>
            <a:b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exportant son poulet.</a:t>
            </a:r>
            <a:b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mission</a:t>
            </a: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Réaliser une première analyse des groupements </a:t>
            </a:r>
            <a:b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pays potentiels les plus enclins </a:t>
            </a:r>
            <a:b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 développement international</a:t>
            </a:r>
            <a:b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169952C-701F-4758-A32F-FE3121102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1" y="69114"/>
            <a:ext cx="13906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1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4">
            <a:extLst>
              <a:ext uri="{FF2B5EF4-FFF2-40B4-BE49-F238E27FC236}">
                <a16:creationId xmlns:a16="http://schemas.microsoft.com/office/drawing/2014/main" id="{2F8161B1-27BD-4CE9-8AE1-B493656C7AD2}"/>
              </a:ext>
            </a:extLst>
          </p:cNvPr>
          <p:cNvSpPr txBox="1">
            <a:spLocks/>
          </p:cNvSpPr>
          <p:nvPr/>
        </p:nvSpPr>
        <p:spPr>
          <a:xfrm>
            <a:off x="-1121218" y="1505452"/>
            <a:ext cx="7505525" cy="5236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données utilisées</a:t>
            </a:r>
          </a:p>
          <a:p>
            <a:pPr marL="0" indent="0">
              <a:buNone/>
            </a:pP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FAO</a:t>
            </a:r>
          </a:p>
          <a:p>
            <a:pPr marL="0" indent="0" algn="ctr">
              <a:buNone/>
            </a:pP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</a:p>
          <a:p>
            <a:pPr marL="0" indent="0" algn="ctr">
              <a:buNone/>
            </a:pP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</a:p>
          <a:p>
            <a:pPr marL="0" indent="0" algn="ctr">
              <a:buNone/>
            </a:pP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Dispo_alimentaire (kg/p/an)</a:t>
            </a:r>
          </a:p>
          <a:p>
            <a:pPr marL="0" indent="0" algn="ctr">
              <a:buNone/>
            </a:pP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Dispo_intérieure</a:t>
            </a:r>
          </a:p>
          <a:p>
            <a:pPr marL="0" indent="0" algn="ctr">
              <a:buNone/>
            </a:pP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</a:p>
          <a:p>
            <a:pPr marL="0" indent="0" algn="ctr">
              <a:buNone/>
            </a:pP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Importation</a:t>
            </a:r>
          </a:p>
          <a:p>
            <a:pPr marL="0" indent="0" algn="ctr">
              <a:buNone/>
            </a:pPr>
            <a:r>
              <a:rPr lang="fr-FR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Prix import</a:t>
            </a:r>
          </a:p>
          <a:p>
            <a:pPr marL="0" indent="0" algn="ctr">
              <a:buNone/>
            </a:pPr>
            <a:r>
              <a:rPr lang="fr-FR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PIB/hab (US $) </a:t>
            </a:r>
          </a:p>
          <a:p>
            <a:pPr marL="0" indent="0" algn="ctr">
              <a:buNone/>
            </a:pPr>
            <a:r>
              <a:rPr lang="fr-FR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Stabilité politique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610DBB9-648C-484C-B8CB-B18615DDB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1" y="69114"/>
            <a:ext cx="1390650" cy="1219200"/>
          </a:xfrm>
          <a:prstGeom prst="rect">
            <a:avLst/>
          </a:prstGeom>
        </p:spPr>
      </p:pic>
      <p:sp>
        <p:nvSpPr>
          <p:cNvPr id="4" name="Sous-titre 4">
            <a:extLst>
              <a:ext uri="{FF2B5EF4-FFF2-40B4-BE49-F238E27FC236}">
                <a16:creationId xmlns:a16="http://schemas.microsoft.com/office/drawing/2014/main" id="{26C81E7C-6886-4F0A-9155-BB41ABEDCC2C}"/>
              </a:ext>
            </a:extLst>
          </p:cNvPr>
          <p:cNvSpPr txBox="1">
            <a:spLocks/>
          </p:cNvSpPr>
          <p:nvPr/>
        </p:nvSpPr>
        <p:spPr>
          <a:xfrm>
            <a:off x="5918674" y="1529890"/>
            <a:ext cx="6022139" cy="51875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Nettoyage</a:t>
            </a:r>
          </a:p>
          <a:p>
            <a:pPr marL="0" indent="0">
              <a:buNone/>
            </a:pP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3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Nettoyage de base sur chaque fichier</a:t>
            </a:r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Sélection des variables utiles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Vérification NaN et doublons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des unités (pop, tonnes…)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Sélection sur dispo_ali des produits </a:t>
            </a:r>
            <a:b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volailles</a:t>
            </a:r>
            <a:b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3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Jointures</a:t>
            </a:r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fichiers</a:t>
            </a:r>
          </a:p>
          <a:p>
            <a:pPr marL="0" indent="0" algn="ctr">
              <a:buNone/>
            </a:pPr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Remplacement des NaN avec </a:t>
            </a:r>
            <a:r>
              <a:rPr lang="fr-FR" sz="3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Imputer</a:t>
            </a:r>
          </a:p>
          <a:p>
            <a:pPr marL="0" indent="0" algn="ctr">
              <a:buNone/>
            </a:pPr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 = </a:t>
            </a:r>
            <a:r>
              <a:rPr lang="fr-FR" sz="3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  <a:p>
            <a:pPr marL="0" indent="0" algn="ctr">
              <a:buNone/>
            </a:pPr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Gestion des </a:t>
            </a:r>
            <a:r>
              <a:rPr lang="fr-FR" sz="3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</a:p>
          <a:p>
            <a:pPr marL="0" indent="0" algn="ctr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082C281A-F6A1-416C-95F9-138DE62365D1}"/>
              </a:ext>
            </a:extLst>
          </p:cNvPr>
          <p:cNvSpPr txBox="1">
            <a:spLocks/>
          </p:cNvSpPr>
          <p:nvPr/>
        </p:nvSpPr>
        <p:spPr>
          <a:xfrm>
            <a:off x="3093186" y="283756"/>
            <a:ext cx="6747931" cy="5187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Préparation des données (1/3)</a:t>
            </a:r>
          </a:p>
          <a:p>
            <a:pPr marL="0" indent="0" algn="ctr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76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4">
            <a:extLst>
              <a:ext uri="{FF2B5EF4-FFF2-40B4-BE49-F238E27FC236}">
                <a16:creationId xmlns:a16="http://schemas.microsoft.com/office/drawing/2014/main" id="{2F8161B1-27BD-4CE9-8AE1-B493656C7AD2}"/>
              </a:ext>
            </a:extLst>
          </p:cNvPr>
          <p:cNvSpPr txBox="1">
            <a:spLocks/>
          </p:cNvSpPr>
          <p:nvPr/>
        </p:nvSpPr>
        <p:spPr>
          <a:xfrm>
            <a:off x="2049951" y="330573"/>
            <a:ext cx="8092097" cy="5998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Préparation des données (2/3)</a:t>
            </a:r>
          </a:p>
          <a:p>
            <a:pPr marL="0" indent="0">
              <a:buNone/>
            </a:pP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b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652316A-DC0A-486B-9F07-D799307AA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924" y="1671840"/>
            <a:ext cx="6264315" cy="485558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4B8E6CA-C40C-4F45-BD24-8B68EEFE69E6}"/>
              </a:ext>
            </a:extLst>
          </p:cNvPr>
          <p:cNvSpPr txBox="1"/>
          <p:nvPr/>
        </p:nvSpPr>
        <p:spPr>
          <a:xfrm>
            <a:off x="7819592" y="2090172"/>
            <a:ext cx="34935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</a:p>
          <a:p>
            <a:pPr algn="ctr"/>
            <a:endParaRPr lang="fr-FR" sz="2800" strike="sng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28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Prix import</a:t>
            </a:r>
          </a:p>
          <a:p>
            <a:endParaRPr lang="fr-FR" sz="2800" strike="sng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800" strike="sng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final = 6 variables</a:t>
            </a:r>
            <a:r>
              <a:rPr lang="fr-FR" sz="28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4EB91C-4F85-44B5-ABD5-759EA2883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1" y="69114"/>
            <a:ext cx="1390650" cy="1219200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41227256-9469-4544-8C8A-2A63E4BBBB94}"/>
              </a:ext>
            </a:extLst>
          </p:cNvPr>
          <p:cNvSpPr/>
          <p:nvPr/>
        </p:nvSpPr>
        <p:spPr>
          <a:xfrm>
            <a:off x="4252403" y="2654421"/>
            <a:ext cx="568170" cy="55041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5C78193-CF77-4CC5-AC50-F109CCA2FDBE}"/>
              </a:ext>
            </a:extLst>
          </p:cNvPr>
          <p:cNvSpPr/>
          <p:nvPr/>
        </p:nvSpPr>
        <p:spPr>
          <a:xfrm>
            <a:off x="3250706" y="3482268"/>
            <a:ext cx="568170" cy="55041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BFC6EEC-3725-44BF-91B5-C48EFF8D30C7}"/>
              </a:ext>
            </a:extLst>
          </p:cNvPr>
          <p:cNvSpPr/>
          <p:nvPr/>
        </p:nvSpPr>
        <p:spPr>
          <a:xfrm>
            <a:off x="5251972" y="3075375"/>
            <a:ext cx="568170" cy="55041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F470AF1-2CF5-4EBC-ACED-482509F03387}"/>
              </a:ext>
            </a:extLst>
          </p:cNvPr>
          <p:cNvSpPr/>
          <p:nvPr/>
        </p:nvSpPr>
        <p:spPr>
          <a:xfrm>
            <a:off x="3744248" y="4315716"/>
            <a:ext cx="568170" cy="55041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81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4">
            <a:extLst>
              <a:ext uri="{FF2B5EF4-FFF2-40B4-BE49-F238E27FC236}">
                <a16:creationId xmlns:a16="http://schemas.microsoft.com/office/drawing/2014/main" id="{2F8161B1-27BD-4CE9-8AE1-B493656C7AD2}"/>
              </a:ext>
            </a:extLst>
          </p:cNvPr>
          <p:cNvSpPr txBox="1">
            <a:spLocks/>
          </p:cNvSpPr>
          <p:nvPr/>
        </p:nvSpPr>
        <p:spPr>
          <a:xfrm>
            <a:off x="1030514" y="420628"/>
            <a:ext cx="10130971" cy="6012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Préparation des données (3/3)</a:t>
            </a:r>
          </a:p>
          <a:p>
            <a:pPr marL="0" indent="0" algn="ctr">
              <a:buNone/>
            </a:pPr>
            <a:b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Centrage et réduction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données de même importance 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31401A5-4CCA-42F5-ACF7-D673D87BE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1" y="69114"/>
            <a:ext cx="1390650" cy="12192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6114DB1-14DC-4E79-8A12-36D163CBF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18" y="3980635"/>
            <a:ext cx="3603534" cy="60478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5DDA446-B733-48CD-988C-3AED4EDED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61" y="4938857"/>
            <a:ext cx="2724150" cy="8382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BEEDAC1-DF37-4F88-AC33-13EABEAAE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861" y="2283204"/>
            <a:ext cx="2343150" cy="12668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A4F8E9B-F442-4C35-91B2-6BD06FDED3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7994" y="2674189"/>
            <a:ext cx="5852944" cy="2152373"/>
          </a:xfrm>
          <a:prstGeom prst="rect">
            <a:avLst/>
          </a:prstGeom>
        </p:spPr>
      </p:pic>
      <p:pic>
        <p:nvPicPr>
          <p:cNvPr id="13" name="Graphique 12" descr="Retour (droite à gauche)">
            <a:extLst>
              <a:ext uri="{FF2B5EF4-FFF2-40B4-BE49-F238E27FC236}">
                <a16:creationId xmlns:a16="http://schemas.microsoft.com/office/drawing/2014/main" id="{37E073FD-1702-4E31-8945-FDDC6B8763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39885" y="35208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8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4">
            <a:extLst>
              <a:ext uri="{FF2B5EF4-FFF2-40B4-BE49-F238E27FC236}">
                <a16:creationId xmlns:a16="http://schemas.microsoft.com/office/drawing/2014/main" id="{F3E2DCE3-A8A4-41F1-B4C2-9A95F24C6273}"/>
              </a:ext>
            </a:extLst>
          </p:cNvPr>
          <p:cNvSpPr txBox="1">
            <a:spLocks/>
          </p:cNvSpPr>
          <p:nvPr/>
        </p:nvSpPr>
        <p:spPr>
          <a:xfrm>
            <a:off x="1628171" y="161727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Ascendante Hiérarchique </a:t>
            </a:r>
          </a:p>
          <a:p>
            <a:endParaRPr lang="fr-F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317921F-4997-4C33-A177-9649B7BEA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119" y="4043054"/>
            <a:ext cx="1934786" cy="193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7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83CFBA2-B1B5-4937-ACD5-F2F67FBC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196" y="16042"/>
            <a:ext cx="7113608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Dendrogramme général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8853DD0-2785-4941-811E-1ECD61CD7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94574" y="-2374502"/>
            <a:ext cx="5225143" cy="1216971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CB89418-C396-4900-A3B8-BC59EBA54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1" y="69114"/>
            <a:ext cx="139065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B66E1AA-50B7-4B2D-B143-DCA66CE61452}"/>
              </a:ext>
            </a:extLst>
          </p:cNvPr>
          <p:cNvCxnSpPr>
            <a:cxnSpLocks/>
          </p:cNvCxnSpPr>
          <p:nvPr/>
        </p:nvCxnSpPr>
        <p:spPr>
          <a:xfrm flipH="1">
            <a:off x="1666769" y="3338006"/>
            <a:ext cx="9008851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Signe de multiplication 18">
            <a:extLst>
              <a:ext uri="{FF2B5EF4-FFF2-40B4-BE49-F238E27FC236}">
                <a16:creationId xmlns:a16="http://schemas.microsoft.com/office/drawing/2014/main" id="{817E846F-AA85-448D-9416-D3FE9C6271D1}"/>
              </a:ext>
            </a:extLst>
          </p:cNvPr>
          <p:cNvSpPr/>
          <p:nvPr/>
        </p:nvSpPr>
        <p:spPr>
          <a:xfrm>
            <a:off x="1635123" y="3248819"/>
            <a:ext cx="131763" cy="150809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Signe de multiplication 19">
            <a:extLst>
              <a:ext uri="{FF2B5EF4-FFF2-40B4-BE49-F238E27FC236}">
                <a16:creationId xmlns:a16="http://schemas.microsoft.com/office/drawing/2014/main" id="{08DABA4E-70E2-42FE-9DB9-9D1BADBA029D}"/>
              </a:ext>
            </a:extLst>
          </p:cNvPr>
          <p:cNvSpPr/>
          <p:nvPr/>
        </p:nvSpPr>
        <p:spPr>
          <a:xfrm>
            <a:off x="2916235" y="3261520"/>
            <a:ext cx="131763" cy="150809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Signe de multiplication 20">
            <a:extLst>
              <a:ext uri="{FF2B5EF4-FFF2-40B4-BE49-F238E27FC236}">
                <a16:creationId xmlns:a16="http://schemas.microsoft.com/office/drawing/2014/main" id="{4446A1E3-68F9-4E82-9368-5B32B7D142B4}"/>
              </a:ext>
            </a:extLst>
          </p:cNvPr>
          <p:cNvSpPr/>
          <p:nvPr/>
        </p:nvSpPr>
        <p:spPr>
          <a:xfrm>
            <a:off x="4830760" y="3256758"/>
            <a:ext cx="131763" cy="150809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Signe de multiplication 21">
            <a:extLst>
              <a:ext uri="{FF2B5EF4-FFF2-40B4-BE49-F238E27FC236}">
                <a16:creationId xmlns:a16="http://schemas.microsoft.com/office/drawing/2014/main" id="{EEFDE65F-EB92-45C5-9EDA-7147CF2A18CF}"/>
              </a:ext>
            </a:extLst>
          </p:cNvPr>
          <p:cNvSpPr/>
          <p:nvPr/>
        </p:nvSpPr>
        <p:spPr>
          <a:xfrm>
            <a:off x="6268302" y="3261520"/>
            <a:ext cx="131763" cy="150809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Signe de multiplication 22">
            <a:extLst>
              <a:ext uri="{FF2B5EF4-FFF2-40B4-BE49-F238E27FC236}">
                <a16:creationId xmlns:a16="http://schemas.microsoft.com/office/drawing/2014/main" id="{64FC3840-98AF-407B-9C82-902B384407D4}"/>
              </a:ext>
            </a:extLst>
          </p:cNvPr>
          <p:cNvSpPr/>
          <p:nvPr/>
        </p:nvSpPr>
        <p:spPr>
          <a:xfrm>
            <a:off x="8868627" y="3261520"/>
            <a:ext cx="131763" cy="150809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ED712E6-764E-41FC-B073-61118C326424}"/>
              </a:ext>
            </a:extLst>
          </p:cNvPr>
          <p:cNvSpPr txBox="1"/>
          <p:nvPr/>
        </p:nvSpPr>
        <p:spPr>
          <a:xfrm>
            <a:off x="7755467" y="1908608"/>
            <a:ext cx="275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Sélection du nb de cluster à l’aide de la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 euclidienne = 15</a:t>
            </a:r>
          </a:p>
        </p:txBody>
      </p:sp>
    </p:spTree>
    <p:extLst>
      <p:ext uri="{BB962C8B-B14F-4D97-AF65-F5344CB8AC3E}">
        <p14:creationId xmlns:p14="http://schemas.microsoft.com/office/powerpoint/2010/main" val="2212904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83CFBA2-B1B5-4937-ACD5-F2F67FBC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196" y="16042"/>
            <a:ext cx="7113608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Dendrogramme : 5 clusters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DD582C2-758F-4FE0-B4EF-7F3BEC7AF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914" y="1159369"/>
            <a:ext cx="4435360" cy="141685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141C970-1630-4258-B90C-C27582BDC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64" y="3815297"/>
            <a:ext cx="4435360" cy="179619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D57CCA0-9381-4320-B3DA-DBA892277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9487" y="3143917"/>
            <a:ext cx="4713886" cy="351994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E86F1D0-794C-4B96-A64E-2565B5ED8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897" y="1180729"/>
            <a:ext cx="6353384" cy="4676313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E981488F-F16A-445F-860E-C1135542710E}"/>
              </a:ext>
            </a:extLst>
          </p:cNvPr>
          <p:cNvSpPr txBox="1"/>
          <p:nvPr/>
        </p:nvSpPr>
        <p:spPr>
          <a:xfrm>
            <a:off x="557704" y="5629805"/>
            <a:ext cx="5982796" cy="1073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5F0BCD8-D67F-4F3E-8F10-AD4122A8495C}"/>
              </a:ext>
            </a:extLst>
          </p:cNvPr>
          <p:cNvSpPr txBox="1"/>
          <p:nvPr/>
        </p:nvSpPr>
        <p:spPr>
          <a:xfrm>
            <a:off x="3221128" y="5639229"/>
            <a:ext cx="1031401" cy="1384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5896D36-2D02-4E8D-9865-F1A22F7C4BDB}"/>
              </a:ext>
            </a:extLst>
          </p:cNvPr>
          <p:cNvSpPr txBox="1"/>
          <p:nvPr/>
        </p:nvSpPr>
        <p:spPr>
          <a:xfrm>
            <a:off x="591238" y="5634697"/>
            <a:ext cx="9715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1</a:t>
            </a:r>
          </a:p>
          <a:p>
            <a:pPr algn="ctr"/>
            <a:r>
              <a:rPr lang="fr-F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 pays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DEC1FD0-AA96-4B65-B7CC-DF0C7EF307C8}"/>
              </a:ext>
            </a:extLst>
          </p:cNvPr>
          <p:cNvSpPr txBox="1"/>
          <p:nvPr/>
        </p:nvSpPr>
        <p:spPr>
          <a:xfrm>
            <a:off x="1926477" y="5630884"/>
            <a:ext cx="9715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2</a:t>
            </a:r>
          </a:p>
          <a:p>
            <a:pPr algn="ctr"/>
            <a:r>
              <a:rPr lang="fr-F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 pays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FB09861-398D-4745-BCB5-2D6628734FE2}"/>
              </a:ext>
            </a:extLst>
          </p:cNvPr>
          <p:cNvSpPr txBox="1"/>
          <p:nvPr/>
        </p:nvSpPr>
        <p:spPr>
          <a:xfrm>
            <a:off x="3244024" y="5633421"/>
            <a:ext cx="9715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3</a:t>
            </a:r>
          </a:p>
          <a:p>
            <a:pPr algn="ctr"/>
            <a:r>
              <a:rPr lang="fr-F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 pays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1475280-F25C-4354-A7DA-A085E7EEE08B}"/>
              </a:ext>
            </a:extLst>
          </p:cNvPr>
          <p:cNvSpPr txBox="1"/>
          <p:nvPr/>
        </p:nvSpPr>
        <p:spPr>
          <a:xfrm>
            <a:off x="4586971" y="5641906"/>
            <a:ext cx="9715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4</a:t>
            </a:r>
          </a:p>
          <a:p>
            <a:pPr algn="ctr"/>
            <a:r>
              <a:rPr lang="fr-F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 pays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249C2EB-F819-4DF8-A72A-56504C4DF8E5}"/>
              </a:ext>
            </a:extLst>
          </p:cNvPr>
          <p:cNvSpPr txBox="1"/>
          <p:nvPr/>
        </p:nvSpPr>
        <p:spPr>
          <a:xfrm>
            <a:off x="5910868" y="5630884"/>
            <a:ext cx="9715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5</a:t>
            </a:r>
          </a:p>
          <a:p>
            <a:pPr algn="ctr"/>
            <a:r>
              <a:rPr lang="fr-F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pays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B89418-C396-4900-A3B8-BC59EBA547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81" y="69114"/>
            <a:ext cx="1390650" cy="121920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74516802-C0C7-45AB-A4BC-2B27444ADFA2}"/>
              </a:ext>
            </a:extLst>
          </p:cNvPr>
          <p:cNvSpPr txBox="1"/>
          <p:nvPr/>
        </p:nvSpPr>
        <p:spPr>
          <a:xfrm>
            <a:off x="7299331" y="2890001"/>
            <a:ext cx="41750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Comparaison des moyennes afin d'identifier les clusters les plus porteurs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5A902F-D930-4A6A-A0D8-1C56D380D70A}"/>
              </a:ext>
            </a:extLst>
          </p:cNvPr>
          <p:cNvSpPr/>
          <p:nvPr/>
        </p:nvSpPr>
        <p:spPr>
          <a:xfrm>
            <a:off x="11114843" y="1544715"/>
            <a:ext cx="502431" cy="9676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6734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3768</TotalTime>
  <Words>667</Words>
  <Application>Microsoft Office PowerPoint</Application>
  <PresentationFormat>Grand écran</PresentationFormat>
  <Paragraphs>144</Paragraphs>
  <Slides>21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Dendrogramme général</vt:lpstr>
      <vt:lpstr>Dendrogramme : 5 clusters</vt:lpstr>
      <vt:lpstr>Analyse des clusters CAH</vt:lpstr>
      <vt:lpstr>Présentation PowerPoint</vt:lpstr>
      <vt:lpstr>Choix du nb de cluster KMeans</vt:lpstr>
      <vt:lpstr>Analyse des clusters KMeans</vt:lpstr>
      <vt:lpstr>Présentation PowerPoint</vt:lpstr>
      <vt:lpstr>Choix du nb de composantes principales</vt:lpstr>
      <vt:lpstr>Cercle des corrélations</vt:lpstr>
      <vt:lpstr>Projection des individus</vt:lpstr>
      <vt:lpstr>Affinage des résultats K-Means avec ACP</vt:lpstr>
      <vt:lpstr>Comparaisons des résultats</vt:lpstr>
      <vt:lpstr>Résultats et recommandations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Camille Dose</dc:creator>
  <cp:lastModifiedBy>Camille Dose</cp:lastModifiedBy>
  <cp:revision>147</cp:revision>
  <dcterms:created xsi:type="dcterms:W3CDTF">2022-04-27T17:19:48Z</dcterms:created>
  <dcterms:modified xsi:type="dcterms:W3CDTF">2022-12-18T10:58:20Z</dcterms:modified>
</cp:coreProperties>
</file>