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7" r:id="rId3"/>
    <p:sldId id="258" r:id="rId4"/>
    <p:sldId id="268" r:id="rId5"/>
    <p:sldId id="256" r:id="rId6"/>
    <p:sldId id="257" r:id="rId7"/>
    <p:sldId id="259" r:id="rId8"/>
    <p:sldId id="265" r:id="rId9"/>
    <p:sldId id="263" r:id="rId10"/>
    <p:sldId id="261" r:id="rId11"/>
    <p:sldId id="260" r:id="rId12"/>
    <p:sldId id="262" r:id="rId13"/>
    <p:sldId id="269" r:id="rId14"/>
    <p:sldId id="271" r:id="rId15"/>
    <p:sldId id="273" r:id="rId16"/>
    <p:sldId id="274" r:id="rId17"/>
    <p:sldId id="270" r:id="rId18"/>
    <p:sldId id="272" r:id="rId19"/>
    <p:sldId id="264" r:id="rId2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F802A88B-BF8B-40C4-B008-BA0498ACD1D6}">
      <dgm:prSet phldrT="[Texte]"/>
      <dgm:spPr/>
      <dgm:t>
        <a:bodyPr/>
        <a:lstStyle/>
        <a:p>
          <a:r>
            <a:rPr lang="fr-FR" dirty="0" smtClean="0">
              <a:latin typeface="Times New Roman" pitchFamily="18" charset="0"/>
              <a:cs typeface="Times New Roman" pitchFamily="18" charset="0"/>
            </a:rPr>
            <a:t>Le changement de stratégie de l’entreprise a t-il influencé cette baisse ? 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8D12C54A-0917-46E9-B7C7-96DCFECD3190}" type="parTrans" cxnId="{01907CE7-A70A-4B91-8423-791BEDD1368C}">
      <dgm:prSet/>
      <dgm:spPr/>
      <dgm:t>
        <a:bodyPr/>
        <a:lstStyle/>
        <a:p>
          <a:endParaRPr lang="fr-FR"/>
        </a:p>
      </dgm:t>
    </dgm:pt>
    <dgm:pt modelId="{07A7AED6-B48D-4E63-82FC-5B37ED71C239}" type="sibTrans" cxnId="{01907CE7-A70A-4B91-8423-791BEDD1368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fr-FR"/>
        </a:p>
      </dgm:t>
    </dgm:pt>
    <dgm:pt modelId="{A889F466-52B0-47F8-8E4C-B9C028E1ED39}">
      <dgm:prSet phldrT="[Texte]"/>
      <dgm:spPr/>
      <dgm:t>
        <a:bodyPr/>
        <a:lstStyle/>
        <a:p>
          <a:r>
            <a:rPr lang="fr-FR" dirty="0" smtClean="0">
              <a:latin typeface="Times New Roman" pitchFamily="18" charset="0"/>
              <a:cs typeface="Times New Roman" pitchFamily="18" charset="0"/>
            </a:rPr>
            <a:t>D’où provient la baisse du chiffre d’affaire ? 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B08A1875-BEE4-44F3-B405-651E9B4E116C}" type="parTrans" cxnId="{CC12ECDE-B4EE-48C1-BCE6-4A7F27252C45}">
      <dgm:prSet/>
      <dgm:spPr/>
      <dgm:t>
        <a:bodyPr/>
        <a:lstStyle/>
        <a:p>
          <a:endParaRPr lang="fr-FR"/>
        </a:p>
      </dgm:t>
    </dgm:pt>
    <dgm:pt modelId="{D45A4805-4AA1-4E8E-9D30-12B9E1C5970E}" type="sibTrans" cxnId="{CC12ECDE-B4EE-48C1-BCE6-4A7F27252C45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fr-FR"/>
        </a:p>
      </dgm:t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  <dgm:pt modelId="{ECB6C571-328E-467A-99CB-528024DA5EC8}" type="pres">
      <dgm:prSet presAssocID="{68BF6493-7451-4C93-B1BA-23B1FF8C102F}" presName="dot1" presStyleLbl="alignNode1" presStyleIdx="0" presStyleCnt="10"/>
      <dgm:spPr/>
    </dgm:pt>
    <dgm:pt modelId="{37619775-CF69-4614-8BD4-4AD7BFA6A31E}" type="pres">
      <dgm:prSet presAssocID="{68BF6493-7451-4C93-B1BA-23B1FF8C102F}" presName="dot2" presStyleLbl="alignNode1" presStyleIdx="1" presStyleCnt="10"/>
      <dgm:spPr/>
    </dgm:pt>
    <dgm:pt modelId="{2F9BD55A-7B40-4B3A-BB41-74D93A4554EA}" type="pres">
      <dgm:prSet presAssocID="{68BF6493-7451-4C93-B1BA-23B1FF8C102F}" presName="dot3" presStyleLbl="alignNode1" presStyleIdx="2" presStyleCnt="10"/>
      <dgm:spPr/>
    </dgm:pt>
    <dgm:pt modelId="{D2DEDD53-B0C5-4F2B-8D07-E45BC45BA70A}" type="pres">
      <dgm:prSet presAssocID="{68BF6493-7451-4C93-B1BA-23B1FF8C102F}" presName="dotArrow1" presStyleLbl="alignNode1" presStyleIdx="3" presStyleCnt="10"/>
      <dgm:spPr/>
    </dgm:pt>
    <dgm:pt modelId="{55974FC6-4ACC-414E-A0D4-701428686140}" type="pres">
      <dgm:prSet presAssocID="{68BF6493-7451-4C93-B1BA-23B1FF8C102F}" presName="dotArrow2" presStyleLbl="alignNode1" presStyleIdx="4" presStyleCnt="10"/>
      <dgm:spPr/>
    </dgm:pt>
    <dgm:pt modelId="{926D62E7-552B-4461-ADF4-C66608A06DE6}" type="pres">
      <dgm:prSet presAssocID="{68BF6493-7451-4C93-B1BA-23B1FF8C102F}" presName="dotArrow3" presStyleLbl="alignNode1" presStyleIdx="5" presStyleCnt="10"/>
      <dgm:spPr/>
    </dgm:pt>
    <dgm:pt modelId="{CFFB6E29-E40A-48A6-A8B5-4D33BD919576}" type="pres">
      <dgm:prSet presAssocID="{68BF6493-7451-4C93-B1BA-23B1FF8C102F}" presName="dotArrow4" presStyleLbl="alignNode1" presStyleIdx="6" presStyleCnt="10" custLinFactX="589193" custLinFactY="100000" custLinFactNeighborX="600000" custLinFactNeighborY="128995"/>
      <dgm:spPr/>
    </dgm:pt>
    <dgm:pt modelId="{535F6BF2-BE42-4C85-AF06-78CBB65EFE72}" type="pres">
      <dgm:prSet presAssocID="{68BF6493-7451-4C93-B1BA-23B1FF8C102F}" presName="dotArrow5" presStyleLbl="alignNode1" presStyleIdx="7" presStyleCnt="10"/>
      <dgm:spPr/>
    </dgm:pt>
    <dgm:pt modelId="{4CF66AEA-89C2-4A8C-9BD0-6D1CCA30C3F8}" type="pres">
      <dgm:prSet presAssocID="{68BF6493-7451-4C93-B1BA-23B1FF8C102F}" presName="dotArrow6" presStyleLbl="alignNode1" presStyleIdx="8" presStyleCnt="10"/>
      <dgm:spPr/>
    </dgm:pt>
    <dgm:pt modelId="{283CEB32-10D2-47B1-8767-E08AD5486A72}" type="pres">
      <dgm:prSet presAssocID="{68BF6493-7451-4C93-B1BA-23B1FF8C102F}" presName="dotArrow7" presStyleLbl="alignNode1" presStyleIdx="9" presStyleCnt="10"/>
      <dgm:spPr/>
    </dgm:pt>
    <dgm:pt modelId="{1C2863AA-715C-4271-AB7D-F8754671B468}" type="pres">
      <dgm:prSet presAssocID="{F802A88B-BF8B-40C4-B008-BA0498ACD1D6}" presName="parTx1" presStyleLbl="node1" presStyleIdx="0" presStyleCnt="2" custLinFactNeighborX="1221" custLinFactNeighborY="-32901"/>
      <dgm:spPr/>
      <dgm:t>
        <a:bodyPr/>
        <a:lstStyle/>
        <a:p>
          <a:endParaRPr lang="fr-FR"/>
        </a:p>
      </dgm:t>
    </dgm:pt>
    <dgm:pt modelId="{6DA78B13-7A28-4348-A7FA-D2DD2D21AE9E}" type="pres">
      <dgm:prSet presAssocID="{07A7AED6-B48D-4E63-82FC-5B37ED71C239}" presName="picture1" presStyleCnt="0"/>
      <dgm:spPr/>
    </dgm:pt>
    <dgm:pt modelId="{38DE9888-D6C9-4C61-9989-DDC8357A1E83}" type="pres">
      <dgm:prSet presAssocID="{07A7AED6-B48D-4E63-82FC-5B37ED71C239}" presName="imageRepeatNode" presStyleLbl="fgImgPlace1" presStyleIdx="0" presStyleCnt="2" custLinFactNeighborY="-5666"/>
      <dgm:spPr/>
      <dgm:t>
        <a:bodyPr/>
        <a:lstStyle/>
        <a:p>
          <a:endParaRPr lang="fr-FR"/>
        </a:p>
      </dgm:t>
    </dgm:pt>
    <dgm:pt modelId="{516C279F-2022-423B-A391-55810375BBBE}" type="pres">
      <dgm:prSet presAssocID="{A889F466-52B0-47F8-8E4C-B9C028E1ED39}" presName="parTx2" presStyleLbl="node1" presStyleIdx="1" presStyleCnt="2" custLinFactNeighborY="-22360"/>
      <dgm:spPr/>
      <dgm:t>
        <a:bodyPr/>
        <a:lstStyle/>
        <a:p>
          <a:endParaRPr lang="fr-FR"/>
        </a:p>
      </dgm:t>
    </dgm:pt>
    <dgm:pt modelId="{41592217-8610-4BB5-9636-B6B147791ED0}" type="pres">
      <dgm:prSet presAssocID="{D45A4805-4AA1-4E8E-9D30-12B9E1C5970E}" presName="picture2" presStyleCnt="0"/>
      <dgm:spPr/>
    </dgm:pt>
    <dgm:pt modelId="{52428CD5-52D5-4954-A1F2-55E0A38ACBF7}" type="pres">
      <dgm:prSet presAssocID="{D45A4805-4AA1-4E8E-9D30-12B9E1C5970E}" presName="imageRepeatNode" presStyleLbl="fgImgPlace1" presStyleIdx="1" presStyleCnt="2"/>
      <dgm:spPr/>
      <dgm:t>
        <a:bodyPr/>
        <a:lstStyle/>
        <a:p>
          <a:endParaRPr lang="fr-FR"/>
        </a:p>
      </dgm:t>
    </dgm:pt>
  </dgm:ptLst>
  <dgm:cxnLst>
    <dgm:cxn modelId="{FD551838-6C49-4776-B105-564F07C7A405}" type="presOf" srcId="{68BF6493-7451-4C93-B1BA-23B1FF8C102F}" destId="{32EFA925-25F3-4A1B-9DBB-DA332E1D27D9}" srcOrd="0" destOrd="0" presId="urn:microsoft.com/office/officeart/2008/layout/AscendingPictureAccentProcess"/>
    <dgm:cxn modelId="{2D3CAE57-2DD3-47D9-935B-94F497E67C7E}" type="presOf" srcId="{A889F466-52B0-47F8-8E4C-B9C028E1ED39}" destId="{516C279F-2022-423B-A391-55810375BBBE}" srcOrd="0" destOrd="0" presId="urn:microsoft.com/office/officeart/2008/layout/AscendingPictureAccentProcess"/>
    <dgm:cxn modelId="{DACD9CD5-E3D6-4DD9-842E-32E9A879A252}" type="presOf" srcId="{07A7AED6-B48D-4E63-82FC-5B37ED71C239}" destId="{38DE9888-D6C9-4C61-9989-DDC8357A1E83}" srcOrd="0" destOrd="0" presId="urn:microsoft.com/office/officeart/2008/layout/AscendingPictureAccentProcess"/>
    <dgm:cxn modelId="{625B9636-209E-445B-A012-8297D4910174}" type="presOf" srcId="{D45A4805-4AA1-4E8E-9D30-12B9E1C5970E}" destId="{52428CD5-52D5-4954-A1F2-55E0A38ACBF7}" srcOrd="0" destOrd="0" presId="urn:microsoft.com/office/officeart/2008/layout/AscendingPictureAccentProcess"/>
    <dgm:cxn modelId="{B1A5F0BC-C67E-4AA2-A159-B6E7A922AB8B}" type="presOf" srcId="{F802A88B-BF8B-40C4-B008-BA0498ACD1D6}" destId="{1C2863AA-715C-4271-AB7D-F8754671B468}" srcOrd="0" destOrd="0" presId="urn:microsoft.com/office/officeart/2008/layout/AscendingPictureAccentProcess"/>
    <dgm:cxn modelId="{01907CE7-A70A-4B91-8423-791BEDD1368C}" srcId="{68BF6493-7451-4C93-B1BA-23B1FF8C102F}" destId="{F802A88B-BF8B-40C4-B008-BA0498ACD1D6}" srcOrd="0" destOrd="0" parTransId="{8D12C54A-0917-46E9-B7C7-96DCFECD3190}" sibTransId="{07A7AED6-B48D-4E63-82FC-5B37ED71C239}"/>
    <dgm:cxn modelId="{CC12ECDE-B4EE-48C1-BCE6-4A7F27252C45}" srcId="{68BF6493-7451-4C93-B1BA-23B1FF8C102F}" destId="{A889F466-52B0-47F8-8E4C-B9C028E1ED39}" srcOrd="1" destOrd="0" parTransId="{B08A1875-BEE4-44F3-B405-651E9B4E116C}" sibTransId="{D45A4805-4AA1-4E8E-9D30-12B9E1C5970E}"/>
    <dgm:cxn modelId="{43018191-621D-40C9-8CB0-A56C536958A3}" type="presParOf" srcId="{32EFA925-25F3-4A1B-9DBB-DA332E1D27D9}" destId="{ECB6C571-328E-467A-99CB-528024DA5EC8}" srcOrd="0" destOrd="0" presId="urn:microsoft.com/office/officeart/2008/layout/AscendingPictureAccentProcess"/>
    <dgm:cxn modelId="{23B51384-97CC-4D0D-984B-CBA512D7B0EA}" type="presParOf" srcId="{32EFA925-25F3-4A1B-9DBB-DA332E1D27D9}" destId="{37619775-CF69-4614-8BD4-4AD7BFA6A31E}" srcOrd="1" destOrd="0" presId="urn:microsoft.com/office/officeart/2008/layout/AscendingPictureAccentProcess"/>
    <dgm:cxn modelId="{2DC8CC4E-0BF3-4A10-B041-F3D75E2B05D6}" type="presParOf" srcId="{32EFA925-25F3-4A1B-9DBB-DA332E1D27D9}" destId="{2F9BD55A-7B40-4B3A-BB41-74D93A4554EA}" srcOrd="2" destOrd="0" presId="urn:microsoft.com/office/officeart/2008/layout/AscendingPictureAccentProcess"/>
    <dgm:cxn modelId="{5341BC4B-D5CD-49F2-9FAF-068F076D6FBA}" type="presParOf" srcId="{32EFA925-25F3-4A1B-9DBB-DA332E1D27D9}" destId="{D2DEDD53-B0C5-4F2B-8D07-E45BC45BA70A}" srcOrd="3" destOrd="0" presId="urn:microsoft.com/office/officeart/2008/layout/AscendingPictureAccentProcess"/>
    <dgm:cxn modelId="{5D2B3D62-2E55-4CD2-B0A1-F5F3733BC871}" type="presParOf" srcId="{32EFA925-25F3-4A1B-9DBB-DA332E1D27D9}" destId="{55974FC6-4ACC-414E-A0D4-701428686140}" srcOrd="4" destOrd="0" presId="urn:microsoft.com/office/officeart/2008/layout/AscendingPictureAccentProcess"/>
    <dgm:cxn modelId="{668E8283-D929-4FED-8306-C17D09189741}" type="presParOf" srcId="{32EFA925-25F3-4A1B-9DBB-DA332E1D27D9}" destId="{926D62E7-552B-4461-ADF4-C66608A06DE6}" srcOrd="5" destOrd="0" presId="urn:microsoft.com/office/officeart/2008/layout/AscendingPictureAccentProcess"/>
    <dgm:cxn modelId="{3485931D-EFDE-4455-9887-50E047B05DA7}" type="presParOf" srcId="{32EFA925-25F3-4A1B-9DBB-DA332E1D27D9}" destId="{CFFB6E29-E40A-48A6-A8B5-4D33BD919576}" srcOrd="6" destOrd="0" presId="urn:microsoft.com/office/officeart/2008/layout/AscendingPictureAccentProcess"/>
    <dgm:cxn modelId="{0569E99C-C5D8-4BC6-A08A-3A1840B80D8F}" type="presParOf" srcId="{32EFA925-25F3-4A1B-9DBB-DA332E1D27D9}" destId="{535F6BF2-BE42-4C85-AF06-78CBB65EFE72}" srcOrd="7" destOrd="0" presId="urn:microsoft.com/office/officeart/2008/layout/AscendingPictureAccentProcess"/>
    <dgm:cxn modelId="{B9F9A8EB-F0EC-4ADF-A661-5373DAD90F54}" type="presParOf" srcId="{32EFA925-25F3-4A1B-9DBB-DA332E1D27D9}" destId="{4CF66AEA-89C2-4A8C-9BD0-6D1CCA30C3F8}" srcOrd="8" destOrd="0" presId="urn:microsoft.com/office/officeart/2008/layout/AscendingPictureAccentProcess"/>
    <dgm:cxn modelId="{6AA0EA43-7A9F-421D-991E-9F4712B24EE2}" type="presParOf" srcId="{32EFA925-25F3-4A1B-9DBB-DA332E1D27D9}" destId="{283CEB32-10D2-47B1-8767-E08AD5486A72}" srcOrd="9" destOrd="0" presId="urn:microsoft.com/office/officeart/2008/layout/AscendingPictureAccentProcess"/>
    <dgm:cxn modelId="{679B2ACA-2232-4D47-BFDF-0192B0DB3586}" type="presParOf" srcId="{32EFA925-25F3-4A1B-9DBB-DA332E1D27D9}" destId="{1C2863AA-715C-4271-AB7D-F8754671B468}" srcOrd="10" destOrd="0" presId="urn:microsoft.com/office/officeart/2008/layout/AscendingPictureAccentProcess"/>
    <dgm:cxn modelId="{D0D3498F-2E80-41A4-842E-CF70DDBBD660}" type="presParOf" srcId="{32EFA925-25F3-4A1B-9DBB-DA332E1D27D9}" destId="{6DA78B13-7A28-4348-A7FA-D2DD2D21AE9E}" srcOrd="11" destOrd="0" presId="urn:microsoft.com/office/officeart/2008/layout/AscendingPictureAccentProcess"/>
    <dgm:cxn modelId="{807A9C06-00F9-462A-B996-BA0EDE5F77C0}" type="presParOf" srcId="{6DA78B13-7A28-4348-A7FA-D2DD2D21AE9E}" destId="{38DE9888-D6C9-4C61-9989-DDC8357A1E83}" srcOrd="0" destOrd="0" presId="urn:microsoft.com/office/officeart/2008/layout/AscendingPictureAccentProcess"/>
    <dgm:cxn modelId="{BE499005-4247-4798-B173-E226CB894465}" type="presParOf" srcId="{32EFA925-25F3-4A1B-9DBB-DA332E1D27D9}" destId="{516C279F-2022-423B-A391-55810375BBBE}" srcOrd="12" destOrd="0" presId="urn:microsoft.com/office/officeart/2008/layout/AscendingPictureAccentProcess"/>
    <dgm:cxn modelId="{D91DE18F-ED4A-4B30-B3E2-46E9839459A0}" type="presParOf" srcId="{32EFA925-25F3-4A1B-9DBB-DA332E1D27D9}" destId="{41592217-8610-4BB5-9636-B6B147791ED0}" srcOrd="13" destOrd="0" presId="urn:microsoft.com/office/officeart/2008/layout/AscendingPictureAccentProcess"/>
    <dgm:cxn modelId="{32AD75DD-4915-432F-8BEE-0E68E9322DBF}" type="presParOf" srcId="{41592217-8610-4BB5-9636-B6B147791ED0}" destId="{52428CD5-52D5-4954-A1F2-55E0A38ACBF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4784E05D-8383-49F4-820D-626C5C0EF098}" type="presOf" srcId="{68BF6493-7451-4C93-B1BA-23B1FF8C102F}" destId="{32EFA925-25F3-4A1B-9DBB-DA332E1D27D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F1A0E448-0EAC-4A8E-96FD-7C6C049D66C8}" type="presOf" srcId="{68BF6493-7451-4C93-B1BA-23B1FF8C102F}" destId="{32EFA925-25F3-4A1B-9DBB-DA332E1D27D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E664E80C-82B7-4AB0-B489-A57710C8D83A}" type="presOf" srcId="{68BF6493-7451-4C93-B1BA-23B1FF8C102F}" destId="{32EFA925-25F3-4A1B-9DBB-DA332E1D27D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00ABBF64-4E4F-4E2D-B211-C0B94522456A}" type="presOf" srcId="{68BF6493-7451-4C93-B1BA-23B1FF8C102F}" destId="{32EFA925-25F3-4A1B-9DBB-DA332E1D27D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BF6493-7451-4C93-B1BA-23B1FF8C102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1" csCatId="accent1" phldr="1"/>
      <dgm:spPr/>
    </dgm:pt>
    <dgm:pt modelId="{32EFA925-25F3-4A1B-9DBB-DA332E1D27D9}" type="pres">
      <dgm:prSet presAssocID="{68BF6493-7451-4C93-B1BA-23B1FF8C102F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2B865291-D41A-43CD-A08E-BB1CA1961C41}" type="presOf" srcId="{68BF6493-7451-4C93-B1BA-23B1FF8C102F}" destId="{32EFA925-25F3-4A1B-9DBB-DA332E1D27D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6C571-328E-467A-99CB-528024DA5EC8}">
      <dsp:nvSpPr>
        <dsp:cNvPr id="0" name=""/>
        <dsp:cNvSpPr/>
      </dsp:nvSpPr>
      <dsp:spPr>
        <a:xfrm>
          <a:off x="3153141" y="3858383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19775-CF69-4614-8BD4-4AD7BFA6A31E}">
      <dsp:nvSpPr>
        <dsp:cNvPr id="0" name=""/>
        <dsp:cNvSpPr/>
      </dsp:nvSpPr>
      <dsp:spPr>
        <a:xfrm>
          <a:off x="2952811" y="4179422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D55A-7B40-4B3A-BB41-74D93A4554EA}">
      <dsp:nvSpPr>
        <dsp:cNvPr id="0" name=""/>
        <dsp:cNvSpPr/>
      </dsp:nvSpPr>
      <dsp:spPr>
        <a:xfrm>
          <a:off x="2714062" y="4457373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EDD53-B0C5-4F2B-8D07-E45BC45BA70A}">
      <dsp:nvSpPr>
        <dsp:cNvPr id="0" name=""/>
        <dsp:cNvSpPr/>
      </dsp:nvSpPr>
      <dsp:spPr>
        <a:xfrm>
          <a:off x="2999463" y="627356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74FC6-4ACC-414E-A0D4-701428686140}">
      <dsp:nvSpPr>
        <dsp:cNvPr id="0" name=""/>
        <dsp:cNvSpPr/>
      </dsp:nvSpPr>
      <dsp:spPr>
        <a:xfrm>
          <a:off x="3304990" y="445292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D62E7-552B-4461-ADF4-C66608A06DE6}">
      <dsp:nvSpPr>
        <dsp:cNvPr id="0" name=""/>
        <dsp:cNvSpPr/>
      </dsp:nvSpPr>
      <dsp:spPr>
        <a:xfrm>
          <a:off x="3609601" y="263229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B6E29-E40A-48A6-A8B5-4D33BD919576}">
      <dsp:nvSpPr>
        <dsp:cNvPr id="0" name=""/>
        <dsp:cNvSpPr/>
      </dsp:nvSpPr>
      <dsp:spPr>
        <a:xfrm>
          <a:off x="6633748" y="968975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F6BF2-BE42-4C85-AF06-78CBB65EFE72}">
      <dsp:nvSpPr>
        <dsp:cNvPr id="0" name=""/>
        <dsp:cNvSpPr/>
      </dsp:nvSpPr>
      <dsp:spPr>
        <a:xfrm>
          <a:off x="4219739" y="627356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66AEA-89C2-4A8C-9BD0-6D1CCA30C3F8}">
      <dsp:nvSpPr>
        <dsp:cNvPr id="0" name=""/>
        <dsp:cNvSpPr/>
      </dsp:nvSpPr>
      <dsp:spPr>
        <a:xfrm>
          <a:off x="3609601" y="647383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EB32-10D2-47B1-8767-E08AD5486A72}">
      <dsp:nvSpPr>
        <dsp:cNvPr id="0" name=""/>
        <dsp:cNvSpPr/>
      </dsp:nvSpPr>
      <dsp:spPr>
        <a:xfrm>
          <a:off x="3609601" y="1031538"/>
          <a:ext cx="228687" cy="228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863AA-715C-4271-AB7D-F8754671B468}">
      <dsp:nvSpPr>
        <dsp:cNvPr id="0" name=""/>
        <dsp:cNvSpPr/>
      </dsp:nvSpPr>
      <dsp:spPr>
        <a:xfrm>
          <a:off x="1809224" y="4857411"/>
          <a:ext cx="4932329" cy="13229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01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>
              <a:latin typeface="Times New Roman" pitchFamily="18" charset="0"/>
              <a:cs typeface="Times New Roman" pitchFamily="18" charset="0"/>
            </a:rPr>
            <a:t>Le changement de stratégie de l’entreprise a t-il influencé cette baisse ? </a:t>
          </a:r>
          <a:endParaRPr lang="fr-FR" sz="2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73807" y="4921994"/>
        <a:ext cx="4803163" cy="1193831"/>
      </dsp:txXfrm>
    </dsp:sp>
    <dsp:sp modelId="{38DE9888-D6C9-4C61-9989-DDC8357A1E83}">
      <dsp:nvSpPr>
        <dsp:cNvPr id="0" name=""/>
        <dsp:cNvSpPr/>
      </dsp:nvSpPr>
      <dsp:spPr>
        <a:xfrm>
          <a:off x="381450" y="3866830"/>
          <a:ext cx="2286874" cy="2286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C279F-2022-423B-A391-55810375BBBE}">
      <dsp:nvSpPr>
        <dsp:cNvPr id="0" name=""/>
        <dsp:cNvSpPr/>
      </dsp:nvSpPr>
      <dsp:spPr>
        <a:xfrm>
          <a:off x="3833715" y="2409133"/>
          <a:ext cx="4932329" cy="13229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01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>
              <a:latin typeface="Times New Roman" pitchFamily="18" charset="0"/>
              <a:cs typeface="Times New Roman" pitchFamily="18" charset="0"/>
            </a:rPr>
            <a:t>D’où provient la baisse du chiffre d’affaire ? </a:t>
          </a:r>
          <a:endParaRPr lang="fr-FR" sz="2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98298" y="2473716"/>
        <a:ext cx="4803163" cy="1193831"/>
      </dsp:txXfrm>
    </dsp:sp>
    <dsp:sp modelId="{52428CD5-52D5-4954-A1F2-55E0A38ACBF7}">
      <dsp:nvSpPr>
        <dsp:cNvPr id="0" name=""/>
        <dsp:cNvSpPr/>
      </dsp:nvSpPr>
      <dsp:spPr>
        <a:xfrm>
          <a:off x="2466164" y="1408661"/>
          <a:ext cx="2286874" cy="228672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Camille DOSE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05/03/2019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DCA6C-36C7-48AD-88D8-B32D968E7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490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Camille DOSE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05/03/2019</a:t>
            </a: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769C-6D71-445A-845E-75726163C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9328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769C-6D71-445A-845E-75726163CC87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05/03/2019</a:t>
            </a:r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Camille DOSE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88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3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9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6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Février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1C97-950A-426E-B40B-E25F84E3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5600" dirty="0">
                <a:latin typeface="Times New Roman" pitchFamily="18" charset="0"/>
                <a:cs typeface="Times New Roman" pitchFamily="18" charset="0"/>
              </a:rPr>
              <a:t>Parcours</a:t>
            </a:r>
            <a:r>
              <a:rPr lang="fr-FR" dirty="0" smtClean="0"/>
              <a:t> </a:t>
            </a:r>
            <a:r>
              <a:rPr lang="fr-FR" sz="5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fr-FR" sz="5600" dirty="0">
                <a:latin typeface="Times New Roman" pitchFamily="18" charset="0"/>
                <a:cs typeface="Times New Roman" pitchFamily="18" charset="0"/>
              </a:rPr>
              <a:t>Analyst </a:t>
            </a:r>
            <a:r>
              <a:rPr lang="fr-FR" sz="5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5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5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5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5600" dirty="0" smtClean="0">
                <a:latin typeface="Times New Roman" pitchFamily="18" charset="0"/>
                <a:cs typeface="Times New Roman" pitchFamily="18" charset="0"/>
              </a:rPr>
              <a:t> Projet </a:t>
            </a:r>
            <a:r>
              <a:rPr lang="fr-FR" sz="5600" dirty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fr-FR" sz="5600" dirty="0">
                <a:latin typeface="Times New Roman" pitchFamily="18" charset="0"/>
                <a:cs typeface="Times New Roman" pitchFamily="18" charset="0"/>
              </a:rPr>
            </a:br>
            <a:endParaRPr lang="fr-FR" sz="5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Montant moyen du panier 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par temps moyen sur le SI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06" y="1340768"/>
            <a:ext cx="5819094" cy="4525963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64715" y="2348880"/>
            <a:ext cx="2983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Panier moyen de 40€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oyenne de 7min sur le SI</a:t>
            </a:r>
          </a:p>
          <a:p>
            <a:pPr marL="285750" indent="-285750">
              <a:buFont typeface="Wingdings" pitchFamily="2" charset="2"/>
              <a:buChar char="v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Corrélation positive : Plus les clients passent du temps, plus le montant panier est important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Evolution du ratio nombre d’achats 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par nombre de visites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06" y="1484784"/>
            <a:ext cx="5819094" cy="4525963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09201" y="1916832"/>
            <a:ext cx="3177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Nb de visites a explosé depuis juin 2019 (160k en février, 550k au total)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Nb de ventes en augmentation stable depuis juin 2019 (environ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k pour février, 30k au total)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aux de conversion faible par rapport aux nb de visites/ventes.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90" y="1240160"/>
            <a:ext cx="5406510" cy="4205064"/>
          </a:xfrm>
        </p:spPr>
      </p:pic>
      <p:sp>
        <p:nvSpPr>
          <p:cNvPr id="9" name="ZoneTexte 8"/>
          <p:cNvSpPr txBox="1"/>
          <p:nvPr/>
        </p:nvSpPr>
        <p:spPr>
          <a:xfrm>
            <a:off x="4788024" y="5157192"/>
            <a:ext cx="345638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Temps min 4,5min /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Temps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max 9,9min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Médiane : 6,2min (entre 6 et 7)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Etendue : 5,4min d’écart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Evolution de la variabilité 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du temps passé sur le SI avec achat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544" y="1772816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25% - de 5,5min.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25% + de 7,2min.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- 6,2min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- 7,2min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50% de la majorité des clients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entre 5,5min et 7,2min</a:t>
            </a:r>
          </a:p>
          <a:p>
            <a:pPr marL="285750" indent="-285750">
              <a:buFont typeface="Wingdings" pitchFamily="2" charset="2"/>
              <a:buChar char="v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Globalement dans le temps :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temps maximum augmente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temps minimum diminue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médiane diminue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917813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Conclusion 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4714" y="1484784"/>
            <a:ext cx="867178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8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D’où 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provient la baisse du chiffre d’affaire ? </a:t>
            </a:r>
          </a:p>
          <a:p>
            <a:endParaRPr lang="fr-FR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On note une baisse du CA d’environ 50k€, </a:t>
            </a:r>
            <a:br>
              <a:rPr lang="fr-FR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malgré une augmentation des ventes générales. </a:t>
            </a:r>
            <a:br>
              <a:rPr lang="fr-FR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(+8k </a:t>
            </a:r>
            <a:r>
              <a:rPr lang="fr-FR" sz="2300" dirty="0" err="1" smtClean="0">
                <a:latin typeface="Times New Roman" pitchFamily="18" charset="0"/>
                <a:cs typeface="Times New Roman" pitchFamily="18" charset="0"/>
              </a:rPr>
              <a:t>fév</a:t>
            </a:r>
            <a:r>
              <a:rPr lang="fr-FR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dont beaucoup dans la catégorie</a:t>
            </a:r>
            <a:r>
              <a:rPr lang="fr-FR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alimentaire)</a:t>
            </a:r>
          </a:p>
          <a:p>
            <a:endParaRPr lang="fr-FR" sz="23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Peut s’expliquer :</a:t>
            </a:r>
            <a:br>
              <a:rPr lang="fr-FR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- Baisse des ventes de la catégorie High-Tech (0 vente en </a:t>
            </a:r>
            <a:r>
              <a:rPr lang="fr-FR" sz="2300" dirty="0" err="1" smtClean="0">
                <a:latin typeface="Times New Roman" pitchFamily="18" charset="0"/>
                <a:cs typeface="Times New Roman" pitchFamily="18" charset="0"/>
              </a:rPr>
              <a:t>fév</a:t>
            </a: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Rappel : représentait presque 50% du CA global ces 12 derniers mois</a:t>
            </a:r>
            <a:br>
              <a:rPr lang="fr-FR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- Augmentation des ventes Nourriture : moins de bénéfices car prix plus bas </a:t>
            </a:r>
            <a:endParaRPr lang="fr-FR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548187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Conclusion 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9512" y="1196752"/>
            <a:ext cx="89644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Le changement de stratégie de l’entreprise a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 t-il 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influencé cette baisse ? 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Site Internet : + de trafic = + ventes en ligne = + de CA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(Trafic 160k visites pour 8k de ventes en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fév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Catégorie Nourriture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lus de quantité dans les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pdts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pour répondre à la demande des clients (tendance positive, 475k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total, environ 125k février)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Réponse : Oui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ise en avant de la catégorie Nourriture vs High-Tech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de conversion faible</a:t>
            </a:r>
            <a:endParaRPr lang="fr-FR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5" y="473759"/>
            <a:ext cx="89289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7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700" i="1" dirty="0" smtClean="0">
                <a:latin typeface="Times New Roman" pitchFamily="18" charset="0"/>
                <a:cs typeface="Times New Roman" pitchFamily="18" charset="0"/>
              </a:rPr>
            </a:br>
            <a:endParaRPr lang="fr-FR" sz="23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Pour le CA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Rebooster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la vente du High-Tech car plus rentable 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bcp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 pdts entre 2k et 4k€)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Ou se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concentrer sur la catégorie Nourriture en éliminant progressivement High-Tech : on aura une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baisse temporaire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 mais remontera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Tendance clients achats Nourriture ++ et de plus en plus de visites sur le SI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Pour la catégorie High-Tech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Se questionner : Pourquoi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n’y a-t-il pas eu de vente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ce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mois-ci ? Les clients ne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trouvent-ils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pas ce qu’ils recherchent ?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 peut aussi : 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Revoir les prix à la baisse (promo stocks invendus) pour les rendre plus abordables  pouvoir d’achat ?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Prévoir budget pour des nouveaux produits + récents (rendre accessible)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Domaine en évolution : quels sont les pdts phares du moment ? 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S’inspirer de la concurrence (Amazon) 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3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3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endParaRPr lang="fr-FR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Axes d’amélioration proposés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60094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Axes d’amélioration proposés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4715" y="928166"/>
            <a:ext cx="8671781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800" i="1" dirty="0" smtClean="0">
                <a:latin typeface="Times New Roman" pitchFamily="18" charset="0"/>
                <a:cs typeface="Times New Roman" pitchFamily="18" charset="0"/>
              </a:rPr>
            </a:b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Pour le faible taux de conversion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3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Améliorer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parcours clients, optimiser le contenu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pages, 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processus de paiement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Revoir les objectifs du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tx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 conversion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Comment est la concurrence ? 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es produits correspondent aux besoins des clients ? (SI)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apport avec la catégorie High-Tech ? 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(pas de nouveautés depuis 3-4 mois)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endParaRPr lang="fr-FR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37113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Annexes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0" y="1484784"/>
            <a:ext cx="5650172" cy="439457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220072" y="2420888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Augmentation croissante des commandes fournisseurs pour la catégorie Nourriture (60%)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Rien de changé pour les Biens de conso. Stable. (40%)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Peu de vente donc pas d’investissement pour les produits High-Tech depuis novembre 2019.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2656" y="1061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commande fournisseur depuis 4 mois pour le High-Tech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516312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Annexes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08569"/>
            <a:ext cx="5246577" cy="408067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32040" y="2204864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Taux de conversion : Le nb de visites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sur le SI s’est envolé mais les achats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 ligne n’ont pas suivi le mouvement : Faible impact de l’opération marketing pour les ventes en ligne, mais réussi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pour le trafic.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Pour un e-commerce : tx de conversion idéal 2-3%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39552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Taux de conversion en chute libre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Merci de votre attention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Déroulement du projet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sz="3000" dirty="0">
                <a:latin typeface="Times New Roman" pitchFamily="18" charset="0"/>
                <a:cs typeface="Times New Roman" pitchFamily="18" charset="0"/>
              </a:rPr>
              <a:t>Rappel du 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contexte</a:t>
            </a:r>
          </a:p>
          <a:p>
            <a:pPr marL="0" indent="0">
              <a:buNone/>
            </a:pP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Mission 1 : </a:t>
            </a:r>
          </a:p>
          <a:p>
            <a:pPr lvl="1"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Vérification des graphiques (Email Céline)</a:t>
            </a:r>
          </a:p>
          <a:p>
            <a:pPr lvl="1"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Présentation du rapport mensuel février 2020 (PPT)</a:t>
            </a:r>
          </a:p>
          <a:p>
            <a:pPr marL="0" indent="0">
              <a:buNone/>
            </a:pP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Mission 2 : </a:t>
            </a:r>
          </a:p>
          <a:p>
            <a:pPr lvl="1"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Rapport des clients affiliés (Excel)</a:t>
            </a:r>
            <a:endParaRPr lang="fr-FR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Contexte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5313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Data Analyst au service Marketing (1 an)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Le Grand Marché, entreprise de grande distribution (Nourriture, High Tech, Biens de conso.)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Entrepôt et livraison à dom via commandes par Site Internet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Début du mois de mars 2020 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Mise en production du SI </a:t>
            </a:r>
            <a:r>
              <a:rPr lang="fr-FR" sz="3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bugs dans la nuit 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Plusieurs acteurs : Frédéric (directeur Marketing), Cécile (responsable développement du SI), Pauline (collègue pôle Marketing)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5144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Mission 1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Vérification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graphiques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800" dirty="0">
                <a:latin typeface="Times New Roman" pitchFamily="18" charset="0"/>
                <a:cs typeface="Times New Roman" pitchFamily="18" charset="0"/>
              </a:rPr>
            </a:b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16118"/>
            <a:ext cx="5192657" cy="5741882"/>
          </a:xfrm>
        </p:spPr>
      </p:pic>
    </p:spTree>
    <p:extLst>
      <p:ext uri="{BB962C8B-B14F-4D97-AF65-F5344CB8AC3E}">
        <p14:creationId xmlns:p14="http://schemas.microsoft.com/office/powerpoint/2010/main" val="17536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212976"/>
            <a:ext cx="7772400" cy="1730623"/>
          </a:xfrm>
        </p:spPr>
        <p:txBody>
          <a:bodyPr>
            <a:normAutofit/>
          </a:bodyPr>
          <a:lstStyle/>
          <a:p>
            <a:r>
              <a:rPr lang="fr-FR" sz="5000" dirty="0" smtClean="0">
                <a:latin typeface="Times New Roman" pitchFamily="18" charset="0"/>
                <a:cs typeface="Times New Roman" pitchFamily="18" charset="0"/>
              </a:rPr>
              <a:t>Rapport mensuel </a:t>
            </a:r>
            <a:br>
              <a:rPr lang="fr-FR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5000" dirty="0" smtClean="0">
                <a:latin typeface="Times New Roman" pitchFamily="18" charset="0"/>
                <a:cs typeface="Times New Roman" pitchFamily="18" charset="0"/>
              </a:rPr>
              <a:t>des actions marketing</a:t>
            </a:r>
            <a:endParaRPr lang="fr-FR" sz="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3" y="116632"/>
            <a:ext cx="8572941" cy="321326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58013" y="5733256"/>
            <a:ext cx="777240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Sommaire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Problématiques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Analyse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Wingdings" pitchFamily="2" charset="2"/>
              <a:buChar char="v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Axes d’amélioration proposés</a:t>
            </a:r>
          </a:p>
          <a:p>
            <a:pPr>
              <a:buFont typeface="Wingdings" pitchFamily="2" charset="2"/>
              <a:buChar char="v"/>
            </a:pPr>
            <a:endParaRPr lang="fr-FR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fr-FR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fr-FR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Annexes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5360"/>
              </p:ext>
            </p:extLst>
          </p:nvPr>
        </p:nvGraphicFramePr>
        <p:xfrm>
          <a:off x="26484" y="11754"/>
          <a:ext cx="9147496" cy="687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Problématiques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" y="1412776"/>
            <a:ext cx="5819094" cy="452596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Evolution du chiffre d’affaire 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sur les 12 derniers mois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860032" y="2276872"/>
            <a:ext cx="4032448" cy="429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96136" y="1700808"/>
            <a:ext cx="3347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650k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CA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global :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Perte 50k en février, alors que constante augmentation depuis juin 2019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Les ventes ont presque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doublé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depuis janvier, 8k en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fév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Aparté graph 14 :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High-Tech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- de 50% du CA global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Biens de conso.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+ de 25% du CA global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Nourriture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de 25% du CA global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Proportion des ventes par catégories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5819094" cy="4525963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Février 2020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14422" cy="4667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86914" y="1556792"/>
            <a:ext cx="38164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Nourriture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en augmentation constante depuis son introduction en juillet 2019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475k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CA au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total, environ 125k février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 Tendance d’achat ++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Biens de conso.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 Plutôt stable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depuis mars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2019 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- 175k CA au total (-25k en février)</a:t>
            </a:r>
          </a:p>
          <a:p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High-Tech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en diminution depuis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novembre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2019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Pas de vente en février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2020 = baisse du CA ?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 Désintérêt des clients ou répond pas aux besoins ? 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459</Words>
  <Application>Microsoft Office PowerPoint</Application>
  <PresentationFormat>Affichage à l'écran (4:3)</PresentationFormat>
  <Paragraphs>121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 Parcours Data Analyst    Projet 2 </vt:lpstr>
      <vt:lpstr>Déroulement du projet</vt:lpstr>
      <vt:lpstr>Contexte</vt:lpstr>
      <vt:lpstr>Mission 1 : Vérification des graphiques </vt:lpstr>
      <vt:lpstr>Rapport mensuel  des actions marketing</vt:lpstr>
      <vt:lpstr>Sommaire</vt:lpstr>
      <vt:lpstr>Problématiques </vt:lpstr>
      <vt:lpstr>Evolution du chiffre d’affaire  sur les 12 derniers mois </vt:lpstr>
      <vt:lpstr>Proportion des ventes par catégories</vt:lpstr>
      <vt:lpstr>Montant moyen du panier  par temps moyen sur le SI</vt:lpstr>
      <vt:lpstr>Evolution du ratio nombre d’achats  par nombre de visites</vt:lpstr>
      <vt:lpstr>Evolution de la variabilité  du temps passé sur le SI avec achat</vt:lpstr>
      <vt:lpstr>Conclusion  </vt:lpstr>
      <vt:lpstr>Conclusion  </vt:lpstr>
      <vt:lpstr>Axes d’amélioration proposés</vt:lpstr>
      <vt:lpstr>Axes d’amélioration proposés</vt:lpstr>
      <vt:lpstr>Annexes</vt:lpstr>
      <vt:lpstr>Annexes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  des actions marketing</dc:title>
  <dc:creator>Camille Dose</dc:creator>
  <cp:lastModifiedBy>Camille Dose</cp:lastModifiedBy>
  <cp:revision>115</cp:revision>
  <cp:lastPrinted>2021-11-11T14:17:24Z</cp:lastPrinted>
  <dcterms:created xsi:type="dcterms:W3CDTF">2021-11-08T12:46:17Z</dcterms:created>
  <dcterms:modified xsi:type="dcterms:W3CDTF">2021-11-12T14:39:03Z</dcterms:modified>
</cp:coreProperties>
</file>