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2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9" r:id="rId27"/>
    <p:sldId id="285" r:id="rId28"/>
    <p:sldId id="286" r:id="rId29"/>
    <p:sldId id="287" r:id="rId30"/>
    <p:sldId id="288" r:id="rId31"/>
    <p:sldId id="293" r:id="rId32"/>
    <p:sldId id="292" r:id="rId33"/>
    <p:sldId id="295" r:id="rId34"/>
    <p:sldId id="296" r:id="rId35"/>
    <p:sldId id="290" r:id="rId36"/>
    <p:sldId id="297" r:id="rId37"/>
    <p:sldId id="294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FC455-3432-4410-B640-1CD34668A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E6FCED-D742-467A-88CE-E4B308878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28554-5F59-4D3F-B7C6-EEBE0003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EF2D8-CAFC-4863-BC4B-DF52084B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63D66-F475-494F-B8B2-482D0A9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11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3D506-CD75-4BC6-BDE8-721755D2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4FE37C-C858-45D4-8E92-97AA829C1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DBCD22-DD28-4F68-8C74-6FA5AA2A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7B9DD-8F67-4ED0-B9A8-6BC46D5A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8E8B34-1050-4BD8-85BB-E8F1CF34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97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42C2FE-6EFB-4D6F-AB00-D4E70F2C3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61961E-C55B-416E-9996-E94FB0338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78A0B9-42EF-4B7E-89B6-CAFD61A5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061E4E-6E77-4064-9EAA-5386C44F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BC1430-37DC-4C5E-B967-A3E073E3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13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503FC-FC46-487F-8FE3-C6E7539B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42915-2177-4CB4-B0FE-3C030887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5FED00-966C-4CF6-8A34-CFB74157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BD7F1-4CEC-4B33-9238-E1F2C221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D6585-4F70-4A04-B72E-86C3F42A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7A075-184C-4F39-A502-793EFFBA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031D2A-2AE8-41E4-90E6-237AF2711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324AF5-806A-47FD-9DDC-1EE64C78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1078C-62B3-47D6-959B-BD4BC0BD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A80F4-3DF3-48BF-97FC-14F9F1FC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74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2C76C-A953-426D-B358-82CA75E9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457B8-1770-4CEA-88D8-881142BCE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330D8-293E-4667-93B5-0C7A0A8B7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AF606C-11A3-400C-B77B-F47DFBBB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D8879A-E83B-46D9-8119-8E40B0DD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5A6C7-496E-4047-95D5-6586E971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26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E5FD2-F273-4131-B60C-3DCFF6FC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F7B6EE-35CA-421A-BCED-6422A77A9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50E03E-F604-4F6E-881B-702E43B5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639220-A326-4D26-8265-704F13937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C631B3-19A4-4D68-B4D4-EDB1D1CBA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DC7857-CE20-4CCC-A5EB-5402F85D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2880ED-90A2-49B6-A859-0BC7550C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BAD091-5B4D-4184-942A-4235566C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7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4E22D-BD95-4E20-A243-1A47CC3F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B04C30-C57D-4F3B-BD06-D47E1F61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F1DEFD-566F-42D8-87B0-3C03AEB9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416B3-B468-40B3-AC83-98AEE5ED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8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CB3D84-77CA-42D7-A2C6-4B053A0A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DA72F2-B3E7-4A56-A34B-92F2CC29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B6D4C-F6A6-41FD-B1FD-78EF5F99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73175-90E2-4F5C-9487-FE00EAAE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B489D-8244-41AA-9D65-F496E744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70A069-9982-4DB1-9DE6-38E6F4B2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30DAA6-78F8-4858-96B3-5F84C305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4F671-DCE3-47B0-A3C6-CFD4EDFE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BC88D0-D60F-4E92-B058-E9E693F8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2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E528D-374F-40B4-BA94-F9545327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163ED-7118-446E-92A6-E406E9D46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5C3D04-EBB2-4D57-853A-B9FB090D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E73A1D-337C-4FBE-A88A-3DD15C6F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BBB6BB-3F64-4076-B69B-7ABD950E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331EB6-50F9-4B11-BAFA-17624297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4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F38763-4617-4656-96BE-013A9E2E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31D14-DCAE-4597-9275-A2C28ECE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2B8169-87EC-4D0F-A48D-FF32E019A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B8B1-7877-4E28-969B-C00E16AE177A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6F1FBB-FC2B-4B60-913A-8E347A560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809CBC-F3BA-400F-9F9B-F48C7146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D6CA-C423-4736-BF9D-E34A262D2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7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E85A6-E3A1-4A25-95E4-2742098C3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174564"/>
            <a:ext cx="9144000" cy="2387600"/>
          </a:xfrm>
        </p:spPr>
        <p:txBody>
          <a:bodyPr>
            <a:normAutofit/>
          </a:bodyPr>
          <a:lstStyle/>
          <a:p>
            <a:r>
              <a:rPr lang="fr-FR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fr-FR" sz="9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27D72E-FFF5-43B4-9AEE-BC2FA60A6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9" y="4178595"/>
            <a:ext cx="10688715" cy="1655762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Réaliser une étude de santé avec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6765DA-7A1B-4C12-A0A8-620FB950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23"/>
            <a:ext cx="4138863" cy="12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0529121D-FEAF-442E-8362-9023CEC1DF9F}"/>
              </a:ext>
            </a:extLst>
          </p:cNvPr>
          <p:cNvSpPr txBox="1">
            <a:spLocks/>
          </p:cNvSpPr>
          <p:nvPr/>
        </p:nvSpPr>
        <p:spPr>
          <a:xfrm>
            <a:off x="1524000" y="177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3</a:t>
            </a:r>
          </a:p>
          <a:p>
            <a:pPr algn="ctr"/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75B8DE-8BB4-4BA0-A0E8-063D4AF7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7DDF1E4-4A32-4876-94D1-AB4434FB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78" y="276621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14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E7737-7577-4600-A8B9-181FA13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72" y="34457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Méthodologie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B20DF-D79D-4791-B981-AB362626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Jointures pour créer de nouveaux tableaux : pd.merge()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Filtrer les données dans de nouvelles variables ou df : loc(), groupby()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des opérations arithmétiques : sum(), *, / etc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AA46EA-2EBB-463E-96E3-7D3B5653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D8E4A43-D1DB-45E8-A387-3E2F198F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14F97F3D-C811-4469-8C8A-ACF773C6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47" y="3429000"/>
            <a:ext cx="9442926" cy="1219855"/>
          </a:xfrm>
        </p:spPr>
        <p:txBody>
          <a:bodyPr>
            <a:noAutofit/>
          </a:bodyPr>
          <a:lstStyle/>
          <a:p>
            <a:pPr algn="ctr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plus de 7,5 milliards 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d’habitants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6F6D265-DB63-4883-9DDA-7240C42FC75D}"/>
              </a:ext>
            </a:extLst>
          </p:cNvPr>
          <p:cNvSpPr txBox="1">
            <a:spLocks/>
          </p:cNvSpPr>
          <p:nvPr/>
        </p:nvSpPr>
        <p:spPr>
          <a:xfrm>
            <a:off x="1091147" y="1658503"/>
            <a:ext cx="9442926" cy="1219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3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34726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86D6AF6-11CD-4F05-B107-AC6070C0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8EFC177-4654-4E55-A1C2-DFFD655F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232" y="726794"/>
            <a:ext cx="5614107" cy="54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1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6C0A421-7591-4995-AB5B-2DA276F7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23" y="1007357"/>
            <a:ext cx="6291968" cy="49770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942E9B-EA5D-4C66-BD02-CBAB4F8CA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64A3830-3EB5-409E-A59F-F90F7B237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57" y="488089"/>
            <a:ext cx="6139577" cy="60225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670231-74A9-487C-A46D-EEDCE227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C19A165-AAA0-4935-8BD9-AD68EC3B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200" y="5847838"/>
            <a:ext cx="3146193" cy="1325563"/>
          </a:xfrm>
        </p:spPr>
        <p:txBody>
          <a:bodyPr>
            <a:normAutofit/>
          </a:bodyPr>
          <a:lstStyle/>
          <a:p>
            <a:pPr algn="ctr"/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Moyenne 2500/cal/j/pers</a:t>
            </a:r>
          </a:p>
        </p:txBody>
      </p:sp>
    </p:spTree>
    <p:extLst>
      <p:ext uri="{BB962C8B-B14F-4D97-AF65-F5344CB8AC3E}">
        <p14:creationId xmlns:p14="http://schemas.microsoft.com/office/powerpoint/2010/main" val="147423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1C121A5-7CB8-472D-9ADC-35824E27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" y="63547"/>
            <a:ext cx="1123463" cy="11442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20E701-56A3-4B13-BEBC-FBCAAF0F1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93" y="152399"/>
            <a:ext cx="12192000" cy="6553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9E7737-7577-4600-A8B9-181FA13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07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=110,86%</a:t>
            </a:r>
          </a:p>
        </p:txBody>
      </p:sp>
    </p:spTree>
    <p:extLst>
      <p:ext uri="{BB962C8B-B14F-4D97-AF65-F5344CB8AC3E}">
        <p14:creationId xmlns:p14="http://schemas.microsoft.com/office/powerpoint/2010/main" val="380590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B20DF-D79D-4791-B981-AB362626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939" y="221546"/>
            <a:ext cx="5578141" cy="12858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 alimentaire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281421-D9CF-4B1D-8F0D-B515C1C0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909D67-C31A-4808-AD37-AEAF583E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3619500"/>
            <a:ext cx="2524125" cy="3238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1DBE1C-3545-4CD1-B4A5-286A63843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747" y="36489"/>
            <a:ext cx="3086100" cy="3305175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557CDB7-7CEF-4AF6-9F06-C7FD20AF3DD8}"/>
              </a:ext>
            </a:extLst>
          </p:cNvPr>
          <p:cNvSpPr txBox="1">
            <a:spLocks/>
          </p:cNvSpPr>
          <p:nvPr/>
        </p:nvSpPr>
        <p:spPr>
          <a:xfrm>
            <a:off x="-726904" y="3106463"/>
            <a:ext cx="4483754" cy="462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Origine animale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78E06B4-D025-45D2-A59D-2B0F8684D2A2}"/>
              </a:ext>
            </a:extLst>
          </p:cNvPr>
          <p:cNvSpPr txBox="1">
            <a:spLocks/>
          </p:cNvSpPr>
          <p:nvPr/>
        </p:nvSpPr>
        <p:spPr>
          <a:xfrm>
            <a:off x="8348920" y="3285147"/>
            <a:ext cx="4483754" cy="462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Origine végétale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1E86EE-F814-4549-B152-9D3714B0C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447" y="1981200"/>
            <a:ext cx="4210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9F9D43-85F8-4AD0-B752-C4FB4F34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601CC3-AEA2-49A6-83FD-135A2AF6F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776" y="646769"/>
            <a:ext cx="6944448" cy="55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86D6AF6-11CD-4F05-B107-AC6070C0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5"/>
            <a:ext cx="1543050" cy="157162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D75480E-24EC-47D6-B6D8-A63EC2F6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1133475"/>
            <a:ext cx="71532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5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E85A6-E3A1-4A25-95E4-2742098C3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51952"/>
            <a:ext cx="9144000" cy="2387600"/>
          </a:xfrm>
        </p:spPr>
        <p:txBody>
          <a:bodyPr/>
          <a:lstStyle/>
          <a:p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27D72E-FFF5-43B4-9AEE-BC2FA60A6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5230"/>
            <a:ext cx="10010274" cy="4428780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Rappel du contexte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1 : Importation des librairies et des fichiers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2 : Nettoyage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3 : Analyse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4 : 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8E823B-07BE-4B17-8A63-1E7FC796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3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86D6AF6-11CD-4F05-B107-AC6070C0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5"/>
            <a:ext cx="1543050" cy="15716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9E7737-7577-4600-A8B9-181FA13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5766092"/>
            <a:ext cx="10515600" cy="1325563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Disponibilité intérieure = quantités disponibles d'un aliment pour un pays</a:t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 intérieure globale : 9,8 milliards de tonnes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6C34D5-CBE4-4F4C-AA9C-D55BE27A6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48" y="571158"/>
            <a:ext cx="5716504" cy="56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DE672C-10AD-46D7-8466-DFC9DC3F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4F1779C0-F1EF-4451-825E-99630A968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47" y="6405622"/>
            <a:ext cx="3661259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 intérieure globale 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 892000 tonnes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0FF2B37-1F80-4633-A449-7746FE1A3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306" y="488784"/>
            <a:ext cx="6455159" cy="56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E7737-7577-4600-A8B9-181FA13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89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Manioc au niveau mondial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24FC0CB-22EF-40AC-B2DF-C364F65C8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84" y="4091781"/>
            <a:ext cx="3867150" cy="243840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1C790B-C0F9-4959-9BB1-4DC62279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BC857372-7D34-4AC4-85A0-AE356C56DFAC}"/>
              </a:ext>
            </a:extLst>
          </p:cNvPr>
          <p:cNvSpPr txBox="1">
            <a:spLocks/>
          </p:cNvSpPr>
          <p:nvPr/>
        </p:nvSpPr>
        <p:spPr>
          <a:xfrm>
            <a:off x="2951747" y="3022891"/>
            <a:ext cx="62885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peut nourrir 115,4 millions </a:t>
            </a:r>
          </a:p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personnes par an</a:t>
            </a:r>
          </a:p>
        </p:txBody>
      </p:sp>
    </p:spTree>
    <p:extLst>
      <p:ext uri="{BB962C8B-B14F-4D97-AF65-F5344CB8AC3E}">
        <p14:creationId xmlns:p14="http://schemas.microsoft.com/office/powerpoint/2010/main" val="2386330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E7737-7577-4600-A8B9-181FA13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89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Manioc en Thaïlande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B20DF-D79D-4791-B981-AB362626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970"/>
            <a:ext cx="5129463" cy="548607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Produisent 30 millions de tonnes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B8FCFB-FADF-43A3-9024-FB3CBC30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65175EA-DC96-45DE-BB1B-56930997BA66}"/>
              </a:ext>
            </a:extLst>
          </p:cNvPr>
          <p:cNvSpPr txBox="1">
            <a:spLocks/>
          </p:cNvSpPr>
          <p:nvPr/>
        </p:nvSpPr>
        <p:spPr>
          <a:xfrm>
            <a:off x="6312310" y="2664802"/>
            <a:ext cx="5346032" cy="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Représente 40 cal / jour / personne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77782CE-CCB4-44C2-A48F-F03E577DB335}"/>
              </a:ext>
            </a:extLst>
          </p:cNvPr>
          <p:cNvSpPr txBox="1">
            <a:spLocks/>
          </p:cNvSpPr>
          <p:nvPr/>
        </p:nvSpPr>
        <p:spPr>
          <a:xfrm>
            <a:off x="5521262" y="4801737"/>
            <a:ext cx="6137080" cy="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 intérieure : 6,2 millions de tonnes 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E6CF7AA-DF20-4645-BC92-531EF4FA12E4}"/>
              </a:ext>
            </a:extLst>
          </p:cNvPr>
          <p:cNvSpPr txBox="1">
            <a:spLocks/>
          </p:cNvSpPr>
          <p:nvPr/>
        </p:nvSpPr>
        <p:spPr>
          <a:xfrm>
            <a:off x="822156" y="3716542"/>
            <a:ext cx="7236996" cy="5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871k tonnes réservées à l’alimentation humaine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D768DE-3E74-4FB4-9B5E-91EEE54D9624}"/>
              </a:ext>
            </a:extLst>
          </p:cNvPr>
          <p:cNvSpPr txBox="1">
            <a:spLocks/>
          </p:cNvSpPr>
          <p:nvPr/>
        </p:nvSpPr>
        <p:spPr>
          <a:xfrm>
            <a:off x="838200" y="5780398"/>
            <a:ext cx="5346032" cy="54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1,5 millions de tonnes perdues</a:t>
            </a:r>
          </a:p>
        </p:txBody>
      </p:sp>
    </p:spTree>
    <p:extLst>
      <p:ext uri="{BB962C8B-B14F-4D97-AF65-F5344CB8AC3E}">
        <p14:creationId xmlns:p14="http://schemas.microsoft.com/office/powerpoint/2010/main" val="3679949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E7737-7577-4600-A8B9-181FA13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78" y="13089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sous nutrition en Thaïlande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90F2F08-3870-4716-AD77-AF6DDDD8F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8" y="1834267"/>
            <a:ext cx="2359241" cy="435133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9DE672C-10AD-46D7-8466-DFC9DC3F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945D4ED-5325-4BC1-9803-50F563EAD4B0}"/>
              </a:ext>
            </a:extLst>
          </p:cNvPr>
          <p:cNvSpPr txBox="1">
            <a:spLocks/>
          </p:cNvSpPr>
          <p:nvPr/>
        </p:nvSpPr>
        <p:spPr>
          <a:xfrm>
            <a:off x="4212450" y="1913642"/>
            <a:ext cx="4850033" cy="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 millions d’habitants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CC05CCB-3CEC-4482-A9E5-7B13BE3655EA}"/>
              </a:ext>
            </a:extLst>
          </p:cNvPr>
          <p:cNvSpPr txBox="1">
            <a:spLocks/>
          </p:cNvSpPr>
          <p:nvPr/>
        </p:nvSpPr>
        <p:spPr>
          <a:xfrm>
            <a:off x="5319309" y="3501811"/>
            <a:ext cx="6551591" cy="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6,2 millions de personnes en sous-nutrition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EF8883F-0BA9-4CA0-9182-806693ECA992}"/>
              </a:ext>
            </a:extLst>
          </p:cNvPr>
          <p:cNvSpPr txBox="1">
            <a:spLocks/>
          </p:cNvSpPr>
          <p:nvPr/>
        </p:nvSpPr>
        <p:spPr>
          <a:xfrm>
            <a:off x="6666086" y="5089980"/>
            <a:ext cx="6551591" cy="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9% de sa population </a:t>
            </a:r>
          </a:p>
        </p:txBody>
      </p:sp>
    </p:spTree>
    <p:extLst>
      <p:ext uri="{BB962C8B-B14F-4D97-AF65-F5344CB8AC3E}">
        <p14:creationId xmlns:p14="http://schemas.microsoft.com/office/powerpoint/2010/main" val="363507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E7737-7577-4600-A8B9-181FA13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0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pourtant…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E672C-10AD-46D7-8466-DFC9DC3F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3827218-B2ED-4019-8CB5-65EB7BA256A9}"/>
              </a:ext>
            </a:extLst>
          </p:cNvPr>
          <p:cNvSpPr txBox="1">
            <a:spLocks/>
          </p:cNvSpPr>
          <p:nvPr/>
        </p:nvSpPr>
        <p:spPr>
          <a:xfrm>
            <a:off x="2607263" y="2338883"/>
            <a:ext cx="6977474" cy="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millions de tonnes de manioc sont exportées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C503DEF-9C23-4D31-AD10-F27BA523363D}"/>
              </a:ext>
            </a:extLst>
          </p:cNvPr>
          <p:cNvSpPr txBox="1">
            <a:spLocks/>
          </p:cNvSpPr>
          <p:nvPr/>
        </p:nvSpPr>
        <p:spPr>
          <a:xfrm>
            <a:off x="2820204" y="3473520"/>
            <a:ext cx="6551591" cy="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Soit un taux d’exportation de 83,41 %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F7A6957-CD8D-4D20-8CB9-345F8290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795" y="4132565"/>
            <a:ext cx="2470785" cy="242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4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A40830-912D-4744-BD87-E3DBF87D7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44" y="2177248"/>
            <a:ext cx="7648112" cy="38240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9E7737-7577-4600-A8B9-181FA13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7" y="1141224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top 10 des pays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E672C-10AD-46D7-8466-DFC9DC3F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09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DE672C-10AD-46D7-8466-DFC9DC3F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DB8628-80C5-484F-B247-787CDEEA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95" y="1030222"/>
            <a:ext cx="6278409" cy="47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44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DE672C-10AD-46D7-8466-DFC9DC3F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9F3529-5A98-49A3-9A68-1225019F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565" y="1773765"/>
            <a:ext cx="6047875" cy="47154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4251AD-BC89-48FA-9111-124C432A9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4" y="1729375"/>
            <a:ext cx="5768641" cy="46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41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DE672C-10AD-46D7-8466-DFC9DC3F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811C76-C63D-4B4F-B465-5130EE18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67" y="2487369"/>
            <a:ext cx="5868139" cy="31487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3BACC89-4101-46E4-8D17-8D8377CF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5" y="2470211"/>
            <a:ext cx="5776060" cy="31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2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BE8E9BAC-AF9C-4E20-9F5D-24C1EDE05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4802"/>
            <a:ext cx="9144000" cy="5382164"/>
          </a:xfrm>
        </p:spPr>
        <p:txBody>
          <a:bodyPr>
            <a:normAutofit/>
          </a:bodyPr>
          <a:lstStyle/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Rappel du contexte</a:t>
            </a:r>
          </a:p>
          <a:p>
            <a:pPr algn="l"/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viens de rejoindre une équipe de la FAO. </a:t>
            </a:r>
          </a:p>
          <a:p>
            <a:pPr algn="l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mission est de réaliser une étude de grande ampleur de la sous-nutrition dans le monde :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Avoir un panorama de l’état de la malnutrition dans le monde en 2017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Avoir une étude un peu plus fine pour chacun des pays</a:t>
            </a:r>
          </a:p>
          <a:p>
            <a:pPr algn="l"/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1B005A-4376-4227-9E53-578F1A1A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68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DE672C-10AD-46D7-8466-DFC9DC3F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7" name="Sous-titre 4">
            <a:extLst>
              <a:ext uri="{FF2B5EF4-FFF2-40B4-BE49-F238E27FC236}">
                <a16:creationId xmlns:a16="http://schemas.microsoft.com/office/drawing/2014/main" id="{EF964DB9-D65E-4939-BF84-45C498879F6F}"/>
              </a:ext>
            </a:extLst>
          </p:cNvPr>
          <p:cNvSpPr txBox="1">
            <a:spLocks/>
          </p:cNvSpPr>
          <p:nvPr/>
        </p:nvSpPr>
        <p:spPr>
          <a:xfrm>
            <a:off x="1524000" y="185696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B1FFB-2CBA-488B-A5FA-4EAB2C45C851}"/>
              </a:ext>
            </a:extLst>
          </p:cNvPr>
          <p:cNvSpPr/>
          <p:nvPr/>
        </p:nvSpPr>
        <p:spPr>
          <a:xfrm>
            <a:off x="1720226" y="3273033"/>
            <a:ext cx="875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85355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FB1E0-A890-4A24-9ABA-B815CDF4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les pays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5C5AE-2E5F-4F4A-99D9-85E61256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pays les plus sous-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font pas forcément partis de ceux qui ont le plus d’aide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Ceux qui ont le plus d’aide semble être des pays avec des contexte de guerre, géo politiques climats compliqués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Ceux qui ont le plus de dispo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des pays développés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inversement ceux qui en ont le moins sont des pays pauvres</a:t>
            </a:r>
          </a:p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6EEFEC-7929-45C3-85D5-37806624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85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B20DF-D79D-4791-B981-AB362626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origines des produits :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76% pdts d’origine végétale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24% de pdts d’origine animale</a:t>
            </a:r>
          </a:p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nourrir :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les pdt végétaux : 91% pop mondiale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les 2 types de pdts : 110%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Malgré tout, 7% de la pop reste en sous-nutrition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E672C-10AD-46D7-8466-DFC9DC3F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FE017C6F-95AA-44EA-9DDD-937CFBC8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Aide alimentaire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6DC453-A297-4927-846C-859A2ABD2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03" y="1834267"/>
            <a:ext cx="3724691" cy="37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1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DC0F3-C2EC-4209-B8AD-08448A79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Disponibilité Intérieure globale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299B6-C084-494D-ABAD-0ED66D5E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humain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13% animal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22% «transformée»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de pertes (condition de stockage difficile, transport, péremption,  etc… ) 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F76936-63D9-4FA7-BC32-67E319F8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3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BD5F2FC-402C-4D92-8A7C-7D649A03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605" y="2671783"/>
            <a:ext cx="1849381" cy="184938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0DC0F3-C2EC-4209-B8AD-08448A79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78" y="4025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céréales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299B6-C084-494D-ABAD-0ED66D5E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animal (bétail) </a:t>
            </a:r>
          </a:p>
          <a:p>
            <a:pPr algn="ctr"/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18% humain   </a:t>
            </a:r>
          </a:p>
          <a:p>
            <a:pPr algn="ctr"/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7% sont replantés </a:t>
            </a:r>
          </a:p>
          <a:p>
            <a:pPr marL="0" indent="0" algn="ctr">
              <a:buNone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Orienté vers l’humain mais à des temps différents</a:t>
            </a:r>
          </a:p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F76936-63D9-4FA7-BC32-67E319F8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B20DF-D79D-4791-B981-AB362626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56" y="197323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expliquer l’exportation de 83% du manioc alors que c’est un pdt très nutritif et que 9% de la population est en sous-nutrition ? </a:t>
            </a:r>
          </a:p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Thaïlande veut devenir la « cuisine du monde »  (Agriculture = richesse)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43% de son territoire couvre des terres agricoles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L’agriculture contribue a 8,7% du PIB et mobilise 1/3 de la pop active (données de 2016)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se situe parmi les premiers pays exportateurs pour plusieurs productions agricoles majeures (caoutchouc, riz, sucre, crevette… )</a:t>
            </a:r>
            <a:endParaRPr lang="fr-FR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- d’exportation : - d’emplois, - de revenus donc plus de précarité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: https://agriculture.gouv.fr/thailande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E672C-10AD-46D7-8466-DFC9DC3F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8A81692-0616-4DB5-8B93-05F57348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89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manioc et la Thaïlande</a:t>
            </a:r>
          </a:p>
        </p:txBody>
      </p:sp>
    </p:spTree>
    <p:extLst>
      <p:ext uri="{BB962C8B-B14F-4D97-AF65-F5344CB8AC3E}">
        <p14:creationId xmlns:p14="http://schemas.microsoft.com/office/powerpoint/2010/main" val="852794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49F506F-A7B6-4EDE-AE98-67A360CC2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27" y="1253331"/>
            <a:ext cx="5019746" cy="435133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4CEE9E-1ED4-4448-B95B-7EDEFD22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66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FB1E0-A890-4A24-9ABA-B815CDF4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d’autres termes,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5C5AE-2E5F-4F4A-99D9-85E61256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sait que l’on peut nourrir plus que nécessaire</a:t>
            </a:r>
          </a:p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Lutter contre la sous-nutrition :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Limiter les pertes (Transport, stock, vie du pdt)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Replanter plus (Climat, main d’œuvre, outils…)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Meilleure vue d’ensemble en comparant les données depuis 2013, en fonction de certains pays sous-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6EEFEC-7929-45C3-85D5-37806624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802C7B-0961-4C63-9137-875CD0F00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32" y="2451635"/>
            <a:ext cx="1530288" cy="15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9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BE8E9BAC-AF9C-4E20-9F5D-24C1EDE05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171" y="1617271"/>
            <a:ext cx="9144000" cy="1655762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3EDAFD-1638-4A89-BF3A-778A7B9F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A24538-4698-4AA6-8CC0-2ABCBD0424C1}"/>
              </a:ext>
            </a:extLst>
          </p:cNvPr>
          <p:cNvSpPr/>
          <p:nvPr/>
        </p:nvSpPr>
        <p:spPr>
          <a:xfrm>
            <a:off x="1824397" y="3075057"/>
            <a:ext cx="875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Importation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librairies et des fichiers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78861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985D94B-6880-47AA-BF70-05C62AC0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EBEDD2-49F4-40C3-9475-85AC41F0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05" y="2061803"/>
            <a:ext cx="9164590" cy="27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0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4">
            <a:extLst>
              <a:ext uri="{FF2B5EF4-FFF2-40B4-BE49-F238E27FC236}">
                <a16:creationId xmlns:a16="http://schemas.microsoft.com/office/drawing/2014/main" id="{67C70483-2BD8-469F-81A1-7B76228B8CB1}"/>
              </a:ext>
            </a:extLst>
          </p:cNvPr>
          <p:cNvSpPr txBox="1">
            <a:spLocks/>
          </p:cNvSpPr>
          <p:nvPr/>
        </p:nvSpPr>
        <p:spPr>
          <a:xfrm>
            <a:off x="1456078" y="159961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906C89-0DD0-4A8B-9C7E-7D4EA1B9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E687011-6BF5-4741-A15F-963A28C6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59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7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B722E95-C7A0-45AD-985F-54721D13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35109C-BB66-4C8A-B5DF-33BDF5E28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515" y="2402300"/>
            <a:ext cx="5360970" cy="20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E7737-7577-4600-A8B9-181FA13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79" y="344575"/>
            <a:ext cx="8855242" cy="1325563"/>
          </a:xfrm>
        </p:spPr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Deuxième étape très importante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B20DF-D79D-4791-B981-AB362626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073" y="2506663"/>
            <a:ext cx="8314848" cy="308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chaque fichier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Garder une cohérence (tonnes, unité)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rien laisser au hasard (doublon, val manquante)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rapprocher au plus prés de la réalité 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Comprendre notre jeu de données</a:t>
            </a:r>
          </a:p>
          <a:p>
            <a:pPr marL="0" indent="0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permettre de voir les premières analyses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800147-4B8D-4593-A198-199DD27E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6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E7737-7577-4600-A8B9-181FA132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130898"/>
            <a:ext cx="711360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des choix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B20DF-D79D-4791-B981-AB362626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Valeurs manquantes :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df_sous_nutri : (1218 lignes, 594 NaN)</a:t>
            </a:r>
          </a:p>
          <a:p>
            <a:pPr lvl="1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 : suppression de la moitié du jeu de données</a:t>
            </a:r>
          </a:p>
          <a:p>
            <a:pPr lvl="1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Remplacement (imputation) par valeurs avoisinantes : biaise trop la réalité (ex Iraq/Irlande)</a:t>
            </a:r>
          </a:p>
          <a:p>
            <a:pPr lvl="1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Remplacement par 0 : Oui mais aurait été mieux d’avoir une moyenne de chaque pays par continent pour se rapprocher le plus de la réalité (+ généralement NaN pour pays développé dc logique)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df_aide_ali : (15k, NaN+++)</a:t>
            </a:r>
          </a:p>
          <a:p>
            <a:pPr lvl="1">
              <a:buFontTx/>
              <a:buChar char="-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Même principe</a:t>
            </a:r>
          </a:p>
          <a:p>
            <a:pPr lvl="1">
              <a:buFontTx/>
              <a:buChar char="-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Remplacement par 0 plus logique car quantité de pdts : si valeur manquantes = pas de qté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Conséquences, jeu de données incomplet…</a:t>
            </a:r>
          </a:p>
          <a:p>
            <a:pPr lvl="1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FEA8E-AFA3-4B9A-BC90-33277209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221546"/>
            <a:ext cx="1123463" cy="11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359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796</Words>
  <Application>Microsoft Office PowerPoint</Application>
  <PresentationFormat>Grand écran</PresentationFormat>
  <Paragraphs>123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Thème Office</vt:lpstr>
      <vt:lpstr>Projet 4</vt:lpstr>
      <vt:lpstr>Sommaire </vt:lpstr>
      <vt:lpstr>Présentation PowerPoint</vt:lpstr>
      <vt:lpstr>Présentation PowerPoint</vt:lpstr>
      <vt:lpstr>Présentation PowerPoint</vt:lpstr>
      <vt:lpstr>Nettoyage</vt:lpstr>
      <vt:lpstr>Présentation PowerPoint</vt:lpstr>
      <vt:lpstr>Deuxième étape très importante</vt:lpstr>
      <vt:lpstr>Faire des choix</vt:lpstr>
      <vt:lpstr>Analyse</vt:lpstr>
      <vt:lpstr>Méthodologie</vt:lpstr>
      <vt:lpstr>C’est plus de 7,5 milliards  d’habitants</vt:lpstr>
      <vt:lpstr>Présentation PowerPoint</vt:lpstr>
      <vt:lpstr>Présentation PowerPoint</vt:lpstr>
      <vt:lpstr>Moyenne 2500/cal/j/pers</vt:lpstr>
      <vt:lpstr>=110,86%</vt:lpstr>
      <vt:lpstr>Présentation PowerPoint</vt:lpstr>
      <vt:lpstr>Présentation PowerPoint</vt:lpstr>
      <vt:lpstr>Présentation PowerPoint</vt:lpstr>
      <vt:lpstr>Disponibilité intérieure = quantités disponibles d'un aliment pour un pays Dispo intérieure globale : 9,8 milliards de tonnes</vt:lpstr>
      <vt:lpstr>Présentation PowerPoint</vt:lpstr>
      <vt:lpstr>Manioc au niveau mondial </vt:lpstr>
      <vt:lpstr>Manioc en Thaïlande </vt:lpstr>
      <vt:lpstr>La sous nutrition en Thaïlande </vt:lpstr>
      <vt:lpstr>Et pourtant…</vt:lpstr>
      <vt:lpstr>Le top 10 des pays</vt:lpstr>
      <vt:lpstr>Présentation PowerPoint</vt:lpstr>
      <vt:lpstr>Présentation PowerPoint</vt:lpstr>
      <vt:lpstr>Présentation PowerPoint</vt:lpstr>
      <vt:lpstr>Présentation PowerPoint</vt:lpstr>
      <vt:lpstr>Pour les pays </vt:lpstr>
      <vt:lpstr>Aide alimentaire</vt:lpstr>
      <vt:lpstr>Disponibilité Intérieure globale</vt:lpstr>
      <vt:lpstr>Les céréales</vt:lpstr>
      <vt:lpstr>Le manioc et la Thaïlande</vt:lpstr>
      <vt:lpstr>Présentation PowerPoint</vt:lpstr>
      <vt:lpstr>En d’autres termes,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</dc:title>
  <dc:creator>Camille Dose</dc:creator>
  <cp:lastModifiedBy>Camille Dose</cp:lastModifiedBy>
  <cp:revision>80</cp:revision>
  <dcterms:created xsi:type="dcterms:W3CDTF">2022-01-28T17:59:59Z</dcterms:created>
  <dcterms:modified xsi:type="dcterms:W3CDTF">2022-02-02T22:00:59Z</dcterms:modified>
</cp:coreProperties>
</file>