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6137"/>
  </p:normalViewPr>
  <p:slideViewPr>
    <p:cSldViewPr snapToGrid="0">
      <p:cViewPr varScale="1">
        <p:scale>
          <a:sx n="122" d="100"/>
          <a:sy n="122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6F95-AA1E-9241-8769-6D5737903E4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D1B7-F2E8-994C-AF85-31503E4735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 </a:t>
            </a:r>
            <a:r>
              <a:rPr kumimoji="1" lang="en-US" altLang="zh-CN" dirty="0"/>
              <a:t>Lab1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第一题：排序算法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给定一个长度为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的整数数组 </a:t>
            </a:r>
            <a:r>
              <a:rPr kumimoji="1" lang="en-US" altLang="zh-CN" dirty="0" err="1"/>
              <a:t>arr</a:t>
            </a:r>
            <a:r>
              <a:rPr kumimoji="1" lang="en-GB" altLang="zh-CN" dirty="0"/>
              <a:t> </a:t>
            </a:r>
            <a:r>
              <a:rPr kumimoji="1" lang="zh-CN" altLang="en-US" dirty="0"/>
              <a:t>，其中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个数可以重复。编写程序将该数组做如下处理：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做升序排序；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统计并输出不同数字个数</a:t>
            </a:r>
            <a:r>
              <a:rPr kumimoji="1" lang="en-US" altLang="zh-CN" dirty="0"/>
              <a:t>k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在注释中分析所用算法时间复杂度和空间复杂度。</a:t>
            </a:r>
            <a:endParaRPr kumimoji="1" lang="en-US" altLang="zh-CN" dirty="0"/>
          </a:p>
          <a:p>
            <a:r>
              <a:rPr kumimoji="1" lang="zh-CN" altLang="en-US" dirty="0"/>
              <a:t>注： </a:t>
            </a:r>
            <a:r>
              <a:rPr kumimoji="1" lang="en-GB" altLang="zh-CN" dirty="0"/>
              <a:t>1 &lt;= n</a:t>
            </a:r>
            <a:r>
              <a:rPr kumimoji="1" lang="zh-CN" altLang="en-US" dirty="0"/>
              <a:t> </a:t>
            </a:r>
            <a:r>
              <a:rPr kumimoji="1" lang="en-GB" altLang="zh-CN" dirty="0"/>
              <a:t>&lt;= 10^</a:t>
            </a:r>
            <a:r>
              <a:rPr kumimoji="1" lang="en-US" altLang="zh-CN" dirty="0"/>
              <a:t>5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b="1" dirty="0"/>
              <a:t>示例：</a:t>
            </a:r>
            <a:endParaRPr kumimoji="1" lang="zh-CN" altLang="en-US" b="1" dirty="0"/>
          </a:p>
          <a:p>
            <a:pPr marL="0" indent="0">
              <a:buNone/>
            </a:pPr>
            <a:r>
              <a:rPr kumimoji="1" lang="zh-CN" altLang="en-US" dirty="0"/>
              <a:t>输入：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10,</a:t>
            </a:r>
            <a:r>
              <a:rPr kumimoji="1" lang="zh-CN" altLang="en-US" dirty="0"/>
              <a:t> </a:t>
            </a:r>
            <a:r>
              <a:rPr kumimoji="1" lang="en-GB" altLang="zh-CN" dirty="0" err="1"/>
              <a:t>arr</a:t>
            </a:r>
            <a:r>
              <a:rPr kumimoji="1" lang="en-GB" altLang="zh-CN" dirty="0"/>
              <a:t> = [20</a:t>
            </a:r>
            <a:r>
              <a:rPr kumimoji="1" lang="en-US" altLang="zh-CN" dirty="0"/>
              <a:t>,</a:t>
            </a:r>
            <a:r>
              <a:rPr kumimoji="1" lang="en-GB" altLang="zh-CN" dirty="0"/>
              <a:t>40</a:t>
            </a:r>
            <a:r>
              <a:rPr kumimoji="1" lang="en-US" altLang="zh-CN" dirty="0"/>
              <a:t>,</a:t>
            </a:r>
            <a:r>
              <a:rPr kumimoji="1" lang="en-GB" altLang="zh-CN" dirty="0"/>
              <a:t>32</a:t>
            </a:r>
            <a:r>
              <a:rPr kumimoji="1" lang="en-US" altLang="zh-CN" dirty="0"/>
              <a:t>,</a:t>
            </a:r>
            <a:r>
              <a:rPr kumimoji="1" lang="en-GB" altLang="zh-CN" dirty="0"/>
              <a:t>67</a:t>
            </a:r>
            <a:r>
              <a:rPr kumimoji="1" lang="en-US" altLang="zh-CN" dirty="0"/>
              <a:t>,</a:t>
            </a:r>
            <a:r>
              <a:rPr kumimoji="1" lang="en-GB" altLang="zh-CN" dirty="0"/>
              <a:t>40</a:t>
            </a:r>
            <a:r>
              <a:rPr kumimoji="1" lang="en-US" altLang="zh-CN" dirty="0"/>
              <a:t>,</a:t>
            </a:r>
            <a:r>
              <a:rPr kumimoji="1" lang="en-GB" altLang="zh-CN" dirty="0"/>
              <a:t>20</a:t>
            </a:r>
            <a:r>
              <a:rPr kumimoji="1" lang="en-US" altLang="zh-CN" dirty="0"/>
              <a:t>,</a:t>
            </a:r>
            <a:r>
              <a:rPr kumimoji="1" lang="en-GB" altLang="zh-CN" dirty="0"/>
              <a:t>89</a:t>
            </a:r>
            <a:r>
              <a:rPr kumimoji="1" lang="en-US" altLang="zh-CN" dirty="0"/>
              <a:t>,</a:t>
            </a:r>
            <a:r>
              <a:rPr kumimoji="1" lang="en-GB" altLang="zh-CN" dirty="0"/>
              <a:t>300</a:t>
            </a:r>
            <a:r>
              <a:rPr kumimoji="1" lang="en-US" altLang="zh-CN" dirty="0"/>
              <a:t>,</a:t>
            </a:r>
            <a:r>
              <a:rPr kumimoji="1" lang="en-GB" altLang="zh-CN" dirty="0"/>
              <a:t>400</a:t>
            </a:r>
            <a:r>
              <a:rPr kumimoji="1" lang="en-US" altLang="zh-CN" dirty="0"/>
              <a:t>,</a:t>
            </a:r>
            <a:r>
              <a:rPr kumimoji="1" lang="en-GB" altLang="zh-CN" dirty="0"/>
              <a:t>15]</a:t>
            </a:r>
            <a:endParaRPr kumimoji="1" lang="en-GB" altLang="zh-CN" dirty="0"/>
          </a:p>
          <a:p>
            <a:pPr marL="0" indent="0">
              <a:buNone/>
            </a:pPr>
            <a:r>
              <a:rPr kumimoji="1" lang="zh-CN" altLang="en-US" dirty="0"/>
              <a:t>输出：</a:t>
            </a:r>
            <a:r>
              <a:rPr kumimoji="1" lang="en-US" altLang="zh-CN" dirty="0"/>
              <a:t>[15,20,20,32,40,40,67,89,300,400],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第二题：出现次数超过</a:t>
            </a:r>
            <a:r>
              <a:rPr kumimoji="1" lang="en-US" altLang="zh-CN" dirty="0"/>
              <a:t>25%</a:t>
            </a:r>
            <a:r>
              <a:rPr kumimoji="1" lang="zh-CN" altLang="en-US" dirty="0"/>
              <a:t>的元素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给定一个非递减的有序整数数组</a:t>
            </a:r>
            <a:r>
              <a:rPr kumimoji="1" lang="en-US" altLang="zh-CN" dirty="0" err="1"/>
              <a:t>arr</a:t>
            </a:r>
            <a:r>
              <a:rPr kumimoji="1" lang="zh-CN" altLang="en-US" dirty="0"/>
              <a:t>，已知这个数组中恰好有一个整数，它的出现次数超过数组元素总数的 </a:t>
            </a:r>
            <a:r>
              <a:rPr kumimoji="1" lang="en-US" altLang="zh-CN" dirty="0"/>
              <a:t>25%</a:t>
            </a:r>
            <a:r>
              <a:rPr kumimoji="1" lang="zh-CN" altLang="en-US" dirty="0"/>
              <a:t>，请你找到并返回这个整数，并在注释中分析所用算法的时间复杂度和空间复杂度。</a:t>
            </a:r>
            <a:endParaRPr kumimoji="1" lang="en-US" altLang="zh-CN" dirty="0"/>
          </a:p>
          <a:p>
            <a:r>
              <a:rPr kumimoji="1" lang="zh-CN" altLang="en-US" dirty="0"/>
              <a:t>注： </a:t>
            </a:r>
            <a:r>
              <a:rPr kumimoji="1" lang="en-GB" altLang="zh-CN" dirty="0"/>
              <a:t>1 &lt;= </a:t>
            </a:r>
            <a:r>
              <a:rPr kumimoji="1" lang="en-GB" altLang="zh-CN" dirty="0" err="1"/>
              <a:t>arr.length</a:t>
            </a:r>
            <a:r>
              <a:rPr kumimoji="1" lang="en-GB" altLang="zh-CN" dirty="0"/>
              <a:t> &lt;= 10^4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GB" altLang="zh-CN" dirty="0"/>
              <a:t>0 &lt;= </a:t>
            </a:r>
            <a:r>
              <a:rPr kumimoji="1" lang="en-GB" altLang="zh-CN" dirty="0" err="1"/>
              <a:t>arr</a:t>
            </a:r>
            <a:r>
              <a:rPr kumimoji="1" lang="en-GB" altLang="zh-CN" dirty="0"/>
              <a:t>[</a:t>
            </a:r>
            <a:r>
              <a:rPr kumimoji="1" lang="en-GB" altLang="zh-CN" dirty="0" err="1"/>
              <a:t>i</a:t>
            </a:r>
            <a:r>
              <a:rPr kumimoji="1" lang="en-GB" altLang="zh-CN" dirty="0"/>
              <a:t>] &lt;= 10^5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b="1" dirty="0"/>
              <a:t>示例：</a:t>
            </a:r>
            <a:endParaRPr kumimoji="1" lang="zh-CN" altLang="en-US" b="1" dirty="0"/>
          </a:p>
          <a:p>
            <a:pPr marL="0" indent="0">
              <a:buNone/>
            </a:pPr>
            <a:r>
              <a:rPr kumimoji="1" lang="zh-CN" altLang="en-US" dirty="0"/>
              <a:t>输入：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9,</a:t>
            </a:r>
            <a:r>
              <a:rPr kumimoji="1" lang="zh-CN" altLang="en-US" dirty="0"/>
              <a:t> </a:t>
            </a:r>
            <a:r>
              <a:rPr kumimoji="1" lang="en-GB" altLang="zh-CN" dirty="0" err="1"/>
              <a:t>arr</a:t>
            </a:r>
            <a:r>
              <a:rPr kumimoji="1" lang="en-GB" altLang="zh-CN" dirty="0"/>
              <a:t> = [1,2,2,6,6,6,6,7,10]</a:t>
            </a:r>
            <a:endParaRPr kumimoji="1" lang="en-GB" altLang="zh-CN" dirty="0"/>
          </a:p>
          <a:p>
            <a:pPr marL="0" indent="0">
              <a:buNone/>
            </a:pPr>
            <a:r>
              <a:rPr kumimoji="1" lang="zh-CN" altLang="en-US" dirty="0"/>
              <a:t>输出：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第三题：轮转数组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给定一个长度为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的整数数组 </a:t>
            </a:r>
            <a:r>
              <a:rPr kumimoji="1" lang="en-GB" altLang="zh-CN" dirty="0" err="1"/>
              <a:t>nums</a:t>
            </a:r>
            <a:r>
              <a:rPr kumimoji="1" lang="zh-CN" altLang="en-GB" dirty="0"/>
              <a:t>，</a:t>
            </a:r>
            <a:r>
              <a:rPr kumimoji="1" lang="zh-CN" altLang="en-US" dirty="0"/>
              <a:t>将数组中的元素向右轮转 </a:t>
            </a:r>
            <a:r>
              <a:rPr kumimoji="1" lang="en-GB" altLang="zh-CN" dirty="0"/>
              <a:t>k </a:t>
            </a:r>
            <a:r>
              <a:rPr kumimoji="1" lang="zh-CN" altLang="en-US" dirty="0"/>
              <a:t>个位置，其中 </a:t>
            </a:r>
            <a:r>
              <a:rPr kumimoji="1" lang="en-GB" altLang="zh-CN" dirty="0"/>
              <a:t>k </a:t>
            </a:r>
            <a:r>
              <a:rPr kumimoji="1" lang="zh-CN" altLang="en-US" dirty="0"/>
              <a:t>是非负数。在注释中分析所用算法的时间复杂度和空间复杂度。</a:t>
            </a:r>
            <a:endParaRPr kumimoji="1" lang="zh-CN" altLang="en-US" dirty="0"/>
          </a:p>
          <a:p>
            <a:r>
              <a:rPr kumimoji="1" lang="zh-CN" altLang="en-US" dirty="0"/>
              <a:t>注： </a:t>
            </a:r>
            <a:r>
              <a:rPr kumimoji="1" lang="en-GB" altLang="zh-CN" dirty="0"/>
              <a:t>1 &lt;= </a:t>
            </a:r>
            <a:r>
              <a:rPr kumimoji="1" lang="en-GB" altLang="zh-CN" dirty="0" err="1"/>
              <a:t>nums.length</a:t>
            </a:r>
            <a:r>
              <a:rPr kumimoji="1" lang="en-GB" altLang="zh-CN" dirty="0"/>
              <a:t> &lt;= 10</a:t>
            </a:r>
            <a:r>
              <a:rPr kumimoji="1" lang="en-US" altLang="zh-CN" dirty="0"/>
              <a:t>^</a:t>
            </a:r>
            <a:r>
              <a:rPr kumimoji="1" lang="en-GB" altLang="zh-CN" dirty="0"/>
              <a:t>5</a:t>
            </a:r>
            <a:r>
              <a:rPr kumimoji="1" lang="zh-CN" altLang="en-US" dirty="0"/>
              <a:t>；</a:t>
            </a:r>
            <a:r>
              <a:rPr kumimoji="1" lang="en-GB" altLang="zh-CN" dirty="0"/>
              <a:t>-2</a:t>
            </a:r>
            <a:r>
              <a:rPr kumimoji="1" lang="en-US" altLang="zh-CN" dirty="0"/>
              <a:t>^</a:t>
            </a:r>
            <a:r>
              <a:rPr kumimoji="1" lang="en-GB" altLang="zh-CN" dirty="0"/>
              <a:t>31 &lt;= </a:t>
            </a:r>
            <a:r>
              <a:rPr kumimoji="1" lang="en-GB" altLang="zh-CN" dirty="0" err="1"/>
              <a:t>nums</a:t>
            </a:r>
            <a:r>
              <a:rPr kumimoji="1" lang="en-GB" altLang="zh-CN" dirty="0"/>
              <a:t>[</a:t>
            </a:r>
            <a:r>
              <a:rPr kumimoji="1" lang="en-GB" altLang="zh-CN" dirty="0" err="1"/>
              <a:t>i</a:t>
            </a:r>
            <a:r>
              <a:rPr kumimoji="1" lang="en-GB" altLang="zh-CN" dirty="0"/>
              <a:t>] &lt;= 2</a:t>
            </a:r>
            <a:r>
              <a:rPr kumimoji="1" lang="en-US" altLang="zh-CN" dirty="0"/>
              <a:t>^</a:t>
            </a:r>
            <a:r>
              <a:rPr kumimoji="1" lang="en-GB" altLang="zh-CN" dirty="0"/>
              <a:t>31 – 1</a:t>
            </a:r>
            <a:r>
              <a:rPr kumimoji="1" lang="zh-CN" altLang="en-US" dirty="0"/>
              <a:t>；</a:t>
            </a:r>
            <a:r>
              <a:rPr kumimoji="1" lang="en-GB" altLang="zh-CN" dirty="0"/>
              <a:t>0 &lt;= k &lt;= 10</a:t>
            </a:r>
            <a:r>
              <a:rPr kumimoji="1" lang="en-US" altLang="zh-CN" dirty="0"/>
              <a:t>^</a:t>
            </a:r>
            <a:r>
              <a:rPr kumimoji="1" lang="en-GB" altLang="zh-CN" dirty="0"/>
              <a:t>5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b="1" dirty="0"/>
              <a:t>示例：</a:t>
            </a:r>
            <a:endParaRPr kumimoji="1" lang="zh-CN" altLang="en-US" b="1" dirty="0"/>
          </a:p>
          <a:p>
            <a:pPr marL="0" indent="0">
              <a:buNone/>
            </a:pPr>
            <a:r>
              <a:rPr kumimoji="1" lang="zh-CN" altLang="en-US" dirty="0"/>
              <a:t>输入：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9,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3, </a:t>
            </a:r>
            <a:r>
              <a:rPr kumimoji="1" lang="en-GB" altLang="zh-CN" dirty="0" err="1"/>
              <a:t>nums</a:t>
            </a:r>
            <a:r>
              <a:rPr kumimoji="1" lang="en-GB" altLang="zh-CN" dirty="0"/>
              <a:t> = [1,2,3,4,5,6,7]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输出：</a:t>
            </a:r>
            <a:r>
              <a:rPr kumimoji="1" lang="en-US" altLang="zh-CN" dirty="0"/>
              <a:t>[5,6,7,1,2,3,4]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每道题均为 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分</a:t>
            </a:r>
            <a:endParaRPr kumimoji="1" lang="zh-CN" altLang="en-US" dirty="0"/>
          </a:p>
          <a:p>
            <a:r>
              <a:rPr kumimoji="1" lang="zh-CN" altLang="en-US" dirty="0"/>
              <a:t>课堂助教检查（</a:t>
            </a:r>
            <a:r>
              <a:rPr kumimoji="1" lang="en-US" altLang="zh-CN" dirty="0"/>
              <a:t>5 </a:t>
            </a:r>
            <a:r>
              <a:rPr kumimoji="1" lang="zh-CN" altLang="en-US" dirty="0"/>
              <a:t>分）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编译运行正常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可以描述清楚算法逻辑</a:t>
            </a:r>
            <a:endParaRPr kumimoji="1" lang="zh-CN" altLang="en-US" dirty="0"/>
          </a:p>
          <a:p>
            <a:r>
              <a:rPr kumimoji="1" lang="zh-CN" altLang="en-US" dirty="0"/>
              <a:t>提交代码文件（</a:t>
            </a:r>
            <a:r>
              <a:rPr kumimoji="1" lang="en-US" altLang="zh-CN" dirty="0"/>
              <a:t>3 </a:t>
            </a:r>
            <a:r>
              <a:rPr kumimoji="1" lang="zh-CN" altLang="en-US" dirty="0"/>
              <a:t>分）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提交到 </a:t>
            </a:r>
            <a:r>
              <a:rPr kumimoji="1" lang="en-GB" altLang="zh-CN" dirty="0" err="1"/>
              <a:t>elearning</a:t>
            </a:r>
            <a:r>
              <a:rPr kumimoji="1" lang="en-GB" altLang="zh-CN" dirty="0"/>
              <a:t> </a:t>
            </a:r>
            <a:r>
              <a:rPr kumimoji="1" lang="zh-CN" altLang="en-US" dirty="0"/>
              <a:t>平台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编译运行正常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有详细注释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  <a:endParaRPr kumimoji="1" lang="zh-CN" altLang="en-US" dirty="0"/>
          </a:p>
          <a:p>
            <a:r>
              <a:rPr kumimoji="1" lang="zh-CN" altLang="en-US" dirty="0"/>
              <a:t>有优化或亮点（ </a:t>
            </a:r>
            <a:r>
              <a:rPr kumimoji="1" lang="en-US" altLang="zh-CN" dirty="0"/>
              <a:t>2 </a:t>
            </a:r>
            <a:r>
              <a:rPr kumimoji="1" lang="zh-CN" altLang="en-US" dirty="0"/>
              <a:t>分）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提交格式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以学号</a:t>
            </a:r>
            <a:r>
              <a:rPr kumimoji="1" lang="en-US" altLang="zh-CN" dirty="0"/>
              <a:t>-</a:t>
            </a:r>
            <a:r>
              <a:rPr kumimoji="1" lang="zh-CN" altLang="en-US" dirty="0"/>
              <a:t>姓名为格式命名文件夹，压缩为</a:t>
            </a:r>
            <a:r>
              <a:rPr kumimoji="1" lang="en-US" altLang="zh-CN" dirty="0"/>
              <a:t>zip</a:t>
            </a:r>
            <a:r>
              <a:rPr kumimoji="1" lang="zh-CN" altLang="en-US" dirty="0"/>
              <a:t>文件，其中包含三个</a:t>
            </a:r>
            <a:r>
              <a:rPr kumimoji="1" lang="en-US" altLang="zh-CN" dirty="0" err="1"/>
              <a:t>cpp</a:t>
            </a:r>
            <a:r>
              <a:rPr kumimoji="1" lang="zh-CN" altLang="en-US"/>
              <a:t>题解文件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表格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数据结构 Lab1</vt:lpstr>
      <vt:lpstr>第一题：排序算法</vt:lpstr>
      <vt:lpstr>第二题：出现次数超过25%的元素</vt:lpstr>
      <vt:lpstr>第三题：轮转数组</vt:lpstr>
      <vt:lpstr>评分标准</vt:lpstr>
      <vt:lpstr>提交格式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Lab1</dc:title>
  <dc:creator>欣然 段</dc:creator>
  <cp:lastModifiedBy>Bourbon</cp:lastModifiedBy>
  <cp:revision>8</cp:revision>
  <dcterms:created xsi:type="dcterms:W3CDTF">2024-09-03T10:21:13Z</dcterms:created>
  <dcterms:modified xsi:type="dcterms:W3CDTF">2024-09-03T10:21:13Z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5AA700E7FF1B562319E3D66608150639_42</vt:lpwstr>
  </property>
  <property fmtid="{D5CDD505-2E9C-101B-9397-08002B2CF9AE}" pid="3" name="KSOProductBuildVer">
    <vt:lpwstr>2052-6.0.2.8225</vt:lpwstr>
  </property>
</Properties>
</file>