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6137"/>
  </p:normalViewPr>
  <p:slideViewPr>
    <p:cSldViewPr snapToGrid="0">
      <p:cViewPr varScale="1">
        <p:scale>
          <a:sx n="124" d="100"/>
          <a:sy n="124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DEA0-9173-AAC9-38DF-DD250C1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2579-4F9B-C6E8-1F43-6365A693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B0ED-9884-1B30-77E7-AEF0E8E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CB15-3F6E-B3CE-872A-1243965F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D237-1665-F649-6CA8-08EC863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4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32D8-8CA9-0998-41D8-8884108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31E0D-4DEA-38B8-421A-B1D24312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6A76-DDB4-6AE4-74B2-A480F3C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1757-0C7F-E76B-1403-F092E0D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4400-F87F-F81F-5CB6-38637F5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FAA-3A23-360A-59C8-450E2B1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4D2B0-6DC3-DD42-EFC1-BC31A66B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B65F-1E40-67DF-578D-7D28548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BB0F-8A2A-A2E7-6D91-5BDC3EC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E648-B31B-091D-194F-794BBE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3DDA-51BE-4234-B78E-185F1A5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38D68-E4BA-A343-763C-F429E0FA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3BE0-E69A-F12C-4556-77D716B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ADE5-F442-E0F4-F68E-29D839AB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ED0A-93C8-DC43-AD77-BB35CD5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0717-32FE-719A-C024-1D75C99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A446-0A30-C55C-4A27-632F1372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2733-9B6B-FA1A-F513-DD6192B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A3000-BA8D-E8F4-F0FE-1DD8D5E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0FAD0-0FB9-FCC0-CF95-8F629D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B4-9331-E8AF-2104-0585F2E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41E2-7580-FB0E-D501-0D93C19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EEFB-C19C-CE40-6C03-678D775D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AC0B-1205-A4A3-3A97-20AD8D5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BAF7-B9F5-1D70-B832-1AE8121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8629-16E2-6583-A77C-D0D472E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4EF-EBB1-D5CC-2398-8C31174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65914-FFED-1191-5A2F-76E8383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5540-5385-37C9-88FF-9E07E7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10892-4910-5C2E-3CD5-88FE6C7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16BFD-A3CD-340F-82CD-63FBFB10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EB477-7E88-C6AE-E79B-26FDDF2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18916-8D87-2921-A36E-495BC5C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B7709-2310-1D23-E7AA-A8AE8B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C045-CD38-9EC3-6498-FC581256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00A77-9A50-7DC8-5244-D3D4E54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5B80C-F7C2-9A18-6B4E-C5E0CDCB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B8BDD-A054-7A58-82C6-D51BD4E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B191-3D9D-CEB6-D273-00A6198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7547-A678-2F53-AAAB-DAEF22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DDCDA-F7F8-7E2C-C468-8419463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28AA-0CC3-8EC9-7993-302A838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9ACE-37B2-0C26-1AAA-DD2F4C1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B4B26-637F-CC4D-0754-1D1074F7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65840-EDAE-21CD-1810-C41E927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B9EB-C497-F462-EA75-010EA33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B624-CD49-B974-E9B2-E8566F8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CD2B-A666-B68C-5D9F-74986B4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B8CEE-D74B-712B-16FB-699776C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DB122-A17D-15F4-BD03-6A1271B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D6C-44B2-51F0-76FA-68BAB65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3DDEC-8CD3-2468-9D79-F5FD66F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E123-2E43-905D-6157-B01A924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E1CF-8379-B6F5-27B8-7086545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ABA10-32D7-0BD5-6145-2613D2CE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8BB5-88AB-06B9-F2DA-592FCBA0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  <a:t>2024/9/13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AF1D-EFC7-2651-D727-BFF17CB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115C-58D8-24CA-26E9-EF93585D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9E35-60AE-637F-B3A6-D676C1D32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注：</a:t>
            </a:r>
            <a:endParaRPr kumimoji="1" lang="en-US" altLang="zh-CN" dirty="0"/>
          </a:p>
          <a:p>
            <a:pPr marL="457200" marR="0" lvl="0" indent="-45720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zh-CN" altLang="en-US" dirty="0"/>
              <a:t>不要使用编程语言提供的额外数据结构，如</a:t>
            </a:r>
            <a:r>
              <a:rPr kumimoji="1" lang="en-US" altLang="zh-CN" dirty="0"/>
              <a:t>map, </a:t>
            </a:r>
            <a:r>
              <a:rPr kumimoji="1" lang="en-US" altLang="zh-CN" dirty="0" err="1"/>
              <a:t>unordered_map</a:t>
            </a:r>
            <a:r>
              <a:rPr kumimoji="1" lang="zh-CN" altLang="en-US"/>
              <a:t>。使用顺序表的</a:t>
            </a:r>
            <a:r>
              <a:rPr kumimoji="1" lang="zh-CN" altLang="en-US" dirty="0"/>
              <a:t>操作完成以下题目。</a:t>
            </a:r>
            <a:endParaRPr kumimoji="1" lang="en-US" altLang="zh-CN" dirty="0"/>
          </a:p>
          <a:p>
            <a:pPr marL="457200" marR="0" lvl="0" indent="-45720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zh-CN" altLang="en-US" dirty="0"/>
              <a:t>在注释中分析所用算法的时间复杂度和空间复杂度。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7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第一题：顺序表操作集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4" y="1507974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kumimoji="1" lang="zh-CN" altLang="en-US" sz="7200" dirty="0"/>
              <a:t>给你一个顺序表</a:t>
            </a:r>
            <a:r>
              <a:rPr kumimoji="1" lang="en-US" altLang="zh-CN" sz="7200" dirty="0"/>
              <a:t>L</a:t>
            </a:r>
            <a:r>
              <a:rPr kumimoji="1" lang="zh-CN" altLang="en-US" sz="7200" dirty="0"/>
              <a:t>，元素类型为整型，根据模版补充完成顺序表的操作集，各个操作的定义如下：</a:t>
            </a:r>
            <a:endParaRPr kumimoji="1" lang="en-US" altLang="zh-CN" sz="7200" dirty="0"/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zh-CN" altLang="en-US" sz="7200" b="0" dirty="0">
                <a:effectLst/>
                <a:latin typeface="Menlo" panose="020B0609030804020204" pitchFamily="49" charset="0"/>
              </a:rPr>
              <a:t>返回线性表中第一个</a:t>
            </a:r>
            <a:r>
              <a:rPr lang="zh-CN" altLang="en-US" sz="7200" dirty="0">
                <a:latin typeface="Menlo" panose="020B0609030804020204" pitchFamily="49" charset="0"/>
              </a:rPr>
              <a:t>值为</a:t>
            </a:r>
            <a:r>
              <a:rPr lang="en-US" altLang="zh-CN" sz="7200" dirty="0">
                <a:latin typeface="Menlo" panose="020B0609030804020204" pitchFamily="49" charset="0"/>
              </a:rPr>
              <a:t>x</a:t>
            </a:r>
            <a:r>
              <a:rPr lang="zh-CN" altLang="en-US" sz="7200" dirty="0">
                <a:latin typeface="Menlo" panose="020B0609030804020204" pitchFamily="49" charset="0"/>
              </a:rPr>
              <a:t>的的元素位置。若找不到返回</a:t>
            </a:r>
            <a:r>
              <a:rPr lang="en-US" altLang="zh-CN" sz="7200" dirty="0">
                <a:latin typeface="Menlo" panose="020B0609030804020204" pitchFamily="49" charset="0"/>
              </a:rPr>
              <a:t>false</a:t>
            </a:r>
            <a:r>
              <a:rPr lang="zh-CN" altLang="en-US" sz="7200" dirty="0">
                <a:latin typeface="Menlo" panose="020B0609030804020204" pitchFamily="49" charset="0"/>
              </a:rPr>
              <a:t>。</a:t>
            </a:r>
            <a:endParaRPr lang="en-US" altLang="zh-CN" sz="7200" dirty="0">
              <a:latin typeface="Menlo" panose="020B0609030804020204" pitchFamily="49" charset="0"/>
            </a:endParaRPr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CN" altLang="en-US" sz="7200" dirty="0">
                <a:latin typeface="Menlo" panose="020B0609030804020204" pitchFamily="49" charset="0"/>
              </a:rPr>
              <a:t>将</a:t>
            </a:r>
            <a:r>
              <a:rPr lang="en" altLang="zh-CN" sz="7200" dirty="0">
                <a:latin typeface="Menlo" panose="020B0609030804020204" pitchFamily="49" charset="0"/>
              </a:rPr>
              <a:t>x</a:t>
            </a:r>
            <a:r>
              <a:rPr lang="zh-CN" altLang="en-US" sz="7200" dirty="0">
                <a:latin typeface="Menlo" panose="020B0609030804020204" pitchFamily="49" charset="0"/>
              </a:rPr>
              <a:t>插入在位置</a:t>
            </a:r>
            <a:r>
              <a:rPr lang="en" altLang="zh-CN" sz="7200" dirty="0" err="1">
                <a:latin typeface="Menlo" panose="020B0609030804020204" pitchFamily="49" charset="0"/>
              </a:rPr>
              <a:t>i</a:t>
            </a:r>
            <a:r>
              <a:rPr lang="zh-CN" altLang="en-US" sz="7200" dirty="0">
                <a:latin typeface="Menlo" panose="020B0609030804020204" pitchFamily="49" charset="0"/>
              </a:rPr>
              <a:t>并返回</a:t>
            </a:r>
            <a:r>
              <a:rPr lang="en" altLang="zh-CN" sz="7200" dirty="0">
                <a:latin typeface="Menlo" panose="020B0609030804020204" pitchFamily="49" charset="0"/>
              </a:rPr>
              <a:t>true</a:t>
            </a:r>
            <a:r>
              <a:rPr lang="zh-CN" altLang="en" sz="7200" dirty="0">
                <a:latin typeface="Menlo" panose="020B0609030804020204" pitchFamily="49" charset="0"/>
              </a:rPr>
              <a:t>。</a:t>
            </a:r>
            <a:r>
              <a:rPr lang="zh-CN" altLang="en-US" sz="7200" dirty="0">
                <a:latin typeface="Menlo" panose="020B0609030804020204" pitchFamily="49" charset="0"/>
              </a:rPr>
              <a:t>若空间已满，则打印“</a:t>
            </a:r>
            <a:r>
              <a:rPr lang="en" altLang="zh-CN" sz="7200" dirty="0">
                <a:latin typeface="Menlo" panose="020B0609030804020204" pitchFamily="49" charset="0"/>
              </a:rPr>
              <a:t>FULL”</a:t>
            </a:r>
            <a:r>
              <a:rPr lang="zh-CN" altLang="en-US" sz="7200" dirty="0">
                <a:latin typeface="Menlo" panose="020B0609030804020204" pitchFamily="49" charset="0"/>
              </a:rPr>
              <a:t>并返回</a:t>
            </a:r>
            <a:r>
              <a:rPr lang="en" altLang="zh-CN" sz="7200" dirty="0">
                <a:latin typeface="Menlo" panose="020B0609030804020204" pitchFamily="49" charset="0"/>
              </a:rPr>
              <a:t>false</a:t>
            </a:r>
            <a:r>
              <a:rPr lang="zh-CN" altLang="en" sz="7200" dirty="0">
                <a:latin typeface="Menlo" panose="020B0609030804020204" pitchFamily="49" charset="0"/>
              </a:rPr>
              <a:t>；</a:t>
            </a:r>
            <a:r>
              <a:rPr lang="zh-CN" altLang="en-US" sz="7200" dirty="0">
                <a:latin typeface="Menlo" panose="020B0609030804020204" pitchFamily="49" charset="0"/>
              </a:rPr>
              <a:t>如果参数</a:t>
            </a:r>
            <a:r>
              <a:rPr lang="en" altLang="zh-CN" sz="7200" dirty="0">
                <a:latin typeface="Menlo" panose="020B0609030804020204" pitchFamily="49" charset="0"/>
              </a:rPr>
              <a:t>P</a:t>
            </a:r>
            <a:r>
              <a:rPr lang="zh-CN" altLang="en-US" sz="7200" dirty="0">
                <a:latin typeface="Menlo" panose="020B0609030804020204" pitchFamily="49" charset="0"/>
              </a:rPr>
              <a:t>指向非法位置，则打印“</a:t>
            </a:r>
            <a:r>
              <a:rPr lang="en" altLang="zh-CN" sz="7200" dirty="0">
                <a:latin typeface="Menlo" panose="020B0609030804020204" pitchFamily="49" charset="0"/>
              </a:rPr>
              <a:t>ILLEGAL POSITION”</a:t>
            </a:r>
            <a:r>
              <a:rPr lang="zh-CN" altLang="en-US" sz="7200" dirty="0">
                <a:latin typeface="Menlo" panose="020B0609030804020204" pitchFamily="49" charset="0"/>
              </a:rPr>
              <a:t>并返回</a:t>
            </a:r>
            <a:r>
              <a:rPr lang="en" altLang="zh-CN" sz="7200" dirty="0">
                <a:latin typeface="Menlo" panose="020B0609030804020204" pitchFamily="49" charset="0"/>
              </a:rPr>
              <a:t>false</a:t>
            </a:r>
            <a:r>
              <a:rPr lang="zh-CN" altLang="en" sz="7200" dirty="0">
                <a:latin typeface="Menlo" panose="020B0609030804020204" pitchFamily="49" charset="0"/>
              </a:rPr>
              <a:t>；</a:t>
            </a:r>
            <a:endParaRPr lang="en-US" altLang="zh-CN" sz="7200" dirty="0">
              <a:latin typeface="Menlo" panose="020B0609030804020204" pitchFamily="49" charset="0"/>
            </a:endParaRPr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将位置</a:t>
            </a:r>
            <a:r>
              <a:rPr lang="en" altLang="zh-CN" sz="7200" b="0" i="0" dirty="0" err="1">
                <a:solidFill>
                  <a:srgbClr val="404040"/>
                </a:solidFill>
                <a:effectLst/>
                <a:latin typeface="Harmony"/>
              </a:rPr>
              <a:t>i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的元素删除并返回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true</a:t>
            </a:r>
            <a:r>
              <a:rPr lang="zh-CN" altLang="en" sz="7200" b="0" i="0" dirty="0">
                <a:solidFill>
                  <a:srgbClr val="404040"/>
                </a:solidFill>
                <a:effectLst/>
                <a:latin typeface="Harmony"/>
              </a:rPr>
              <a:t>。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若参数</a:t>
            </a:r>
            <a:r>
              <a:rPr lang="en" altLang="zh-CN" sz="7200" dirty="0" err="1">
                <a:solidFill>
                  <a:srgbClr val="404040"/>
                </a:solidFill>
                <a:latin typeface="Harmony"/>
              </a:rPr>
              <a:t>i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指向非法位置，则打印“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POSITION P EMPTY”</a:t>
            </a:r>
            <a:r>
              <a:rPr lang="zh-CN" altLang="en" sz="7200" b="0" i="0" dirty="0">
                <a:solidFill>
                  <a:srgbClr val="404040"/>
                </a:solidFill>
                <a:effectLst/>
                <a:latin typeface="Harmony"/>
              </a:rPr>
              <a:t>（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其中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P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是参数值）并返回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false</a:t>
            </a:r>
            <a:r>
              <a:rPr lang="zh-CN" altLang="en" sz="7200" b="0" i="0" dirty="0">
                <a:solidFill>
                  <a:srgbClr val="404040"/>
                </a:solidFill>
                <a:effectLst/>
                <a:latin typeface="Harmony"/>
              </a:rPr>
              <a:t>。</a:t>
            </a:r>
            <a:endParaRPr lang="en-US" altLang="zh-CN" sz="7200" b="0" i="0" dirty="0">
              <a:solidFill>
                <a:srgbClr val="404040"/>
              </a:solidFill>
              <a:effectLst/>
              <a:latin typeface="Harmony"/>
            </a:endParaRPr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RemoveBetween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kumimoji="1" lang="zh-CN" altLang="en-US" sz="7200" dirty="0"/>
              <a:t>从表中删除所有值介于</a:t>
            </a:r>
            <a:r>
              <a:rPr kumimoji="1" lang="en-US" altLang="zh-CN" sz="7200" dirty="0"/>
              <a:t>x</a:t>
            </a:r>
            <a:r>
              <a:rPr kumimoji="1" lang="zh-CN" altLang="en-US" sz="7200" dirty="0"/>
              <a:t>和</a:t>
            </a:r>
            <a:r>
              <a:rPr kumimoji="1" lang="en-US" altLang="zh-CN" sz="7200" dirty="0"/>
              <a:t>y</a:t>
            </a:r>
            <a:r>
              <a:rPr kumimoji="1" lang="zh-CN" altLang="en-US" sz="7200" dirty="0"/>
              <a:t>之间（包括</a:t>
            </a:r>
            <a:r>
              <a:rPr kumimoji="1" lang="en-US" altLang="zh-CN" sz="7200" dirty="0"/>
              <a:t>x</a:t>
            </a:r>
            <a:r>
              <a:rPr kumimoji="1" lang="zh-CN" altLang="en-US" sz="7200" dirty="0"/>
              <a:t>和</a:t>
            </a:r>
            <a:r>
              <a:rPr kumimoji="1" lang="en-US" altLang="zh-CN" sz="7200" dirty="0"/>
              <a:t>y</a:t>
            </a:r>
            <a:r>
              <a:rPr kumimoji="1" lang="zh-CN" altLang="en-US" sz="7200" dirty="0"/>
              <a:t>）的所有元素，并输出删除元素个数</a:t>
            </a:r>
            <a:r>
              <a:rPr kumimoji="1" lang="en-US" altLang="zh-CN" sz="7200" dirty="0"/>
              <a:t>num</a:t>
            </a:r>
            <a:r>
              <a:rPr kumimoji="1" lang="zh-CN" altLang="en-US" sz="7200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7200" dirty="0"/>
              <a:t>	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315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"/>
    </mc:Choice>
    <mc:Fallback xmlns="">
      <p:transition spd="slow" advTm="7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第一题：顺序表操作集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70"/>
            <a:ext cx="10134600" cy="4571216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kumimoji="1" lang="zh-CN" altLang="zh-CN" sz="24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示例：</a:t>
            </a:r>
            <a:endParaRPr kumimoji="1" lang="en-US" altLang="zh-CN" sz="2400" b="1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根据提供的裁判测试程序自行修改，测试顺序表操作集的实现是否正确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endParaRPr kumimoji="1" lang="en-US" altLang="zh-CN" sz="2000" b="1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输入：</a:t>
            </a:r>
            <a:endParaRPr kumimoji="1"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6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1 2 3 4 5 6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3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6 5 1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/>
              <a:t>3</a:t>
            </a:r>
            <a:endParaRPr lang="en-US" altLang="zh-CN" sz="2000" dirty="0">
              <a:effectLst/>
            </a:endParaRP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-1 6 1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endParaRPr lang="zh-CN" altLang="zh-CN" sz="2000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999239-E81B-DE87-A843-2EF585538079}"/>
              </a:ext>
            </a:extLst>
          </p:cNvPr>
          <p:cNvSpPr txBox="1"/>
          <p:nvPr/>
        </p:nvSpPr>
        <p:spPr>
          <a:xfrm>
            <a:off x="5905500" y="2639812"/>
            <a:ext cx="6099858" cy="366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输出：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FULL Insertion Error: 6 is not in.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Finding Error: 6 is not in.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5 is at position 4.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1 is at position 0.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POSITION -1 EMPTY Deletion Error.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POSITION 6 EMPTY Deletion Error.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24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第二题：删除有序顺序表中的重复项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3F7BD-7C27-ACF5-5E2C-17A3A241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给你一个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 </a:t>
            </a:r>
            <a:r>
              <a:rPr lang="zh-CN" altLang="en-US" sz="2400" b="1" i="0" dirty="0">
                <a:solidFill>
                  <a:srgbClr val="262626"/>
                </a:solidFill>
                <a:effectLst/>
                <a:latin typeface="-apple-system"/>
              </a:rPr>
              <a:t>非严格递增排列 </a:t>
            </a:r>
            <a:r>
              <a:rPr lang="zh-CN" altLang="en-US" sz="2400" dirty="0">
                <a:solidFill>
                  <a:srgbClr val="262626"/>
                </a:solidFill>
                <a:latin typeface="-apple-system"/>
              </a:rPr>
              <a:t>的</a:t>
            </a:r>
            <a:r>
              <a:rPr kumimoji="1" lang="zh-CN" altLang="en-US" sz="2400" dirty="0"/>
              <a:t>顺序表</a:t>
            </a:r>
            <a:r>
              <a:rPr kumimoji="1" lang="en-US" altLang="zh-CN" sz="2400" dirty="0"/>
              <a:t>L</a:t>
            </a:r>
            <a:r>
              <a:rPr kumimoji="1" lang="zh-CN" altLang="en" sz="2400" dirty="0"/>
              <a:t>，</a:t>
            </a:r>
            <a:r>
              <a:rPr kumimoji="1" lang="zh-CN" altLang="en-US" sz="2400" dirty="0"/>
              <a:t>请 </a:t>
            </a:r>
            <a:r>
              <a:rPr kumimoji="1" lang="zh-CN" altLang="en-US" sz="2400" b="1" dirty="0"/>
              <a:t>原地</a:t>
            </a:r>
            <a:r>
              <a:rPr kumimoji="1" lang="zh-CN" altLang="en-US" sz="2400" dirty="0"/>
              <a:t> 删除重复的元素，使得每个元素 </a:t>
            </a:r>
            <a:r>
              <a:rPr kumimoji="1" lang="zh-CN" altLang="en-US" sz="2400" b="1" dirty="0"/>
              <a:t>只出现一次</a:t>
            </a:r>
            <a:r>
              <a:rPr kumimoji="1" lang="zh-CN" altLang="en-US" sz="2400" dirty="0"/>
              <a:t>。 返回删除后数组的新长度。</a:t>
            </a:r>
            <a:endParaRPr kumimoji="1" lang="en-US" altLang="zh-CN" sz="2400" dirty="0"/>
          </a:p>
          <a:p>
            <a:pPr algn="l"/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考虑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 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的唯一元素的数量为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k </a:t>
            </a:r>
            <a:r>
              <a:rPr lang="zh-CN" altLang="en" sz="2400" b="0" i="0" dirty="0">
                <a:solidFill>
                  <a:srgbClr val="262626"/>
                </a:solidFill>
                <a:effectLst/>
                <a:latin typeface="-apple-system"/>
              </a:rPr>
              <a:t>，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你需要更改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</a:t>
            </a:r>
            <a:r>
              <a:rPr lang="zh-CN" altLang="en" sz="2400" b="0" i="0" dirty="0">
                <a:solidFill>
                  <a:srgbClr val="262626"/>
                </a:solidFill>
                <a:effectLst/>
                <a:latin typeface="-apple-system"/>
              </a:rPr>
              <a:t>，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使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 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的前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k 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个元素包含唯一元素，并按照它们最初在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中出现的顺序排列。</a:t>
            </a:r>
            <a:r>
              <a:rPr lang="en" altLang="zh-CN" sz="2400" dirty="0">
                <a:solidFill>
                  <a:srgbClr val="262626"/>
                </a:solidFill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的其余元素与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的大小不重要。</a:t>
            </a:r>
          </a:p>
          <a:p>
            <a:r>
              <a:rPr kumimoji="1" lang="zh-CN" altLang="en-US" sz="2400" dirty="0"/>
              <a:t>注：</a:t>
            </a:r>
            <a:r>
              <a:rPr kumimoji="1" lang="en" altLang="zh-CN" sz="2400" dirty="0"/>
              <a:t>1 &lt;= </a:t>
            </a:r>
            <a:r>
              <a:rPr kumimoji="1" lang="en" altLang="zh-CN" sz="2400" dirty="0" err="1"/>
              <a:t>L.length</a:t>
            </a:r>
            <a:r>
              <a:rPr kumimoji="1" lang="en" altLang="zh-CN" sz="2400" dirty="0"/>
              <a:t> &lt;= 3*10^4</a:t>
            </a:r>
            <a:r>
              <a:rPr kumimoji="1" lang="en-US" altLang="zh-CN" sz="2400" dirty="0"/>
              <a:t>; </a:t>
            </a:r>
            <a:r>
              <a:rPr kumimoji="1" lang="en" altLang="zh-CN" sz="2400" dirty="0"/>
              <a:t>-10^4 &lt;= L[</a:t>
            </a:r>
            <a:r>
              <a:rPr kumimoji="1" lang="en" altLang="zh-CN" sz="2400" dirty="0" err="1"/>
              <a:t>i</a:t>
            </a:r>
            <a:r>
              <a:rPr kumimoji="1" lang="en" altLang="zh-CN" sz="2400" dirty="0"/>
              <a:t>]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&lt;= 10^4</a:t>
            </a:r>
            <a:r>
              <a:rPr kumimoji="1" lang="en-US" altLang="zh-CN" sz="2400" dirty="0"/>
              <a:t>; </a:t>
            </a:r>
            <a:r>
              <a:rPr kumimoji="1" lang="zh-CN" altLang="en-US" sz="2400" dirty="0"/>
              <a:t>解并不唯一，输出可行解之一即可。</a:t>
            </a:r>
          </a:p>
          <a:p>
            <a:r>
              <a:rPr kumimoji="1" lang="zh-CN" altLang="en-US" sz="2400" dirty="0"/>
              <a:t>进阶：设计一个尽可能高效的算法。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b="1" dirty="0"/>
              <a:t>示例：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输入</a:t>
            </a:r>
            <a:r>
              <a:rPr kumimoji="1" lang="en-US" altLang="zh-CN" sz="2400" dirty="0"/>
              <a:t>: </a:t>
            </a:r>
            <a:r>
              <a:rPr kumimoji="1" lang="en" altLang="zh-CN" sz="2400" dirty="0"/>
              <a:t>L = [1, 1, 2]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输出</a:t>
            </a:r>
            <a:r>
              <a:rPr kumimoji="1" lang="en-US" altLang="zh-CN" sz="2400" dirty="0"/>
              <a:t>: 2  L = [1, 2, _]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5BDAA4-8457-BF7C-0461-BB334B560BBD}"/>
              </a:ext>
            </a:extLst>
          </p:cNvPr>
          <p:cNvSpPr txBox="1"/>
          <p:nvPr/>
        </p:nvSpPr>
        <p:spPr>
          <a:xfrm>
            <a:off x="5057079" y="5480903"/>
            <a:ext cx="6099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输入</a:t>
            </a:r>
            <a:r>
              <a:rPr kumimoji="1" lang="en-US" altLang="zh-CN" sz="2400" dirty="0"/>
              <a:t>: </a:t>
            </a:r>
            <a:r>
              <a:rPr kumimoji="1" lang="en" altLang="zh-CN" sz="2400" dirty="0"/>
              <a:t>L = [0, 0, 1, 1, 1, 2, 2, 3, 3, 4]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输出</a:t>
            </a:r>
            <a:r>
              <a:rPr kumimoji="1" lang="en-US" altLang="zh-CN" sz="2400" dirty="0"/>
              <a:t>: 5  L = [0, 1, 2, 3, 4]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3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"/>
    </mc:Choice>
    <mc:Fallback xmlns="">
      <p:transition spd="slow" advTm="5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第三题：一元多项式乘法（顺序表）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3F7BD-7C27-ACF5-5E2C-17A3A241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给你两个由 </a:t>
            </a:r>
            <a:r>
              <a:rPr kumimoji="1" lang="zh-CN" altLang="en-US" b="1" dirty="0"/>
              <a:t>顺序表</a:t>
            </a:r>
            <a:r>
              <a:rPr kumimoji="1" lang="zh-CN" altLang="en-US" dirty="0"/>
              <a:t> 实现的一元多项式，计算两个多项式的乘积</a:t>
            </a:r>
            <a:endParaRPr kumimoji="1" lang="en-US" altLang="zh-CN" dirty="0"/>
          </a:p>
          <a:p>
            <a:r>
              <a:rPr kumimoji="1" lang="zh-CN" altLang="en-US" dirty="0"/>
              <a:t>注：多项式的实现中，各个多项式共享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Poly_Array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</a:t>
            </a:r>
            <a:r>
              <a:rPr kumimoji="1" lang="en-US" altLang="zh-CN" dirty="0"/>
              <a:t>: 2.16 + 92.34x^50 + 9.06x^1000 + 102.6x^1050 + 7.4x^2000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F29B9B-13E5-91B3-7B7E-E34B2DBA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56" y="3145273"/>
            <a:ext cx="5167340" cy="2021704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F6C9814-091C-5F52-E9BA-D8BC6CB0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91179"/>
            <a:ext cx="6248400" cy="9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2.0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+ 1.8</a:t>
            </a:r>
            <a:endParaRPr lang="en-US" altLang="zh-CN" sz="2400" i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1.2 + 51.3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+ 3.7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101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"/>
    </mc:Choice>
    <mc:Fallback xmlns="">
      <p:transition spd="slow" advTm="5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6587-CC12-15E3-BF51-3F0017D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04F-C3B1-CB64-1932-4275DF4D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至少 </a:t>
            </a:r>
            <a:r>
              <a:rPr kumimoji="1" lang="en-US" altLang="zh-CN" dirty="0">
                <a:solidFill>
                  <a:srgbClr val="FF0000"/>
                </a:solidFill>
              </a:rPr>
              <a:t>3 </a:t>
            </a:r>
            <a:r>
              <a:rPr kumimoji="1" lang="zh-CN" altLang="en-US" dirty="0">
                <a:solidFill>
                  <a:srgbClr val="FF0000"/>
                </a:solidFill>
              </a:rPr>
              <a:t>个测试用例</a:t>
            </a:r>
          </a:p>
          <a:p>
            <a:pPr lvl="1"/>
            <a:r>
              <a:rPr kumimoji="1" lang="zh-CN" altLang="en-US" dirty="0"/>
              <a:t>可以描述清楚算法逻辑</a:t>
            </a:r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" altLang="zh-CN" dirty="0" err="1"/>
              <a:t>elearning</a:t>
            </a:r>
            <a:r>
              <a:rPr kumimoji="1" lang="en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"/>
    </mc:Choice>
    <mc:Fallback xmlns="">
      <p:transition spd="slow" advTm="5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87C-BB13-E6F0-A1B7-82FDF2C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5BFE-CBB5-D5E1-F3D7-F6B513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姓名为格式命名文件夹，压缩为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文件，其中包含三个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题解文件</a:t>
            </a:r>
          </a:p>
        </p:txBody>
      </p:sp>
    </p:spTree>
    <p:extLst>
      <p:ext uri="{BB962C8B-B14F-4D97-AF65-F5344CB8AC3E}">
        <p14:creationId xmlns:p14="http://schemas.microsoft.com/office/powerpoint/2010/main" val="4996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"/>
    </mc:Choice>
    <mc:Fallback xmlns="">
      <p:transition spd="slow" advTm="515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9017</TotalTime>
  <Words>717</Words>
  <Application>Microsoft Macintosh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等线</vt:lpstr>
      <vt:lpstr>等线 Light</vt:lpstr>
      <vt:lpstr>Harmony</vt:lpstr>
      <vt:lpstr>Arial</vt:lpstr>
      <vt:lpstr>Menlo</vt:lpstr>
      <vt:lpstr>Times New Roman</vt:lpstr>
      <vt:lpstr>Office 主题​​</vt:lpstr>
      <vt:lpstr>数据结构 Lab2</vt:lpstr>
      <vt:lpstr>第一题：顺序表操作集</vt:lpstr>
      <vt:lpstr>第一题：顺序表操作集</vt:lpstr>
      <vt:lpstr>第二题：删除有序顺序表中的重复项</vt:lpstr>
      <vt:lpstr>第三题：一元多项式乘法（顺序表）</vt:lpstr>
      <vt:lpstr>评分标准</vt:lpstr>
      <vt:lpstr>提交格式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定基 王</cp:lastModifiedBy>
  <cp:revision>20</cp:revision>
  <dcterms:created xsi:type="dcterms:W3CDTF">2023-09-03T12:28:34Z</dcterms:created>
  <dcterms:modified xsi:type="dcterms:W3CDTF">2024-09-13T13:07:45Z</dcterms:modified>
</cp:coreProperties>
</file>