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3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296" r:id="rId3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73A22-1848-D144-8D88-8C16994C0334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6FB38-B33F-3D4A-958A-27EEB5A1F0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5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jeudi 19 janvier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jeudi 19 janvier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807EDB-ED2D-D240-8875-4E6669C2B3CA}" type="datetimeFigureOut">
              <a:rPr lang="fr-FR" smtClean="0"/>
              <a:t>19/01/17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CD39500-0385-C34A-86CA-A52DE2A6D0E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Systèmes Distribués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847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Passage à </a:t>
            </a:r>
            <a:r>
              <a:rPr lang="fr-FR" dirty="0" smtClean="0"/>
              <a:t>l'échelle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b="1" dirty="0"/>
              <a:t>Selon trois dimensions différentes</a:t>
            </a:r>
          </a:p>
          <a:p>
            <a:pPr lvl="1"/>
            <a:r>
              <a:rPr lang="fr-FR" sz="1600" dirty="0"/>
              <a:t>Taille </a:t>
            </a:r>
          </a:p>
          <a:p>
            <a:pPr lvl="2"/>
            <a:r>
              <a:rPr lang="fr-FR" sz="1400" dirty="0"/>
              <a:t>Le nombre d'utilisateurs et de processus</a:t>
            </a:r>
          </a:p>
          <a:p>
            <a:pPr lvl="1"/>
            <a:r>
              <a:rPr lang="fr-FR" sz="1600" dirty="0"/>
              <a:t>Géographique</a:t>
            </a:r>
          </a:p>
          <a:p>
            <a:pPr lvl="2"/>
            <a:r>
              <a:rPr lang="fr-FR" sz="1400" dirty="0"/>
              <a:t>La distance maximale entre les participants</a:t>
            </a:r>
          </a:p>
          <a:p>
            <a:pPr lvl="1"/>
            <a:r>
              <a:rPr lang="fr-FR" sz="1600" dirty="0"/>
              <a:t>Administrative</a:t>
            </a:r>
          </a:p>
          <a:p>
            <a:pPr lvl="2"/>
            <a:r>
              <a:rPr lang="fr-FR" sz="1400" dirty="0"/>
              <a:t>Nombre d'administrations qui partage le SD </a:t>
            </a:r>
          </a:p>
          <a:p>
            <a:endParaRPr lang="fr-FR" sz="2000" b="1" dirty="0"/>
          </a:p>
          <a:p>
            <a:r>
              <a:rPr lang="fr-FR" sz="2000" b="1" dirty="0" smtClean="0"/>
              <a:t>Observations</a:t>
            </a:r>
            <a:endParaRPr lang="fr-FR" sz="2000" b="1" dirty="0"/>
          </a:p>
          <a:p>
            <a:pPr lvl="1"/>
            <a:r>
              <a:rPr lang="fr-FR" sz="1600" dirty="0"/>
              <a:t>La plupart des systèmes </a:t>
            </a:r>
            <a:r>
              <a:rPr lang="fr-FR" sz="1600" dirty="0" smtClean="0"/>
              <a:t>gèrent la </a:t>
            </a:r>
            <a:r>
              <a:rPr lang="fr-FR" sz="1600" dirty="0"/>
              <a:t>dimension </a:t>
            </a:r>
            <a:r>
              <a:rPr lang="fr-FR" sz="1600" dirty="0" smtClean="0"/>
              <a:t>taille </a:t>
            </a:r>
            <a:r>
              <a:rPr lang="fr-FR" sz="1600" dirty="0"/>
              <a:t>avec des serveurs puissants </a:t>
            </a:r>
          </a:p>
          <a:p>
            <a:pPr lvl="1"/>
            <a:r>
              <a:rPr lang="fr-FR" sz="1600" smtClean="0"/>
              <a:t>Les </a:t>
            </a:r>
            <a:r>
              <a:rPr lang="fr-FR" sz="1600" dirty="0"/>
              <a:t>dimensions géographique et administrative deviennent de nos jours de plus en plus importantes</a:t>
            </a:r>
          </a:p>
          <a:p>
            <a:pPr lvl="1"/>
            <a:r>
              <a:rPr lang="fr-FR" sz="1600" dirty="0" smtClean="0"/>
              <a:t>Généralement </a:t>
            </a:r>
            <a:r>
              <a:rPr lang="fr-FR" sz="1600" dirty="0"/>
              <a:t>le passage à l'échelle réduit les </a:t>
            </a:r>
            <a:r>
              <a:rPr lang="fr-FR" sz="1600" dirty="0" smtClean="0"/>
              <a:t>performances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9209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Techniques de passage à </a:t>
            </a:r>
            <a:r>
              <a:rPr lang="fr-FR" dirty="0" smtClean="0"/>
              <a:t>l'échelle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Réduire les temps de latence</a:t>
            </a:r>
          </a:p>
          <a:p>
            <a:pPr lvl="1"/>
            <a:r>
              <a:rPr lang="fr-FR" dirty="0"/>
              <a:t>Éviter d'avoir à attendre et faire autre chose</a:t>
            </a:r>
          </a:p>
          <a:p>
            <a:pPr lvl="1"/>
            <a:r>
              <a:rPr lang="fr-FR" dirty="0"/>
              <a:t>Utiliser des communications asynchrones</a:t>
            </a:r>
          </a:p>
          <a:p>
            <a:pPr lvl="1"/>
            <a:r>
              <a:rPr lang="fr-FR" dirty="0"/>
              <a:t>Avoir des gestionnaires séparés pour les réponses</a:t>
            </a:r>
          </a:p>
          <a:p>
            <a:endParaRPr lang="fr-FR" b="1" dirty="0"/>
          </a:p>
          <a:p>
            <a:r>
              <a:rPr lang="fr-FR" b="1" dirty="0"/>
              <a:t>Distribution</a:t>
            </a:r>
          </a:p>
          <a:p>
            <a:pPr lvl="1"/>
            <a:r>
              <a:rPr lang="fr-FR" dirty="0"/>
              <a:t>Partitionnement des données et du calcul sur plusieurs machines</a:t>
            </a:r>
          </a:p>
          <a:p>
            <a:pPr lvl="1"/>
            <a:r>
              <a:rPr lang="fr-FR" dirty="0"/>
              <a:t>Déplacer les calculs sur les clients (ex. applets Java)</a:t>
            </a:r>
          </a:p>
          <a:p>
            <a:pPr lvl="1"/>
            <a:r>
              <a:rPr lang="fr-FR" dirty="0" smtClean="0"/>
              <a:t>Système </a:t>
            </a:r>
            <a:r>
              <a:rPr lang="fr-FR" dirty="0"/>
              <a:t>d'informations décentralisés (ex. WWW)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9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Techniques de passage à l'échelle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Exemple</a:t>
            </a:r>
          </a:p>
          <a:p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8" y="2075497"/>
            <a:ext cx="7521106" cy="427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21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Techniques de passage à l'échelle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Réplication</a:t>
            </a:r>
          </a:p>
          <a:p>
            <a:pPr lvl="1"/>
            <a:r>
              <a:rPr lang="fr-FR" dirty="0"/>
              <a:t>Faire en sorte que différentes copies de données soient disponibles sur différentes machines</a:t>
            </a:r>
            <a:r>
              <a:rPr lang="fr-FR" dirty="0" smtClean="0"/>
              <a:t>.</a:t>
            </a:r>
            <a:endParaRPr lang="fr-FR" b="1" dirty="0" smtClean="0"/>
          </a:p>
          <a:p>
            <a:r>
              <a:rPr lang="fr-FR" b="1" dirty="0" smtClean="0"/>
              <a:t>Exemples</a:t>
            </a:r>
            <a:r>
              <a:rPr lang="fr-FR" b="1" dirty="0"/>
              <a:t> </a:t>
            </a:r>
            <a:r>
              <a:rPr lang="fr-FR" dirty="0"/>
              <a:t> </a:t>
            </a:r>
            <a:endParaRPr lang="fr-FR" b="1" dirty="0"/>
          </a:p>
          <a:p>
            <a:pPr lvl="1"/>
            <a:r>
              <a:rPr lang="fr-FR" dirty="0"/>
              <a:t>Dupliquer les serveurs de fichiers et les bases de données</a:t>
            </a:r>
          </a:p>
          <a:p>
            <a:pPr lvl="1"/>
            <a:r>
              <a:rPr lang="fr-FR" dirty="0"/>
              <a:t>Sites Web miroirs </a:t>
            </a:r>
          </a:p>
          <a:p>
            <a:pPr lvl="1"/>
            <a:r>
              <a:rPr lang="fr-FR" dirty="0"/>
              <a:t>Caches Web (sur navigateur et </a:t>
            </a:r>
            <a:r>
              <a:rPr lang="fr-FR" i="1" dirty="0"/>
              <a:t>proxys</a:t>
            </a:r>
            <a:r>
              <a:rPr lang="fr-FR" dirty="0"/>
              <a:t>)</a:t>
            </a:r>
          </a:p>
          <a:p>
            <a:r>
              <a:rPr lang="fr-FR" b="1" dirty="0" smtClean="0"/>
              <a:t>Observation</a:t>
            </a:r>
            <a:endParaRPr lang="fr-FR" b="1" dirty="0"/>
          </a:p>
          <a:p>
            <a:pPr lvl="1"/>
            <a:r>
              <a:rPr lang="fr-FR" dirty="0" smtClean="0"/>
              <a:t>Avoir </a:t>
            </a:r>
            <a:r>
              <a:rPr lang="fr-FR" dirty="0"/>
              <a:t>des copies multiples (cachées ou dupliquées ), amène à des inconsistances : modifier une copie la rend différente des autres </a:t>
            </a:r>
          </a:p>
          <a:p>
            <a:pPr lvl="1"/>
            <a:r>
              <a:rPr lang="fr-FR" dirty="0"/>
              <a:t>Avoir toujours des copies consistantes requière une synchronisation globale à chaque </a:t>
            </a:r>
            <a:r>
              <a:rPr lang="fr-FR" dirty="0" smtClean="0"/>
              <a:t>modification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synchronisation globale exclue des solutions à grandes échelles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tolérer des inconsistances, on peut réduire le besoin d'avoir recours aux synchronisations globales, mais ceci dépend de l'application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99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Développement des </a:t>
            </a:r>
            <a:r>
              <a:rPr lang="fr-FR" dirty="0" smtClean="0"/>
              <a:t>SD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Les </a:t>
            </a:r>
            <a:r>
              <a:rPr lang="fr-FR" b="1" dirty="0" smtClean="0"/>
              <a:t>hypothèses </a:t>
            </a:r>
            <a:r>
              <a:rPr lang="fr-FR" b="1" dirty="0"/>
              <a:t>à ne jamais faire 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réseau est </a:t>
            </a:r>
            <a:r>
              <a:rPr lang="fr-FR" dirty="0" smtClean="0"/>
              <a:t>fiable</a:t>
            </a:r>
          </a:p>
          <a:p>
            <a:pPr lvl="1"/>
            <a:r>
              <a:rPr lang="fr-FR" dirty="0"/>
              <a:t>La latence est </a:t>
            </a:r>
            <a:r>
              <a:rPr lang="fr-FR" dirty="0" smtClean="0"/>
              <a:t>nulle</a:t>
            </a:r>
          </a:p>
          <a:p>
            <a:pPr lvl="1"/>
            <a:r>
              <a:rPr lang="fr-FR" dirty="0"/>
              <a:t>La bande passante est </a:t>
            </a:r>
            <a:r>
              <a:rPr lang="fr-FR" dirty="0" smtClean="0"/>
              <a:t>illimité</a:t>
            </a:r>
            <a:endParaRPr lang="fr-FR" dirty="0"/>
          </a:p>
          <a:p>
            <a:pPr lvl="1"/>
            <a:r>
              <a:rPr lang="fr-FR" dirty="0"/>
              <a:t>Le réseau est </a:t>
            </a:r>
            <a:r>
              <a:rPr lang="fr-FR" dirty="0" smtClean="0"/>
              <a:t>sûr</a:t>
            </a:r>
          </a:p>
          <a:p>
            <a:pPr lvl="1"/>
            <a:r>
              <a:rPr lang="fr-FR" dirty="0"/>
              <a:t>La topologie ne change </a:t>
            </a:r>
            <a:r>
              <a:rPr lang="fr-FR" dirty="0" smtClean="0"/>
              <a:t>pas</a:t>
            </a:r>
          </a:p>
          <a:p>
            <a:pPr lvl="1"/>
            <a:r>
              <a:rPr lang="fr-FR" dirty="0"/>
              <a:t>Il n'y à qu'un seul </a:t>
            </a:r>
            <a:r>
              <a:rPr lang="fr-FR" dirty="0" smtClean="0"/>
              <a:t>administrateur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transport ne coûte </a:t>
            </a:r>
            <a:r>
              <a:rPr lang="fr-FR" dirty="0" smtClean="0"/>
              <a:t>rien</a:t>
            </a:r>
          </a:p>
          <a:p>
            <a:pPr lvl="1"/>
            <a:r>
              <a:rPr lang="fr-FR" dirty="0"/>
              <a:t>Le réseau est homogène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98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Matériel </a:t>
            </a:r>
          </a:p>
          <a:p>
            <a:pPr lvl="1"/>
            <a:r>
              <a:rPr lang="fr-FR" dirty="0" err="1"/>
              <a:t>Multi-processeurs</a:t>
            </a:r>
            <a:endParaRPr lang="fr-FR" dirty="0"/>
          </a:p>
          <a:p>
            <a:pPr lvl="2"/>
            <a:r>
              <a:rPr lang="fr-FR" dirty="0"/>
              <a:t>Mémoire partagée </a:t>
            </a:r>
          </a:p>
          <a:p>
            <a:pPr lvl="2"/>
            <a:r>
              <a:rPr lang="fr-FR" dirty="0"/>
              <a:t>Plusieurs </a:t>
            </a:r>
            <a:r>
              <a:rPr lang="fr-FR" dirty="0" smtClean="0"/>
              <a:t>processeurs</a:t>
            </a:r>
            <a:endParaRPr lang="fr-FR" b="1" dirty="0"/>
          </a:p>
          <a:p>
            <a:pPr lvl="1"/>
            <a:r>
              <a:rPr lang="fr-FR" dirty="0"/>
              <a:t>Multi-ordinateurs</a:t>
            </a:r>
          </a:p>
          <a:p>
            <a:pPr lvl="2"/>
            <a:r>
              <a:rPr lang="fr-FR" dirty="0"/>
              <a:t>Chaque machine dispose de sa mémoire</a:t>
            </a:r>
          </a:p>
          <a:p>
            <a:pPr lvl="2"/>
            <a:r>
              <a:rPr lang="fr-FR" dirty="0"/>
              <a:t>Communication par </a:t>
            </a:r>
            <a:r>
              <a:rPr lang="fr-FR" dirty="0" smtClean="0"/>
              <a:t>réseaux</a:t>
            </a:r>
            <a:endParaRPr lang="fr-FR" dirty="0"/>
          </a:p>
          <a:p>
            <a:r>
              <a:rPr lang="fr-FR" b="1" dirty="0"/>
              <a:t>Systèmes d'exploitation</a:t>
            </a:r>
          </a:p>
          <a:p>
            <a:pPr lvl="1"/>
            <a:r>
              <a:rPr lang="fr-FR" dirty="0"/>
              <a:t>DOS (</a:t>
            </a:r>
            <a:r>
              <a:rPr lang="fr-FR" i="1" dirty="0" err="1"/>
              <a:t>distributed</a:t>
            </a:r>
            <a:r>
              <a:rPr lang="fr-FR" i="1" dirty="0"/>
              <a:t> operating system</a:t>
            </a:r>
            <a:r>
              <a:rPr lang="fr-FR" dirty="0"/>
              <a:t> )</a:t>
            </a:r>
          </a:p>
          <a:p>
            <a:pPr lvl="2"/>
            <a:r>
              <a:rPr lang="fr-FR" dirty="0" err="1"/>
              <a:t>Multi-processeurs</a:t>
            </a:r>
            <a:r>
              <a:rPr lang="fr-FR" dirty="0"/>
              <a:t> (tout </a:t>
            </a:r>
            <a:r>
              <a:rPr lang="fr-FR" dirty="0" smtClean="0"/>
              <a:t>OS moderne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Multi-ordinateurs (ex. PVM </a:t>
            </a:r>
            <a:r>
              <a:rPr lang="fr-FR" dirty="0" smtClean="0"/>
              <a:t>- </a:t>
            </a:r>
            <a:r>
              <a:rPr lang="fr-FR" i="1" dirty="0" err="1" smtClean="0"/>
              <a:t>Parallel</a:t>
            </a:r>
            <a:r>
              <a:rPr lang="fr-FR" i="1" dirty="0" smtClean="0"/>
              <a:t> </a:t>
            </a:r>
            <a:r>
              <a:rPr lang="fr-FR" i="1" dirty="0"/>
              <a:t>Virtual Machine</a:t>
            </a:r>
            <a:r>
              <a:rPr lang="fr-FR" dirty="0"/>
              <a:t> 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NOS (</a:t>
            </a:r>
            <a:r>
              <a:rPr lang="fr-FR" i="1" dirty="0"/>
              <a:t>network operating system</a:t>
            </a:r>
            <a:r>
              <a:rPr lang="fr-FR" dirty="0"/>
              <a:t> )</a:t>
            </a:r>
          </a:p>
          <a:p>
            <a:pPr lvl="2"/>
            <a:r>
              <a:rPr lang="fr-FR" dirty="0"/>
              <a:t>Multi-ordinateur  (OS  classique  + services  réseau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Conception / Développement de SD</a:t>
            </a:r>
          </a:p>
          <a:p>
            <a:pPr lvl="1"/>
            <a:r>
              <a:rPr lang="fr-FR" dirty="0" smtClean="0"/>
              <a:t>API Réseau</a:t>
            </a:r>
          </a:p>
          <a:p>
            <a:pPr lvl="2"/>
            <a:r>
              <a:rPr lang="fr-FR" dirty="0" smtClean="0"/>
              <a:t>Sockets</a:t>
            </a:r>
          </a:p>
          <a:p>
            <a:pPr lvl="1"/>
            <a:r>
              <a:rPr lang="fr-FR" dirty="0" smtClean="0"/>
              <a:t>Middleware</a:t>
            </a:r>
          </a:p>
          <a:p>
            <a:pPr lvl="2"/>
            <a:r>
              <a:rPr lang="fr-FR" dirty="0" smtClean="0"/>
              <a:t>RPC (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Call)</a:t>
            </a:r>
          </a:p>
          <a:p>
            <a:pPr lvl="2"/>
            <a:r>
              <a:rPr lang="fr-FR" dirty="0" smtClean="0"/>
              <a:t>MOM (Message </a:t>
            </a:r>
            <a:r>
              <a:rPr lang="fr-FR" dirty="0" err="1" smtClean="0"/>
              <a:t>Oriented</a:t>
            </a:r>
            <a:r>
              <a:rPr lang="fr-FR" dirty="0" smtClean="0"/>
              <a:t> Middleware)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6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</a:t>
            </a:r>
            <a:r>
              <a:rPr lang="fr-FR" dirty="0" err="1"/>
              <a:t>multi-processeurs</a:t>
            </a:r>
            <a:r>
              <a:rPr lang="fr-FR" dirty="0"/>
              <a:t> + </a:t>
            </a:r>
            <a:r>
              <a:rPr lang="fr-FR" dirty="0" smtClean="0"/>
              <a:t>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Composants </a:t>
            </a:r>
          </a:p>
          <a:p>
            <a:pPr lvl="1"/>
            <a:r>
              <a:rPr lang="fr-FR" dirty="0"/>
              <a:t>Une mémoire partagée</a:t>
            </a:r>
          </a:p>
          <a:p>
            <a:pPr lvl="1"/>
            <a:r>
              <a:rPr lang="fr-FR" dirty="0"/>
              <a:t>Processus, </a:t>
            </a:r>
            <a:r>
              <a:rPr lang="fr-FR" i="1" dirty="0"/>
              <a:t>threads</a:t>
            </a:r>
            <a:endParaRPr lang="fr-FR" dirty="0"/>
          </a:p>
          <a:p>
            <a:pPr lvl="1"/>
            <a:r>
              <a:rPr lang="fr-FR" dirty="0"/>
              <a:t>Protection contre les accès concurrents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4" y="3459264"/>
            <a:ext cx="7010965" cy="21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77" y="2506935"/>
            <a:ext cx="6821628" cy="39700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Architectures multi-ordinateurs + </a:t>
            </a:r>
            <a:r>
              <a:rPr lang="fr-FR" dirty="0" smtClean="0"/>
              <a:t>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Le </a:t>
            </a:r>
            <a:r>
              <a:rPr lang="fr-FR" b="1" dirty="0"/>
              <a:t>DOS donne l'illusion d'une architecture multi-proc</a:t>
            </a:r>
          </a:p>
          <a:p>
            <a:pPr lvl="1"/>
            <a:r>
              <a:rPr lang="fr-FR" dirty="0"/>
              <a:t>Une mémoire partagée, un système de fichier et plusieurs </a:t>
            </a:r>
            <a:r>
              <a:rPr lang="fr-FR" dirty="0" smtClean="0"/>
              <a:t>proc</a:t>
            </a:r>
            <a:endParaRPr lang="fr-FR" b="1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56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Architectures multi-ordinateurs + </a:t>
            </a:r>
            <a:r>
              <a:rPr lang="fr-FR" dirty="0" smtClean="0"/>
              <a:t>NOS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Machines hétérogènes sur un réseau</a:t>
            </a:r>
          </a:p>
          <a:p>
            <a:pPr lvl="1"/>
            <a:r>
              <a:rPr lang="fr-FR" dirty="0"/>
              <a:t>Services disponibles sur le réseau </a:t>
            </a:r>
          </a:p>
          <a:p>
            <a:pPr lvl="1"/>
            <a:r>
              <a:rPr lang="fr-FR" dirty="0"/>
              <a:t>d'autres machines, serveurs 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1" y="2823361"/>
            <a:ext cx="6907602" cy="40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09" y="3071242"/>
            <a:ext cx="6918145" cy="23411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Architectures multi-ordinateurs + </a:t>
            </a:r>
            <a:r>
              <a:rPr lang="fr-FR" dirty="0" smtClean="0"/>
              <a:t>NOS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 </a:t>
            </a:r>
          </a:p>
          <a:p>
            <a:pPr lvl="1"/>
            <a:r>
              <a:rPr lang="fr-FR" dirty="0"/>
              <a:t>Serveurs de fichiers</a:t>
            </a:r>
          </a:p>
          <a:p>
            <a:pPr lvl="2"/>
            <a:r>
              <a:rPr lang="fr-FR" dirty="0"/>
              <a:t>Les clients montent les disques partagés et les utilisent comme des disques locaux</a:t>
            </a:r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lvl="1"/>
            <a:r>
              <a:rPr lang="fr-FR" dirty="0"/>
              <a:t>Connexion à distance (</a:t>
            </a:r>
            <a:r>
              <a:rPr lang="fr-FR" dirty="0" err="1"/>
              <a:t>rlogin</a:t>
            </a:r>
            <a:r>
              <a:rPr lang="fr-FR" dirty="0"/>
              <a:t>, </a:t>
            </a:r>
            <a:r>
              <a:rPr lang="fr-FR" dirty="0" err="1"/>
              <a:t>ssh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Utiliser les ressources (processeur, mémoire </a:t>
            </a:r>
            <a:r>
              <a:rPr lang="fr-FR" dirty="0" err="1"/>
              <a:t>etc</a:t>
            </a:r>
            <a:r>
              <a:rPr lang="fr-FR" dirty="0"/>
              <a:t>) d'une machine distante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058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Plan du cours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Définitions d'un système distribué</a:t>
            </a:r>
          </a:p>
          <a:p>
            <a:r>
              <a:rPr lang="fr-FR" b="1" dirty="0"/>
              <a:t>Transparences des SD</a:t>
            </a:r>
          </a:p>
          <a:p>
            <a:r>
              <a:rPr lang="fr-FR" b="1" dirty="0"/>
              <a:t>Ouvertures</a:t>
            </a:r>
          </a:p>
          <a:p>
            <a:r>
              <a:rPr lang="fr-FR" b="1" dirty="0"/>
              <a:t>Passages à l'échelle </a:t>
            </a:r>
          </a:p>
          <a:p>
            <a:r>
              <a:rPr lang="fr-FR" b="1" dirty="0"/>
              <a:t>Conceptions des SD</a:t>
            </a:r>
          </a:p>
          <a:p>
            <a:r>
              <a:rPr lang="fr-FR" b="1" dirty="0"/>
              <a:t>Architectures DOS et NOS</a:t>
            </a:r>
          </a:p>
          <a:p>
            <a:r>
              <a:rPr lang="fr-FR" b="1" dirty="0" smtClean="0"/>
              <a:t>Architectures </a:t>
            </a:r>
            <a:r>
              <a:rPr lang="fr-FR" b="1" dirty="0"/>
              <a:t>multi-</a:t>
            </a:r>
            <a:r>
              <a:rPr lang="fr-FR" b="1" dirty="0" smtClean="0"/>
              <a:t>tiers</a:t>
            </a:r>
          </a:p>
          <a:p>
            <a:r>
              <a:rPr lang="fr-FR" b="1" dirty="0" smtClean="0"/>
              <a:t>Problématique - architecture client/serveur </a:t>
            </a:r>
          </a:p>
          <a:p>
            <a:r>
              <a:rPr lang="fr-FR" b="1" dirty="0" smtClean="0"/>
              <a:t>Middleware</a:t>
            </a:r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62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514" y="533400"/>
            <a:ext cx="9019486" cy="990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Conception / Développement de SD</a:t>
            </a:r>
            <a:br>
              <a:rPr lang="fr-FR" dirty="0" smtClean="0"/>
            </a:br>
            <a:r>
              <a:rPr lang="fr-FR" dirty="0" smtClean="0"/>
              <a:t>Architecture </a:t>
            </a:r>
            <a:r>
              <a:rPr lang="fr-FR" dirty="0"/>
              <a:t>client /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Fondée sur </a:t>
            </a:r>
          </a:p>
          <a:p>
            <a:pPr lvl="1"/>
            <a:r>
              <a:rPr lang="fr-FR" dirty="0"/>
              <a:t>L'envoi de requête par le client</a:t>
            </a:r>
          </a:p>
          <a:p>
            <a:pPr lvl="1"/>
            <a:r>
              <a:rPr lang="fr-FR" dirty="0"/>
              <a:t>Et la réponse du serveur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0" y="2795547"/>
            <a:ext cx="8527216" cy="38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9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Architectures multi-</a:t>
            </a:r>
            <a:r>
              <a:rPr lang="fr-FR" dirty="0" smtClean="0"/>
              <a:t>tiers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Le serveur joue le rôle d'un </a:t>
            </a:r>
            <a:r>
              <a:rPr lang="fr-FR" b="1" dirty="0" smtClean="0"/>
              <a:t>client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" y="2219134"/>
            <a:ext cx="8963678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Communication </a:t>
            </a:r>
            <a:r>
              <a:rPr lang="fr-FR" dirty="0" err="1"/>
              <a:t>inter-</a:t>
            </a:r>
            <a:r>
              <a:rPr lang="fr-FR" dirty="0" err="1" smtClean="0"/>
              <a:t>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Système distribué </a:t>
            </a:r>
          </a:p>
          <a:p>
            <a:pPr lvl="1"/>
            <a:r>
              <a:rPr lang="fr-FR" dirty="0"/>
              <a:t>plusieurs processus qui s'échangent des messages sur un réseau </a:t>
            </a:r>
            <a:endParaRPr lang="fr-FR" b="1" dirty="0"/>
          </a:p>
          <a:p>
            <a:pPr lvl="1"/>
            <a:r>
              <a:rPr lang="fr-FR" b="1" u="sng" dirty="0"/>
              <a:t>La communication est au cœur de tous système </a:t>
            </a:r>
            <a:r>
              <a:rPr lang="fr-FR" b="1" u="sng" dirty="0" smtClean="0"/>
              <a:t>distribué</a:t>
            </a:r>
            <a:endParaRPr lang="fr-FR" b="1" u="sng" dirty="0"/>
          </a:p>
          <a:p>
            <a:endParaRPr lang="fr-FR" b="1" dirty="0" smtClean="0"/>
          </a:p>
          <a:p>
            <a:r>
              <a:rPr lang="fr-FR" b="1" dirty="0" smtClean="0"/>
              <a:t>Rappels sur les réseaux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62" y="3680281"/>
            <a:ext cx="5192235" cy="30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2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Modèle de couches </a:t>
            </a:r>
            <a:r>
              <a:rPr lang="fr-FR" dirty="0" smtClean="0"/>
              <a:t>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Couche application</a:t>
            </a:r>
          </a:p>
          <a:p>
            <a:pPr lvl="1"/>
            <a:r>
              <a:rPr lang="fr-FR" dirty="0"/>
              <a:t>Implante le protocole réseau de l'application</a:t>
            </a:r>
          </a:p>
          <a:p>
            <a:pPr lvl="1"/>
            <a:r>
              <a:rPr lang="fr-FR" dirty="0"/>
              <a:t>Achemine le message vers le processus destinataire </a:t>
            </a:r>
          </a:p>
          <a:p>
            <a:r>
              <a:rPr lang="fr-FR" b="1" dirty="0"/>
              <a:t>Couche transport</a:t>
            </a:r>
          </a:p>
          <a:p>
            <a:pPr lvl="1"/>
            <a:r>
              <a:rPr lang="fr-FR" dirty="0"/>
              <a:t>Découpe le message en segment</a:t>
            </a:r>
          </a:p>
          <a:p>
            <a:pPr lvl="1"/>
            <a:r>
              <a:rPr lang="fr-FR" dirty="0"/>
              <a:t>Achemine le segment vers la machine destinataire</a:t>
            </a:r>
          </a:p>
          <a:p>
            <a:r>
              <a:rPr lang="fr-FR" b="1" dirty="0"/>
              <a:t>Couche réseau</a:t>
            </a:r>
          </a:p>
          <a:p>
            <a:pPr lvl="1"/>
            <a:r>
              <a:rPr lang="fr-FR" dirty="0"/>
              <a:t>Achemine un paquet vers le prochain routeur </a:t>
            </a:r>
          </a:p>
          <a:p>
            <a:r>
              <a:rPr lang="fr-FR" b="1" dirty="0"/>
              <a:t>Couche liaison </a:t>
            </a:r>
          </a:p>
          <a:p>
            <a:pPr lvl="1"/>
            <a:r>
              <a:rPr lang="fr-FR" dirty="0"/>
              <a:t>Achemine une trame vers le prochain nœud réseau</a:t>
            </a:r>
          </a:p>
          <a:p>
            <a:pPr lvl="1"/>
            <a:r>
              <a:rPr lang="fr-FR" dirty="0"/>
              <a:t>Détection d'erreurs</a:t>
            </a:r>
          </a:p>
          <a:p>
            <a:r>
              <a:rPr lang="fr-FR" b="1" dirty="0"/>
              <a:t>Couche physique</a:t>
            </a:r>
          </a:p>
          <a:p>
            <a:pPr lvl="1"/>
            <a:r>
              <a:rPr lang="fr-FR" dirty="0" smtClean="0"/>
              <a:t>Transforme l'information </a:t>
            </a:r>
            <a:r>
              <a:rPr lang="fr-FR" smtClean="0"/>
              <a:t>en signal </a:t>
            </a:r>
            <a:r>
              <a:rPr lang="fr-FR" dirty="0" smtClean="0"/>
              <a:t>(électrique, radio, optique)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42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Encapsulation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228"/>
            <a:ext cx="9144000" cy="44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9" y="1893332"/>
            <a:ext cx="7557026" cy="468680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749" y="533400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/>
              <a:t>Exemple </a:t>
            </a:r>
            <a:r>
              <a:rPr lang="fr-FR" dirty="0" smtClean="0"/>
              <a:t>d'encapsulation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54588" y="1524000"/>
            <a:ext cx="3460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Trame Ethernet (couche liaison)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089" y="2875002"/>
            <a:ext cx="356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Segment TCP (couche transport)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49514" y="5473262"/>
            <a:ext cx="352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Datagramme IP (couche réseau)</a:t>
            </a:r>
          </a:p>
        </p:txBody>
      </p:sp>
    </p:spTree>
    <p:extLst>
      <p:ext uri="{BB962C8B-B14F-4D97-AF65-F5344CB8AC3E}">
        <p14:creationId xmlns:p14="http://schemas.microsoft.com/office/powerpoint/2010/main" val="71811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Protocoles de la couche </a:t>
            </a:r>
            <a:r>
              <a:rPr lang="fr-FR" dirty="0" smtClean="0"/>
              <a:t>transport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La couche transport est du point de vue du développeur la couche la plus basse </a:t>
            </a:r>
          </a:p>
          <a:p>
            <a:endParaRPr lang="fr-FR" b="1" dirty="0"/>
          </a:p>
          <a:p>
            <a:r>
              <a:rPr lang="fr-FR" b="1" dirty="0"/>
              <a:t>Offre de primitives </a:t>
            </a:r>
          </a:p>
          <a:p>
            <a:pPr lvl="1"/>
            <a:r>
              <a:rPr lang="fr-FR" dirty="0"/>
              <a:t>D'ouverture et fermeture de connexion </a:t>
            </a:r>
          </a:p>
          <a:p>
            <a:pPr lvl="1"/>
            <a:r>
              <a:rPr lang="fr-FR" dirty="0"/>
              <a:t>D'écriture et lecture dans et depuis une connexion</a:t>
            </a:r>
          </a:p>
          <a:p>
            <a:endParaRPr lang="fr-FR" b="1" dirty="0"/>
          </a:p>
          <a:p>
            <a:r>
              <a:rPr lang="fr-FR" b="1" dirty="0"/>
              <a:t>Service orienté connexion (protocole TCP)</a:t>
            </a:r>
          </a:p>
          <a:p>
            <a:pPr lvl="1"/>
            <a:r>
              <a:rPr lang="fr-FR" dirty="0"/>
              <a:t>Basé sur des accusés de réception et retransmission</a:t>
            </a:r>
          </a:p>
          <a:p>
            <a:pPr lvl="1"/>
            <a:r>
              <a:rPr lang="en-US" dirty="0"/>
              <a:t>Ex. mail, web, ftp ... </a:t>
            </a:r>
          </a:p>
          <a:p>
            <a:endParaRPr lang="en-US" b="1" dirty="0"/>
          </a:p>
          <a:p>
            <a:r>
              <a:rPr lang="en-US" b="1" dirty="0"/>
              <a:t>Service sans </a:t>
            </a:r>
            <a:r>
              <a:rPr lang="en-US" b="1" dirty="0" err="1"/>
              <a:t>connexion</a:t>
            </a:r>
            <a:r>
              <a:rPr lang="en-US" b="1" dirty="0"/>
              <a:t> (</a:t>
            </a:r>
            <a:r>
              <a:rPr lang="en-US" b="1" dirty="0" err="1"/>
              <a:t>protocole</a:t>
            </a:r>
            <a:r>
              <a:rPr lang="en-US" b="1" dirty="0"/>
              <a:t> UDP)</a:t>
            </a:r>
          </a:p>
          <a:p>
            <a:pPr lvl="1"/>
            <a:r>
              <a:rPr lang="en-US" dirty="0"/>
              <a:t>Arrive plus </a:t>
            </a:r>
            <a:r>
              <a:rPr lang="en-US" dirty="0" err="1"/>
              <a:t>vite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on ne </a:t>
            </a:r>
            <a:r>
              <a:rPr lang="en-US" dirty="0" err="1"/>
              <a:t>sait</a:t>
            </a:r>
            <a:r>
              <a:rPr lang="en-US" dirty="0"/>
              <a:t> pas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arrive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téléphonie</a:t>
            </a:r>
            <a:r>
              <a:rPr lang="en-US" dirty="0"/>
              <a:t>, </a:t>
            </a:r>
            <a:r>
              <a:rPr lang="en-US" dirty="0" err="1"/>
              <a:t>vidéo</a:t>
            </a:r>
            <a:r>
              <a:rPr lang="en-US" dirty="0"/>
              <a:t> </a:t>
            </a:r>
            <a:r>
              <a:rPr lang="en-US" dirty="0" err="1"/>
              <a:t>conférence</a:t>
            </a:r>
            <a:r>
              <a:rPr lang="en-US" dirty="0"/>
              <a:t>, </a:t>
            </a:r>
            <a:r>
              <a:rPr lang="en-US" i="1" dirty="0"/>
              <a:t>streaming ...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b="1" dirty="0" err="1"/>
              <a:t>Choisir</a:t>
            </a:r>
            <a:r>
              <a:rPr lang="en-US" b="1" dirty="0"/>
              <a:t> entre </a:t>
            </a:r>
            <a:r>
              <a:rPr lang="en-US" b="1" dirty="0" err="1"/>
              <a:t>ces</a:t>
            </a:r>
            <a:r>
              <a:rPr lang="en-US" b="1" dirty="0"/>
              <a:t> </a:t>
            </a:r>
            <a:r>
              <a:rPr lang="en-US" b="1" dirty="0" err="1"/>
              <a:t>deux</a:t>
            </a:r>
            <a:r>
              <a:rPr lang="en-US" b="1" dirty="0"/>
              <a:t> services </a:t>
            </a:r>
            <a:r>
              <a:rPr lang="en-US" b="1" dirty="0" err="1"/>
              <a:t>dépend</a:t>
            </a:r>
            <a:r>
              <a:rPr lang="en-US" b="1" dirty="0"/>
              <a:t> de </a:t>
            </a:r>
            <a:r>
              <a:rPr lang="en-US" b="1" dirty="0" err="1"/>
              <a:t>l'application</a:t>
            </a:r>
            <a:endParaRPr lang="en-US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233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Sockets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Sockets </a:t>
            </a:r>
          </a:p>
          <a:p>
            <a:pPr lvl="1"/>
            <a:r>
              <a:rPr lang="fr-FR" dirty="0"/>
              <a:t>Les bouts d'une connexion entre deux processus</a:t>
            </a:r>
          </a:p>
          <a:p>
            <a:pPr lvl="1"/>
            <a:r>
              <a:rPr lang="fr-FR" dirty="0"/>
              <a:t>Forment un canal d'échange </a:t>
            </a:r>
          </a:p>
          <a:p>
            <a:pPr lvl="1"/>
            <a:r>
              <a:rPr lang="fr-FR" dirty="0"/>
              <a:t>Liées à un numéro de port qui identifie le processus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278088"/>
            <a:ext cx="8312728" cy="32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Programmation </a:t>
            </a:r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API de programmation sockets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2345258"/>
            <a:ext cx="8312728" cy="21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0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Sockets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TCP</a:t>
            </a:r>
          </a:p>
          <a:p>
            <a:pPr lvl="1"/>
            <a:r>
              <a:rPr lang="fr-FR" dirty="0"/>
              <a:t>Transmission Control Protocol</a:t>
            </a:r>
          </a:p>
          <a:p>
            <a:pPr lvl="1"/>
            <a:r>
              <a:rPr lang="fr-FR" dirty="0"/>
              <a:t>Mode connecté (fiable)</a:t>
            </a:r>
          </a:p>
          <a:p>
            <a:endParaRPr lang="fr-FR" dirty="0" smtClean="0"/>
          </a:p>
          <a:p>
            <a:r>
              <a:rPr lang="fr-FR" dirty="0" smtClean="0"/>
              <a:t>Avec UDP</a:t>
            </a:r>
          </a:p>
          <a:p>
            <a:pPr lvl="1"/>
            <a:r>
              <a:rPr lang="fr-FR" dirty="0" smtClean="0"/>
              <a:t>User </a:t>
            </a:r>
            <a:r>
              <a:rPr lang="fr-FR" dirty="0" err="1" smtClean="0"/>
              <a:t>Datagram</a:t>
            </a:r>
            <a:r>
              <a:rPr lang="fr-FR" dirty="0" smtClean="0"/>
              <a:t> Protocol</a:t>
            </a:r>
          </a:p>
          <a:p>
            <a:pPr lvl="1"/>
            <a:r>
              <a:rPr lang="fr-FR" dirty="0" smtClean="0"/>
              <a:t>Mode non connecté </a:t>
            </a:r>
          </a:p>
          <a:p>
            <a:pPr lvl="2"/>
            <a:r>
              <a:rPr lang="fr-FR" dirty="0" smtClean="0"/>
              <a:t>pas d’assurance sur la réception de l’information, l’ordonnancement</a:t>
            </a:r>
          </a:p>
          <a:p>
            <a:pPr lvl="1"/>
            <a:r>
              <a:rPr lang="fr-FR" dirty="0" smtClean="0"/>
              <a:t>Possibilité de Multicast</a:t>
            </a:r>
          </a:p>
          <a:p>
            <a:pPr lvl="2"/>
            <a:r>
              <a:rPr lang="fr-FR" dirty="0" smtClean="0"/>
              <a:t>Diffusion simultanée d’information à plusieurs destinataires</a:t>
            </a:r>
          </a:p>
          <a:p>
            <a:pPr lvl="1"/>
            <a:r>
              <a:rPr lang="fr-FR" dirty="0" smtClean="0"/>
              <a:t>Utilisé pour le Multimédia</a:t>
            </a:r>
          </a:p>
          <a:p>
            <a:pPr lvl="2"/>
            <a:r>
              <a:rPr lang="fr-FR" dirty="0" smtClean="0"/>
              <a:t>Transmission rapide de données de même nature en paquets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Ordinateurs en </a:t>
            </a:r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Vous avez déjà vu</a:t>
            </a:r>
          </a:p>
          <a:p>
            <a:pPr lvl="1"/>
            <a:r>
              <a:rPr lang="fr-FR" dirty="0"/>
              <a:t>Développement web  (L2)</a:t>
            </a:r>
          </a:p>
          <a:p>
            <a:pPr lvl="1"/>
            <a:r>
              <a:rPr lang="fr-FR" dirty="0"/>
              <a:t>Réseaux (L3)</a:t>
            </a:r>
          </a:p>
          <a:p>
            <a:pPr lvl="1"/>
            <a:r>
              <a:rPr lang="fr-FR" dirty="0"/>
              <a:t>Systèmes d'informations (L3)</a:t>
            </a:r>
          </a:p>
          <a:p>
            <a:pPr lvl="1"/>
            <a:r>
              <a:rPr lang="fr-FR" dirty="0"/>
              <a:t>Administration des systèmes et réseaux (L3)</a:t>
            </a:r>
          </a:p>
          <a:p>
            <a:pPr lvl="1"/>
            <a:r>
              <a:rPr lang="fr-FR" dirty="0"/>
              <a:t>Bases de données (M1)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Alors ...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23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TCP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sz="2900" u="sng" dirty="0" smtClean="0"/>
              <a:t>Serveur :</a:t>
            </a:r>
          </a:p>
          <a:p>
            <a:pPr marL="0" indent="0">
              <a:buNone/>
            </a:pPr>
            <a:endParaRPr lang="fr-FR" dirty="0"/>
          </a:p>
          <a:p>
            <a:pPr marL="274320" lvl="1" indent="0">
              <a:buNone/>
            </a:pPr>
            <a:r>
              <a:rPr lang="fr-FR" dirty="0" err="1" smtClean="0">
                <a:latin typeface="Arial Rounded MT Bold"/>
                <a:cs typeface="Arial Rounded MT Bold"/>
              </a:rPr>
              <a:t>int</a:t>
            </a:r>
            <a:r>
              <a:rPr lang="fr-FR" dirty="0" smtClean="0">
                <a:latin typeface="Arial Rounded MT Bold"/>
                <a:cs typeface="Arial Rounded MT Bold"/>
              </a:rPr>
              <a:t> </a:t>
            </a:r>
            <a:r>
              <a:rPr lang="fr-FR" dirty="0">
                <a:latin typeface="Arial Rounded MT Bold"/>
                <a:cs typeface="Arial Rounded MT Bold"/>
              </a:rPr>
              <a:t>PORT = 6666 ;</a:t>
            </a:r>
          </a:p>
          <a:p>
            <a:pPr marL="274320" lvl="1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ServerSocket</a:t>
            </a:r>
            <a:r>
              <a:rPr lang="en-US" dirty="0" smtClean="0">
                <a:latin typeface="Arial Rounded MT Bold"/>
                <a:cs typeface="Arial Rounded MT Bold"/>
              </a:rPr>
              <a:t> </a:t>
            </a:r>
            <a:r>
              <a:rPr lang="en-US" dirty="0" err="1">
                <a:latin typeface="Arial Rounded MT Bold"/>
                <a:cs typeface="Arial Rounded MT Bold"/>
              </a:rPr>
              <a:t>serverSocket</a:t>
            </a:r>
            <a:r>
              <a:rPr lang="en-US" dirty="0">
                <a:latin typeface="Arial Rounded MT Bold"/>
                <a:cs typeface="Arial Rounded MT Bold"/>
              </a:rPr>
              <a:t> = new </a:t>
            </a:r>
            <a:r>
              <a:rPr lang="en-US" dirty="0" err="1">
                <a:latin typeface="Arial Rounded MT Bold"/>
                <a:cs typeface="Arial Rounded MT Bold"/>
              </a:rPr>
              <a:t>ServerSocket</a:t>
            </a:r>
            <a:r>
              <a:rPr lang="en-US" dirty="0">
                <a:latin typeface="Arial Rounded MT Bold"/>
                <a:cs typeface="Arial Rounded MT Bold"/>
              </a:rPr>
              <a:t>(PORT) ;</a:t>
            </a: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dirty="0">
                <a:latin typeface="Arial Rounded MT Bold"/>
                <a:cs typeface="Arial Rounded MT Bold"/>
              </a:rPr>
              <a:t>("</a:t>
            </a:r>
            <a:r>
              <a:rPr lang="en-US" dirty="0" err="1">
                <a:latin typeface="Arial Rounded MT Bold"/>
                <a:cs typeface="Arial Rounded MT Bold"/>
              </a:rPr>
              <a:t>Serveur</a:t>
            </a:r>
            <a:r>
              <a:rPr lang="en-US" dirty="0">
                <a:latin typeface="Arial Rounded MT Bold"/>
                <a:cs typeface="Arial Rounded MT Bold"/>
              </a:rPr>
              <a:t> Prêt") ;</a:t>
            </a:r>
          </a:p>
          <a:p>
            <a:pPr marL="274320" lvl="1" indent="0">
              <a:buNone/>
            </a:pPr>
            <a:endParaRPr lang="en-US" dirty="0">
              <a:latin typeface="Arial Rounded MT Bold"/>
              <a:cs typeface="Arial Rounded MT Bold"/>
            </a:endParaRPr>
          </a:p>
          <a:p>
            <a:pPr marL="274320" lvl="1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Socket </a:t>
            </a:r>
            <a:r>
              <a:rPr lang="en-US" dirty="0">
                <a:latin typeface="Arial Rounded MT Bold"/>
                <a:cs typeface="Arial Rounded MT Bold"/>
              </a:rPr>
              <a:t>socket = </a:t>
            </a:r>
            <a:r>
              <a:rPr lang="en-US" dirty="0" err="1">
                <a:latin typeface="Arial Rounded MT Bold"/>
                <a:cs typeface="Arial Rounded MT Bold"/>
              </a:rPr>
              <a:t>serverSocket.accept</a:t>
            </a:r>
            <a:r>
              <a:rPr lang="en-US" dirty="0">
                <a:latin typeface="Arial Rounded MT Bold"/>
                <a:cs typeface="Arial Rounded MT Bold"/>
              </a:rPr>
              <a:t>() ;</a:t>
            </a: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dirty="0">
                <a:latin typeface="Arial Rounded MT Bold"/>
                <a:cs typeface="Arial Rounded MT Bold"/>
              </a:rPr>
              <a:t>("Client </a:t>
            </a:r>
            <a:r>
              <a:rPr lang="en-US" dirty="0" err="1">
                <a:latin typeface="Arial Rounded MT Bold"/>
                <a:cs typeface="Arial Rounded MT Bold"/>
              </a:rPr>
              <a:t>connecté</a:t>
            </a:r>
            <a:r>
              <a:rPr lang="en-US" dirty="0">
                <a:latin typeface="Arial Rounded MT Bold"/>
                <a:cs typeface="Arial Rounded MT Bold"/>
              </a:rPr>
              <a:t>");</a:t>
            </a:r>
          </a:p>
          <a:p>
            <a:pPr marL="274320" lvl="1" indent="0">
              <a:buNone/>
            </a:pPr>
            <a:endParaRPr lang="en-US" dirty="0">
              <a:latin typeface="Arial Rounded MT Bold"/>
              <a:cs typeface="Arial Rounded MT Bold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InputStream</a:t>
            </a:r>
            <a:r>
              <a:rPr lang="en-US" dirty="0" smtClean="0">
                <a:latin typeface="Arial Rounded MT Bold"/>
                <a:cs typeface="Arial Rounded MT Bold"/>
              </a:rPr>
              <a:t> </a:t>
            </a:r>
            <a:r>
              <a:rPr lang="en-US" dirty="0">
                <a:latin typeface="Arial Rounded MT Bold"/>
                <a:cs typeface="Arial Rounded MT Bold"/>
              </a:rPr>
              <a:t>stream = </a:t>
            </a:r>
            <a:r>
              <a:rPr lang="en-US" dirty="0" err="1">
                <a:latin typeface="Arial Rounded MT Bold"/>
                <a:cs typeface="Arial Rounded MT Bold"/>
              </a:rPr>
              <a:t>socket.getInputStream</a:t>
            </a:r>
            <a:r>
              <a:rPr lang="en-US" dirty="0">
                <a:latin typeface="Arial Rounded MT Bold"/>
                <a:cs typeface="Arial Rounded MT Bold"/>
              </a:rPr>
              <a:t>() ;</a:t>
            </a: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BufferedReader</a:t>
            </a:r>
            <a:r>
              <a:rPr lang="en-US" dirty="0" smtClean="0">
                <a:latin typeface="Arial Rounded MT Bold"/>
                <a:cs typeface="Arial Rounded MT Bold"/>
              </a:rPr>
              <a:t> </a:t>
            </a:r>
            <a:r>
              <a:rPr lang="en-US" dirty="0">
                <a:latin typeface="Arial Rounded MT Bold"/>
                <a:cs typeface="Arial Rounded MT Bold"/>
              </a:rPr>
              <a:t>reader = new </a:t>
            </a:r>
            <a:r>
              <a:rPr lang="en-US" dirty="0" err="1">
                <a:latin typeface="Arial Rounded MT Bold"/>
                <a:cs typeface="Arial Rounded MT Bold"/>
              </a:rPr>
              <a:t>BufferedReader</a:t>
            </a:r>
            <a:r>
              <a:rPr lang="en-US" dirty="0">
                <a:latin typeface="Arial Rounded MT Bold"/>
                <a:cs typeface="Arial Rounded MT Bold"/>
              </a:rPr>
              <a:t>(new </a:t>
            </a:r>
            <a:r>
              <a:rPr lang="en-US" dirty="0" err="1">
                <a:latin typeface="Arial Rounded MT Bold"/>
                <a:cs typeface="Arial Rounded MT Bold"/>
              </a:rPr>
              <a:t>InputStreamReader</a:t>
            </a:r>
            <a:r>
              <a:rPr lang="en-US" dirty="0">
                <a:latin typeface="Arial Rounded MT Bold"/>
                <a:cs typeface="Arial Rounded MT Bold"/>
              </a:rPr>
              <a:t>(stream)) ;</a:t>
            </a:r>
          </a:p>
          <a:p>
            <a:pPr marL="274320" lvl="1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String </a:t>
            </a:r>
            <a:r>
              <a:rPr lang="en-US" dirty="0">
                <a:latin typeface="Arial Rounded MT Bold"/>
                <a:cs typeface="Arial Rounded MT Bold"/>
              </a:rPr>
              <a:t>line = "" ;</a:t>
            </a:r>
          </a:p>
          <a:p>
            <a:pPr marL="274320" lvl="1" indent="0">
              <a:buNone/>
            </a:pPr>
            <a:r>
              <a:rPr lang="da-DK" dirty="0" err="1" smtClean="0">
                <a:latin typeface="Arial Rounded MT Bold"/>
                <a:cs typeface="Arial Rounded MT Bold"/>
              </a:rPr>
              <a:t>int</a:t>
            </a:r>
            <a:r>
              <a:rPr lang="da-DK" dirty="0" smtClean="0">
                <a:latin typeface="Arial Rounded MT Bold"/>
                <a:cs typeface="Arial Rounded MT Bold"/>
              </a:rPr>
              <a:t> i = 0 ; </a:t>
            </a:r>
          </a:p>
          <a:p>
            <a:pPr marL="274320" lvl="1" indent="0">
              <a:buNone/>
            </a:pPr>
            <a:r>
              <a:rPr lang="da-DK" dirty="0" err="1" smtClean="0">
                <a:latin typeface="Arial Rounded MT Bold"/>
                <a:cs typeface="Arial Rounded MT Bold"/>
              </a:rPr>
              <a:t>while</a:t>
            </a:r>
            <a:r>
              <a:rPr lang="da-DK" dirty="0" smtClean="0">
                <a:latin typeface="Arial Rounded MT Bold"/>
                <a:cs typeface="Arial Rounded MT Bold"/>
              </a:rPr>
              <a:t> </a:t>
            </a:r>
            <a:r>
              <a:rPr lang="da-DK" dirty="0">
                <a:latin typeface="Arial Rounded MT Bold"/>
                <a:cs typeface="Arial Rounded MT Bold"/>
              </a:rPr>
              <a:t>( (line = </a:t>
            </a:r>
            <a:r>
              <a:rPr lang="da-DK" dirty="0" err="1">
                <a:latin typeface="Arial Rounded MT Bold"/>
                <a:cs typeface="Arial Rounded MT Bold"/>
              </a:rPr>
              <a:t>reader.readLine</a:t>
            </a:r>
            <a:r>
              <a:rPr lang="da-DK" dirty="0">
                <a:latin typeface="Arial Rounded MT Bold"/>
                <a:cs typeface="Arial Rounded MT Bold"/>
              </a:rPr>
              <a:t>()) != </a:t>
            </a:r>
            <a:r>
              <a:rPr lang="da-DK" dirty="0" err="1">
                <a:latin typeface="Arial Rounded MT Bold"/>
                <a:cs typeface="Arial Rounded MT Bold"/>
              </a:rPr>
              <a:t>null</a:t>
            </a:r>
            <a:r>
              <a:rPr lang="da-DK" dirty="0">
                <a:latin typeface="Arial Rounded MT Bold"/>
                <a:cs typeface="Arial Rounded MT Bold"/>
              </a:rPr>
              <a:t>){</a:t>
            </a:r>
          </a:p>
          <a:p>
            <a:pPr marL="274320" lvl="1" indent="0">
              <a:buNone/>
            </a:pPr>
            <a:r>
              <a:rPr lang="en-US" dirty="0">
                <a:latin typeface="Arial Rounded MT Bold"/>
                <a:cs typeface="Arial Rounded MT Bold"/>
              </a:rPr>
              <a:t>	</a:t>
            </a:r>
            <a:r>
              <a:rPr lang="en-US" dirty="0" err="1">
                <a:latin typeface="Arial Rounded MT Bold"/>
                <a:cs typeface="Arial Rounded MT Bold"/>
              </a:rPr>
              <a:t>System.out.println</a:t>
            </a:r>
            <a:r>
              <a:rPr lang="en-US" dirty="0">
                <a:latin typeface="Arial Rounded MT Bold"/>
                <a:cs typeface="Arial Rounded MT Bold"/>
              </a:rPr>
              <a:t>("MSG "+ ++</a:t>
            </a:r>
            <a:r>
              <a:rPr lang="en-US" dirty="0" err="1">
                <a:latin typeface="Arial Rounded MT Bold"/>
                <a:cs typeface="Arial Rounded MT Bold"/>
              </a:rPr>
              <a:t>i</a:t>
            </a:r>
            <a:r>
              <a:rPr lang="en-US" dirty="0">
                <a:latin typeface="Arial Rounded MT Bold"/>
                <a:cs typeface="Arial Rounded MT Bold"/>
              </a:rPr>
              <a:t> + " : " + line);</a:t>
            </a:r>
          </a:p>
          <a:p>
            <a:pPr marL="274320" lvl="1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}</a:t>
            </a:r>
            <a:endParaRPr lang="en-US" dirty="0">
              <a:latin typeface="Arial Rounded MT Bold"/>
              <a:cs typeface="Arial Rounded MT Bold"/>
            </a:endParaRPr>
          </a:p>
          <a:p>
            <a:pPr marL="274320" lvl="1" indent="0">
              <a:buNone/>
            </a:pPr>
            <a:r>
              <a:rPr lang="en-US" dirty="0" err="1" smtClean="0">
                <a:latin typeface="Arial Rounded MT Bold"/>
                <a:cs typeface="Arial Rounded MT Bold"/>
              </a:rPr>
              <a:t>socket.close</a:t>
            </a:r>
            <a:r>
              <a:rPr lang="en-US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173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TCP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Client :</a:t>
            </a:r>
          </a:p>
          <a:p>
            <a:endParaRPr lang="fr-FR" u="sng" dirty="0" smtClean="0"/>
          </a:p>
          <a:p>
            <a:pPr marL="0" indent="0">
              <a:buNone/>
            </a:pPr>
            <a:r>
              <a:rPr lang="fr-FR" sz="1600" dirty="0" smtClean="0">
                <a:latin typeface="Arial Rounded MT Bold"/>
                <a:cs typeface="Arial Rounded MT Bold"/>
              </a:rPr>
              <a:t>Socket socket </a:t>
            </a:r>
            <a:r>
              <a:rPr lang="fr-FR" sz="1600" dirty="0">
                <a:latin typeface="Arial Rounded MT Bold"/>
                <a:cs typeface="Arial Rounded MT Bold"/>
              </a:rPr>
              <a:t>= </a:t>
            </a:r>
            <a:r>
              <a:rPr lang="fr-FR" sz="1600" b="1" dirty="0">
                <a:latin typeface="Arial Rounded MT Bold"/>
                <a:cs typeface="Arial Rounded MT Bold"/>
              </a:rPr>
              <a:t>new Socket("</a:t>
            </a:r>
            <a:r>
              <a:rPr lang="fr-FR" sz="1600" b="1" dirty="0" err="1">
                <a:latin typeface="Arial Rounded MT Bold"/>
                <a:cs typeface="Arial Rounded MT Bold"/>
              </a:rPr>
              <a:t>localhost</a:t>
            </a:r>
            <a:r>
              <a:rPr lang="fr-FR" sz="1600" b="1" dirty="0">
                <a:latin typeface="Arial Rounded MT Bold"/>
                <a:cs typeface="Arial Rounded MT Bold"/>
              </a:rPr>
              <a:t>", </a:t>
            </a:r>
            <a:r>
              <a:rPr lang="fr-FR" sz="1600" b="1" i="1" dirty="0" smtClean="0">
                <a:latin typeface="Arial Rounded MT Bold"/>
                <a:cs typeface="Arial Rounded MT Bold"/>
              </a:rPr>
              <a:t>PORT</a:t>
            </a:r>
            <a:r>
              <a:rPr lang="fr-FR" sz="1600" b="1" i="1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PrintWriter</a:t>
            </a:r>
            <a:r>
              <a:rPr lang="fr-FR" sz="1600" dirty="0" smtClean="0">
                <a:latin typeface="Arial Rounded MT Bold"/>
                <a:cs typeface="Arial Rounded MT Bold"/>
              </a:rPr>
              <a:t> </a:t>
            </a:r>
            <a:r>
              <a:rPr lang="fr-FR" sz="1600" dirty="0" err="1">
                <a:latin typeface="Arial Rounded MT Bold"/>
                <a:cs typeface="Arial Rounded MT Bold"/>
              </a:rPr>
              <a:t>writer</a:t>
            </a:r>
            <a:r>
              <a:rPr lang="fr-FR" sz="1600" dirty="0">
                <a:latin typeface="Arial Rounded MT Bold"/>
                <a:cs typeface="Arial Rounded MT Bold"/>
              </a:rPr>
              <a:t> = </a:t>
            </a:r>
            <a:r>
              <a:rPr lang="fr-FR" sz="1600" b="1" dirty="0">
                <a:latin typeface="Arial Rounded MT Bold"/>
                <a:cs typeface="Arial Rounded MT Bold"/>
              </a:rPr>
              <a:t>new </a:t>
            </a:r>
            <a:r>
              <a:rPr lang="fr-FR" sz="1600" b="1" dirty="0" err="1">
                <a:latin typeface="Arial Rounded MT Bold"/>
                <a:cs typeface="Arial Rounded MT Bold"/>
              </a:rPr>
              <a:t>PrintWriter</a:t>
            </a:r>
            <a:r>
              <a:rPr lang="fr-FR" sz="1600" b="1" dirty="0">
                <a:latin typeface="Arial Rounded MT Bold"/>
                <a:cs typeface="Arial Rounded MT Bold"/>
              </a:rPr>
              <a:t>(</a:t>
            </a:r>
            <a:r>
              <a:rPr lang="fr-FR" sz="1600" b="1" dirty="0" err="1">
                <a:latin typeface="Arial Rounded MT Bold"/>
                <a:cs typeface="Arial Rounded MT Bold"/>
              </a:rPr>
              <a:t>socket.getOutputStream</a:t>
            </a:r>
            <a:r>
              <a:rPr lang="fr-FR" sz="1600" b="1" dirty="0">
                <a:latin typeface="Arial Rounded MT Bold"/>
                <a:cs typeface="Arial Rounded MT Bold"/>
              </a:rPr>
              <a:t>()) ;</a:t>
            </a:r>
          </a:p>
          <a:p>
            <a:pPr marL="0" indent="0">
              <a:buNone/>
            </a:pPr>
            <a:r>
              <a:rPr lang="fr-FR" sz="1600" dirty="0">
                <a:latin typeface="Arial Rounded MT Bold"/>
                <a:cs typeface="Arial Rounded MT Bold"/>
              </a:rPr>
              <a:t>	</a:t>
            </a:r>
            <a:endParaRPr lang="fr-FR" sz="16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writer.print</a:t>
            </a:r>
            <a:r>
              <a:rPr lang="fr-FR" sz="1600" dirty="0" smtClean="0">
                <a:latin typeface="Arial Rounded MT Bold"/>
                <a:cs typeface="Arial Rounded MT Bold"/>
              </a:rPr>
              <a:t>("Bonjour\</a:t>
            </a:r>
            <a:r>
              <a:rPr lang="fr-FR" sz="1600" dirty="0">
                <a:latin typeface="Arial Rounded MT Bold"/>
                <a:cs typeface="Arial Rounded MT Bold"/>
              </a:rPr>
              <a:t>n") ;</a:t>
            </a:r>
          </a:p>
          <a:p>
            <a:pPr marL="0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writer.flush</a:t>
            </a:r>
            <a:r>
              <a:rPr lang="fr-FR" sz="1600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1600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socket.close</a:t>
            </a:r>
            <a:r>
              <a:rPr lang="fr-FR" sz="1600" dirty="0">
                <a:latin typeface="Arial Rounded MT Bold"/>
                <a:cs typeface="Arial Rounded MT Bold"/>
              </a:rPr>
              <a:t>() ;</a:t>
            </a:r>
            <a:endParaRPr lang="fr-FR" sz="1600" u="sng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31703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UDP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sz="3600" u="sng" dirty="0" smtClean="0"/>
              <a:t>Serveur :</a:t>
            </a:r>
          </a:p>
          <a:p>
            <a:pPr marL="0" indent="0">
              <a:buNone/>
            </a:pPr>
            <a:endParaRPr lang="fr-FR" u="sng" dirty="0" smtClean="0"/>
          </a:p>
          <a:p>
            <a:pPr marL="0" indent="0">
              <a:buNone/>
            </a:pPr>
            <a:r>
              <a:rPr lang="fr-FR" dirty="0" err="1">
                <a:latin typeface="Arial Rounded MT Bold"/>
                <a:cs typeface="Arial Rounded MT Bold"/>
              </a:rPr>
              <a:t>DatagramSocket</a:t>
            </a:r>
            <a:r>
              <a:rPr lang="fr-FR" dirty="0">
                <a:latin typeface="Arial Rounded MT Bold"/>
                <a:cs typeface="Arial Rounded MT Bold"/>
              </a:rPr>
              <a:t> socket = </a:t>
            </a:r>
            <a:r>
              <a:rPr lang="fr-FR" b="1" dirty="0">
                <a:latin typeface="Arial Rounded MT Bold"/>
                <a:cs typeface="Arial Rounded MT Bold"/>
              </a:rPr>
              <a:t>new </a:t>
            </a:r>
            <a:r>
              <a:rPr lang="fr-FR" b="1" dirty="0" err="1">
                <a:latin typeface="Arial Rounded MT Bold"/>
                <a:cs typeface="Arial Rounded MT Bold"/>
              </a:rPr>
              <a:t>DatagramSocket</a:t>
            </a:r>
            <a:r>
              <a:rPr lang="fr-FR" b="1" dirty="0">
                <a:latin typeface="Arial Rounded MT Bold"/>
                <a:cs typeface="Arial Rounded MT Bold"/>
              </a:rPr>
              <a:t>(PORT)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fr-FR" b="1" dirty="0" smtClean="0">
                <a:latin typeface="Arial Rounded MT Bold"/>
                <a:cs typeface="Arial Rounded MT Bold"/>
              </a:rPr>
              <a:t>byte</a:t>
            </a:r>
            <a:r>
              <a:rPr lang="fr-FR" b="1" dirty="0">
                <a:latin typeface="Arial Rounded MT Bold"/>
                <a:cs typeface="Arial Rounded MT Bold"/>
              </a:rPr>
              <a:t>[] </a:t>
            </a:r>
            <a:r>
              <a:rPr lang="fr-FR" b="1" dirty="0" err="1">
                <a:latin typeface="Arial Rounded MT Bold"/>
                <a:cs typeface="Arial Rounded MT Bold"/>
              </a:rPr>
              <a:t>sendbuffer</a:t>
            </a:r>
            <a:r>
              <a:rPr lang="fr-FR" b="1" dirty="0">
                <a:latin typeface="Arial Rounded MT Bold"/>
                <a:cs typeface="Arial Rounded MT Bold"/>
              </a:rPr>
              <a:t> = </a:t>
            </a:r>
            <a:r>
              <a:rPr lang="fr-FR" b="1" dirty="0" err="1">
                <a:latin typeface="Arial Rounded MT Bold"/>
                <a:cs typeface="Arial Rounded MT Bold"/>
              </a:rPr>
              <a:t>null</a:t>
            </a:r>
            <a:r>
              <a:rPr lang="fr-FR" b="1" dirty="0">
                <a:latin typeface="Arial Rounded MT Bold"/>
                <a:cs typeface="Arial Rounded MT Bold"/>
              </a:rPr>
              <a:t> ;</a:t>
            </a:r>
          </a:p>
          <a:p>
            <a:pPr marL="0" indent="0">
              <a:buNone/>
            </a:pPr>
            <a:r>
              <a:rPr lang="fr-FR" b="1" dirty="0" smtClean="0">
                <a:latin typeface="Arial Rounded MT Bold"/>
                <a:cs typeface="Arial Rounded MT Bold"/>
              </a:rPr>
              <a:t>byte</a:t>
            </a:r>
            <a:r>
              <a:rPr lang="fr-FR" b="1" dirty="0">
                <a:latin typeface="Arial Rounded MT Bold"/>
                <a:cs typeface="Arial Rounded MT Bold"/>
              </a:rPr>
              <a:t>[] </a:t>
            </a:r>
            <a:r>
              <a:rPr lang="fr-FR" b="1" dirty="0" err="1">
                <a:latin typeface="Arial Rounded MT Bold"/>
                <a:cs typeface="Arial Rounded MT Bold"/>
              </a:rPr>
              <a:t>receivebuffer</a:t>
            </a:r>
            <a:r>
              <a:rPr lang="fr-FR" b="1" dirty="0">
                <a:latin typeface="Arial Rounded MT Bold"/>
                <a:cs typeface="Arial Rounded MT Bold"/>
              </a:rPr>
              <a:t> = new byte[256]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fr-FR" dirty="0" err="1" smtClean="0">
                <a:latin typeface="Arial Rounded MT Bold"/>
                <a:cs typeface="Arial Rounded MT Bold"/>
              </a:rPr>
              <a:t>DatagramPacket</a:t>
            </a:r>
            <a:r>
              <a:rPr lang="fr-FR" dirty="0" smtClean="0">
                <a:latin typeface="Arial Rounded MT Bold"/>
                <a:cs typeface="Arial Rounded MT Bold"/>
              </a:rPr>
              <a:t> </a:t>
            </a:r>
            <a:r>
              <a:rPr lang="fr-FR" dirty="0" err="1">
                <a:latin typeface="Arial Rounded MT Bold"/>
                <a:cs typeface="Arial Rounded MT Bold"/>
              </a:rPr>
              <a:t>receivePacket</a:t>
            </a:r>
            <a:r>
              <a:rPr lang="fr-FR" dirty="0">
                <a:latin typeface="Arial Rounded MT Bold"/>
                <a:cs typeface="Arial Rounded MT Bold"/>
              </a:rPr>
              <a:t> = </a:t>
            </a:r>
            <a:r>
              <a:rPr lang="fr-FR" b="1" dirty="0">
                <a:latin typeface="Arial Rounded MT Bold"/>
                <a:cs typeface="Arial Rounded MT Bold"/>
              </a:rPr>
              <a:t>new </a:t>
            </a:r>
            <a:r>
              <a:rPr lang="fr-FR" b="1" dirty="0" err="1">
                <a:latin typeface="Arial Rounded MT Bold"/>
                <a:cs typeface="Arial Rounded MT Bold"/>
              </a:rPr>
              <a:t>DatagramPacket</a:t>
            </a:r>
            <a:r>
              <a:rPr lang="fr-FR" b="1" dirty="0">
                <a:latin typeface="Arial Rounded MT Bold"/>
                <a:cs typeface="Arial Rounded MT Bold"/>
              </a:rPr>
              <a:t>(</a:t>
            </a:r>
            <a:r>
              <a:rPr lang="fr-FR" b="1" dirty="0" err="1">
                <a:latin typeface="Arial Rounded MT Bold"/>
                <a:cs typeface="Arial Rounded MT Bold"/>
              </a:rPr>
              <a:t>receivebuffer</a:t>
            </a:r>
            <a:r>
              <a:rPr lang="fr-FR" b="1" dirty="0">
                <a:latin typeface="Arial Rounded MT Bold"/>
                <a:cs typeface="Arial Rounded MT Bold"/>
              </a:rPr>
              <a:t>, </a:t>
            </a:r>
            <a:r>
              <a:rPr lang="fr-FR" b="1" dirty="0" err="1">
                <a:latin typeface="Arial Rounded MT Bold"/>
                <a:cs typeface="Arial Rounded MT Bold"/>
              </a:rPr>
              <a:t>receivebuffer.length</a:t>
            </a:r>
            <a:r>
              <a:rPr lang="fr-FR" b="1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dirty="0" err="1" smtClean="0">
                <a:latin typeface="Arial Rounded MT Bold"/>
                <a:cs typeface="Arial Rounded MT Bold"/>
              </a:rPr>
              <a:t>DatagramPacket</a:t>
            </a:r>
            <a:r>
              <a:rPr lang="fr-FR" dirty="0" smtClean="0">
                <a:latin typeface="Arial Rounded MT Bold"/>
                <a:cs typeface="Arial Rounded MT Bold"/>
              </a:rPr>
              <a:t> </a:t>
            </a:r>
            <a:r>
              <a:rPr lang="fr-FR" dirty="0" err="1">
                <a:latin typeface="Arial Rounded MT Bold"/>
                <a:cs typeface="Arial Rounded MT Bold"/>
              </a:rPr>
              <a:t>sendPacket</a:t>
            </a:r>
            <a:r>
              <a:rPr lang="fr-FR" dirty="0">
                <a:latin typeface="Arial Rounded MT Bold"/>
                <a:cs typeface="Arial Rounded MT Bold"/>
              </a:rPr>
              <a:t> = </a:t>
            </a:r>
            <a:r>
              <a:rPr lang="fr-FR" b="1" dirty="0" err="1">
                <a:latin typeface="Arial Rounded MT Bold"/>
                <a:cs typeface="Arial Rounded MT Bold"/>
              </a:rPr>
              <a:t>null</a:t>
            </a:r>
            <a:r>
              <a:rPr lang="fr-FR" b="1" dirty="0">
                <a:latin typeface="Arial Rounded MT Bold"/>
                <a:cs typeface="Arial Rounded MT Bold"/>
              </a:rPr>
              <a:t>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fr-FR" b="1" dirty="0" err="1" smtClean="0">
                <a:latin typeface="Arial Rounded MT Bold"/>
                <a:cs typeface="Arial Rounded MT Bold"/>
              </a:rPr>
              <a:t>while</a:t>
            </a:r>
            <a:r>
              <a:rPr lang="fr-FR" b="1" dirty="0">
                <a:latin typeface="Arial Rounded MT Bold"/>
                <a:cs typeface="Arial Rounded MT Bold"/>
              </a:rPr>
              <a:t>(</a:t>
            </a:r>
            <a:r>
              <a:rPr lang="fr-FR" b="1" dirty="0" err="1">
                <a:latin typeface="Arial Rounded MT Bold"/>
                <a:cs typeface="Arial Rounded MT Bold"/>
              </a:rPr>
              <a:t>true</a:t>
            </a:r>
            <a:r>
              <a:rPr lang="fr-FR" b="1" dirty="0">
                <a:latin typeface="Arial Rounded MT Bold"/>
                <a:cs typeface="Arial Rounded MT Bold"/>
              </a:rPr>
              <a:t>){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>
                <a:latin typeface="Arial Rounded MT Bold"/>
                <a:cs typeface="Arial Rounded MT Bold"/>
              </a:rPr>
              <a:t>System.out.println</a:t>
            </a:r>
            <a:r>
              <a:rPr lang="fr-FR" dirty="0">
                <a:latin typeface="Arial Rounded MT Bold"/>
                <a:cs typeface="Arial Rounded MT Bold"/>
              </a:rPr>
              <a:t>("Serveur en attente")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>
                <a:latin typeface="Arial Rounded MT Bold"/>
                <a:cs typeface="Arial Rounded MT Bold"/>
              </a:rPr>
              <a:t>socket.receive</a:t>
            </a:r>
            <a:r>
              <a:rPr lang="fr-FR" dirty="0">
                <a:latin typeface="Arial Rounded MT Bold"/>
                <a:cs typeface="Arial Rounded MT Bold"/>
              </a:rPr>
              <a:t>(</a:t>
            </a:r>
            <a:r>
              <a:rPr lang="fr-FR" dirty="0" err="1">
                <a:latin typeface="Arial Rounded MT Bold"/>
                <a:cs typeface="Arial Rounded MT Bold"/>
              </a:rPr>
              <a:t>receivePacket</a:t>
            </a:r>
            <a:r>
              <a:rPr lang="fr-FR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>
                <a:latin typeface="Arial Rounded MT Bold"/>
                <a:cs typeface="Arial Rounded MT Bold"/>
              </a:rPr>
              <a:t>System.out.println</a:t>
            </a:r>
            <a:r>
              <a:rPr lang="fr-FR" dirty="0">
                <a:latin typeface="Arial Rounded MT Bold"/>
                <a:cs typeface="Arial Rounded MT Bold"/>
              </a:rPr>
              <a:t>(</a:t>
            </a:r>
            <a:r>
              <a:rPr lang="fr-FR" b="1" dirty="0">
                <a:latin typeface="Arial Rounded MT Bold"/>
                <a:cs typeface="Arial Rounded MT Bold"/>
              </a:rPr>
              <a:t>new String(</a:t>
            </a:r>
            <a:r>
              <a:rPr lang="fr-FR" b="1" dirty="0" err="1">
                <a:latin typeface="Arial Rounded MT Bold"/>
                <a:cs typeface="Arial Rounded MT Bold"/>
              </a:rPr>
              <a:t>receivePacket.getData</a:t>
            </a:r>
            <a:r>
              <a:rPr lang="fr-FR" b="1" dirty="0">
                <a:latin typeface="Arial Rounded MT Bold"/>
                <a:cs typeface="Arial Rounded MT Bold"/>
              </a:rPr>
              <a:t>()))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				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>
                <a:latin typeface="Arial Rounded MT Bold"/>
                <a:cs typeface="Arial Rounded MT Bold"/>
              </a:rPr>
              <a:t>InetAddress</a:t>
            </a:r>
            <a:r>
              <a:rPr lang="fr-FR" dirty="0">
                <a:latin typeface="Arial Rounded MT Bold"/>
                <a:cs typeface="Arial Rounded MT Bold"/>
              </a:rPr>
              <a:t> </a:t>
            </a:r>
            <a:r>
              <a:rPr lang="fr-FR" dirty="0" err="1">
                <a:latin typeface="Arial Rounded MT Bold"/>
                <a:cs typeface="Arial Rounded MT Bold"/>
              </a:rPr>
              <a:t>address</a:t>
            </a:r>
            <a:r>
              <a:rPr lang="fr-FR" dirty="0">
                <a:latin typeface="Arial Rounded MT Bold"/>
                <a:cs typeface="Arial Rounded MT Bold"/>
              </a:rPr>
              <a:t> = </a:t>
            </a:r>
            <a:r>
              <a:rPr lang="fr-FR" dirty="0" err="1">
                <a:latin typeface="Arial Rounded MT Bold"/>
                <a:cs typeface="Arial Rounded MT Bold"/>
              </a:rPr>
              <a:t>receivePacket.getAddress</a:t>
            </a:r>
            <a:r>
              <a:rPr lang="fr-FR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b="1" dirty="0" err="1">
                <a:latin typeface="Arial Rounded MT Bold"/>
                <a:cs typeface="Arial Rounded MT Bold"/>
              </a:rPr>
              <a:t>int</a:t>
            </a:r>
            <a:r>
              <a:rPr lang="fr-FR" b="1" dirty="0">
                <a:latin typeface="Arial Rounded MT Bold"/>
                <a:cs typeface="Arial Rounded MT Bold"/>
              </a:rPr>
              <a:t> port = </a:t>
            </a:r>
            <a:r>
              <a:rPr lang="fr-FR" b="1" dirty="0" err="1">
                <a:latin typeface="Arial Rounded MT Bold"/>
                <a:cs typeface="Arial Rounded MT Bold"/>
              </a:rPr>
              <a:t>receivePacket.getPort</a:t>
            </a:r>
            <a:r>
              <a:rPr lang="fr-FR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>
                <a:latin typeface="Arial Rounded MT Bold"/>
                <a:cs typeface="Arial Rounded MT Bold"/>
              </a:rPr>
              <a:t>sendbuffer</a:t>
            </a:r>
            <a:r>
              <a:rPr lang="fr-FR" dirty="0">
                <a:latin typeface="Arial Rounded MT Bold"/>
                <a:cs typeface="Arial Rounded MT Bold"/>
              </a:rPr>
              <a:t> = ("Vous </a:t>
            </a:r>
            <a:r>
              <a:rPr lang="fr-FR" dirty="0" err="1">
                <a:latin typeface="Arial Rounded MT Bold"/>
                <a:cs typeface="Arial Rounded MT Bold"/>
              </a:rPr>
              <a:t>etes</a:t>
            </a:r>
            <a:r>
              <a:rPr lang="fr-FR" dirty="0">
                <a:latin typeface="Arial Rounded MT Bold"/>
                <a:cs typeface="Arial Rounded MT Bold"/>
              </a:rPr>
              <a:t> connecte depuis </a:t>
            </a:r>
            <a:r>
              <a:rPr lang="fr-FR" dirty="0" smtClean="0">
                <a:latin typeface="Arial Rounded MT Bold"/>
                <a:cs typeface="Arial Rounded MT Bold"/>
              </a:rPr>
              <a:t>" </a:t>
            </a:r>
            <a:r>
              <a:rPr lang="fr-FR" dirty="0">
                <a:latin typeface="Arial Rounded MT Bold"/>
                <a:cs typeface="Arial Rounded MT Bold"/>
              </a:rPr>
              <a:t>+ </a:t>
            </a:r>
            <a:r>
              <a:rPr lang="fr-FR" dirty="0" err="1">
                <a:latin typeface="Arial Rounded MT Bold"/>
                <a:cs typeface="Arial Rounded MT Bold"/>
              </a:rPr>
              <a:t>address</a:t>
            </a:r>
            <a:r>
              <a:rPr lang="fr-FR" dirty="0">
                <a:latin typeface="Arial Rounded MT Bold"/>
                <a:cs typeface="Arial Rounded MT Bold"/>
              </a:rPr>
              <a:t> </a:t>
            </a:r>
            <a:endParaRPr lang="fr-FR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smtClean="0">
                <a:latin typeface="Arial Rounded MT Bold"/>
                <a:cs typeface="Arial Rounded MT Bold"/>
              </a:rPr>
              <a:t>		+ </a:t>
            </a:r>
            <a:r>
              <a:rPr lang="fr-FR" dirty="0">
                <a:latin typeface="Arial Rounded MT Bold"/>
                <a:cs typeface="Arial Rounded MT Bold"/>
              </a:rPr>
              <a:t>" et sur le port " + port).</a:t>
            </a:r>
            <a:r>
              <a:rPr lang="fr-FR" dirty="0" err="1">
                <a:latin typeface="Arial Rounded MT Bold"/>
                <a:cs typeface="Arial Rounded MT Bold"/>
              </a:rPr>
              <a:t>getBytes</a:t>
            </a:r>
            <a:r>
              <a:rPr lang="fr-FR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 smtClean="0">
                <a:latin typeface="Arial Rounded MT Bold"/>
                <a:cs typeface="Arial Rounded MT Bold"/>
              </a:rPr>
              <a:t>sendPacket</a:t>
            </a:r>
            <a:r>
              <a:rPr lang="fr-FR" dirty="0" smtClean="0">
                <a:latin typeface="Arial Rounded MT Bold"/>
                <a:cs typeface="Arial Rounded MT Bold"/>
              </a:rPr>
              <a:t> </a:t>
            </a:r>
            <a:r>
              <a:rPr lang="fr-FR" dirty="0">
                <a:latin typeface="Arial Rounded MT Bold"/>
                <a:cs typeface="Arial Rounded MT Bold"/>
              </a:rPr>
              <a:t>= </a:t>
            </a:r>
            <a:r>
              <a:rPr lang="fr-FR" b="1" dirty="0">
                <a:latin typeface="Arial Rounded MT Bold"/>
                <a:cs typeface="Arial Rounded MT Bold"/>
              </a:rPr>
              <a:t>new </a:t>
            </a:r>
            <a:r>
              <a:rPr lang="fr-FR" b="1" dirty="0" err="1" smtClean="0">
                <a:latin typeface="Arial Rounded MT Bold"/>
                <a:cs typeface="Arial Rounded MT Bold"/>
              </a:rPr>
              <a:t>DatagramPacket</a:t>
            </a:r>
            <a:r>
              <a:rPr lang="fr-FR" b="1" dirty="0">
                <a:latin typeface="Arial Rounded MT Bold"/>
                <a:cs typeface="Arial Rounded MT Bold"/>
              </a:rPr>
              <a:t>(</a:t>
            </a:r>
            <a:r>
              <a:rPr lang="fr-FR" b="1" dirty="0" err="1">
                <a:latin typeface="Arial Rounded MT Bold"/>
                <a:cs typeface="Arial Rounded MT Bold"/>
              </a:rPr>
              <a:t>sendbuffer</a:t>
            </a:r>
            <a:r>
              <a:rPr lang="fr-FR" b="1" dirty="0">
                <a:latin typeface="Arial Rounded MT Bold"/>
                <a:cs typeface="Arial Rounded MT Bold"/>
              </a:rPr>
              <a:t>, </a:t>
            </a:r>
            <a:r>
              <a:rPr lang="fr-FR" b="1" dirty="0" err="1">
                <a:latin typeface="Arial Rounded MT Bold"/>
                <a:cs typeface="Arial Rounded MT Bold"/>
              </a:rPr>
              <a:t>sendbuffer.length</a:t>
            </a:r>
            <a:r>
              <a:rPr lang="fr-FR" b="1" dirty="0">
                <a:latin typeface="Arial Rounded MT Bold"/>
                <a:cs typeface="Arial Rounded MT Bold"/>
              </a:rPr>
              <a:t>, </a:t>
            </a:r>
            <a:r>
              <a:rPr lang="fr-FR" b="1" dirty="0" err="1">
                <a:latin typeface="Arial Rounded MT Bold"/>
                <a:cs typeface="Arial Rounded MT Bold"/>
              </a:rPr>
              <a:t>address</a:t>
            </a:r>
            <a:r>
              <a:rPr lang="fr-FR" b="1" dirty="0">
                <a:latin typeface="Arial Rounded MT Bold"/>
                <a:cs typeface="Arial Rounded MT Bold"/>
              </a:rPr>
              <a:t>, port) ;</a:t>
            </a:r>
          </a:p>
          <a:p>
            <a:pPr marL="0" indent="0">
              <a:buNone/>
            </a:pPr>
            <a:r>
              <a:rPr lang="fr-FR" dirty="0">
                <a:latin typeface="Arial Rounded MT Bold"/>
                <a:cs typeface="Arial Rounded MT Bold"/>
              </a:rPr>
              <a:t>	</a:t>
            </a:r>
            <a:r>
              <a:rPr lang="fr-FR" dirty="0" err="1" smtClean="0">
                <a:latin typeface="Arial Rounded MT Bold"/>
                <a:cs typeface="Arial Rounded MT Bold"/>
              </a:rPr>
              <a:t>socket.send</a:t>
            </a:r>
            <a:r>
              <a:rPr lang="fr-FR" dirty="0">
                <a:latin typeface="Arial Rounded MT Bold"/>
                <a:cs typeface="Arial Rounded MT Bold"/>
              </a:rPr>
              <a:t>(</a:t>
            </a:r>
            <a:r>
              <a:rPr lang="fr-FR" dirty="0" err="1">
                <a:latin typeface="Arial Rounded MT Bold"/>
                <a:cs typeface="Arial Rounded MT Bold"/>
              </a:rPr>
              <a:t>sendPacket</a:t>
            </a:r>
            <a:r>
              <a:rPr lang="fr-FR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dirty="0" smtClean="0">
                <a:latin typeface="Arial Rounded MT Bold"/>
                <a:cs typeface="Arial Rounded MT Bold"/>
              </a:rPr>
              <a:t>}</a:t>
            </a:r>
            <a:endParaRPr lang="fr-FR" u="sng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endParaRPr lang="fr-FR" u="sng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19730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UDP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u="sng" dirty="0" smtClean="0"/>
              <a:t>Client</a:t>
            </a:r>
          </a:p>
          <a:p>
            <a:pPr marL="0" indent="0">
              <a:buNone/>
            </a:pPr>
            <a:endParaRPr lang="fr-FR" u="sng" dirty="0"/>
          </a:p>
          <a:p>
            <a:pPr marL="274320" lvl="1" indent="0">
              <a:buNone/>
            </a:pPr>
            <a:r>
              <a:rPr lang="fr-FR" sz="1600" dirty="0" err="1">
                <a:latin typeface="Arial Rounded MT Bold"/>
                <a:cs typeface="Arial Rounded MT Bold"/>
              </a:rPr>
              <a:t>InetAddress</a:t>
            </a:r>
            <a:r>
              <a:rPr lang="fr-FR" sz="1600" dirty="0">
                <a:latin typeface="Arial Rounded MT Bold"/>
                <a:cs typeface="Arial Rounded MT Bold"/>
              </a:rPr>
              <a:t> </a:t>
            </a:r>
            <a:r>
              <a:rPr lang="fr-FR" sz="1600" dirty="0" err="1">
                <a:latin typeface="Arial Rounded MT Bold"/>
                <a:cs typeface="Arial Rounded MT Bold"/>
              </a:rPr>
              <a:t>address</a:t>
            </a:r>
            <a:r>
              <a:rPr lang="fr-FR" sz="1600" dirty="0">
                <a:latin typeface="Arial Rounded MT Bold"/>
                <a:cs typeface="Arial Rounded MT Bold"/>
              </a:rPr>
              <a:t> = </a:t>
            </a:r>
            <a:r>
              <a:rPr lang="fr-FR" sz="1600" dirty="0" err="1">
                <a:latin typeface="Arial Rounded MT Bold"/>
                <a:cs typeface="Arial Rounded MT Bold"/>
              </a:rPr>
              <a:t>InetAddress.getByName</a:t>
            </a:r>
            <a:r>
              <a:rPr lang="fr-FR" sz="1600" dirty="0">
                <a:latin typeface="Arial Rounded MT Bold"/>
                <a:cs typeface="Arial Rounded MT Bold"/>
              </a:rPr>
              <a:t>("</a:t>
            </a:r>
            <a:r>
              <a:rPr lang="fr-FR" sz="1600" dirty="0" err="1">
                <a:latin typeface="Arial Rounded MT Bold"/>
                <a:cs typeface="Arial Rounded MT Bold"/>
              </a:rPr>
              <a:t>localhost</a:t>
            </a:r>
            <a:r>
              <a:rPr lang="fr-FR" sz="1600" dirty="0">
                <a:latin typeface="Arial Rounded MT Bold"/>
                <a:cs typeface="Arial Rounded MT Bold"/>
              </a:rPr>
              <a:t>") ;</a:t>
            </a:r>
          </a:p>
          <a:p>
            <a:pPr marL="274320" lvl="1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DatagramSocket</a:t>
            </a:r>
            <a:r>
              <a:rPr lang="fr-FR" sz="1600" dirty="0" smtClean="0">
                <a:latin typeface="Arial Rounded MT Bold"/>
                <a:cs typeface="Arial Rounded MT Bold"/>
              </a:rPr>
              <a:t> </a:t>
            </a:r>
            <a:r>
              <a:rPr lang="fr-FR" sz="1600" dirty="0">
                <a:latin typeface="Arial Rounded MT Bold"/>
                <a:cs typeface="Arial Rounded MT Bold"/>
              </a:rPr>
              <a:t>socket = new </a:t>
            </a:r>
            <a:r>
              <a:rPr lang="fr-FR" sz="1600" dirty="0" err="1">
                <a:latin typeface="Arial Rounded MT Bold"/>
                <a:cs typeface="Arial Rounded MT Bold"/>
              </a:rPr>
              <a:t>DatagramSocket</a:t>
            </a:r>
            <a:r>
              <a:rPr lang="fr-FR" sz="1600" dirty="0">
                <a:latin typeface="Arial Rounded MT Bold"/>
                <a:cs typeface="Arial Rounded MT Bold"/>
              </a:rPr>
              <a:t>() ;</a:t>
            </a:r>
          </a:p>
          <a:p>
            <a:pPr marL="274320" lvl="1" indent="0">
              <a:buNone/>
            </a:pPr>
            <a:r>
              <a:rPr lang="fr-FR" sz="1600" dirty="0">
                <a:latin typeface="Arial Rounded MT Bold"/>
                <a:cs typeface="Arial Rounded MT Bold"/>
              </a:rPr>
              <a:t>			</a:t>
            </a:r>
          </a:p>
          <a:p>
            <a:pPr marL="274320" lvl="1" indent="0">
              <a:buNone/>
            </a:pPr>
            <a:r>
              <a:rPr lang="fr-FR" sz="1600" dirty="0" smtClean="0">
                <a:latin typeface="Arial Rounded MT Bold"/>
                <a:cs typeface="Arial Rounded MT Bold"/>
              </a:rPr>
              <a:t>byte</a:t>
            </a:r>
            <a:r>
              <a:rPr lang="fr-FR" sz="1600" dirty="0">
                <a:latin typeface="Arial Rounded MT Bold"/>
                <a:cs typeface="Arial Rounded MT Bold"/>
              </a:rPr>
              <a:t>[] buffer = "Bonjour".</a:t>
            </a:r>
            <a:r>
              <a:rPr lang="fr-FR" sz="1600" dirty="0" err="1">
                <a:latin typeface="Arial Rounded MT Bold"/>
                <a:cs typeface="Arial Rounded MT Bold"/>
              </a:rPr>
              <a:t>getBytes</a:t>
            </a:r>
            <a:r>
              <a:rPr lang="fr-FR" sz="1600" dirty="0">
                <a:latin typeface="Arial Rounded MT Bold"/>
                <a:cs typeface="Arial Rounded MT Bold"/>
              </a:rPr>
              <a:t>() ;</a:t>
            </a:r>
          </a:p>
          <a:p>
            <a:pPr marL="274320" lvl="1" indent="0">
              <a:buNone/>
            </a:pPr>
            <a:r>
              <a:rPr lang="fr-FR" sz="1600" dirty="0" err="1" smtClean="0">
                <a:latin typeface="Arial Rounded MT Bold"/>
                <a:cs typeface="Arial Rounded MT Bold"/>
              </a:rPr>
              <a:t>DatagramPacket</a:t>
            </a:r>
            <a:r>
              <a:rPr lang="fr-FR" sz="1600" dirty="0" smtClean="0">
                <a:latin typeface="Arial Rounded MT Bold"/>
                <a:cs typeface="Arial Rounded MT Bold"/>
              </a:rPr>
              <a:t> </a:t>
            </a:r>
            <a:r>
              <a:rPr lang="fr-FR" sz="1600" dirty="0" err="1">
                <a:latin typeface="Arial Rounded MT Bold"/>
                <a:cs typeface="Arial Rounded MT Bold"/>
              </a:rPr>
              <a:t>sendPacket</a:t>
            </a:r>
            <a:r>
              <a:rPr lang="fr-FR" sz="1600" dirty="0">
                <a:latin typeface="Arial Rounded MT Bold"/>
                <a:cs typeface="Arial Rounded MT Bold"/>
              </a:rPr>
              <a:t> = new </a:t>
            </a:r>
            <a:r>
              <a:rPr lang="fr-FR" sz="1600" dirty="0" err="1">
                <a:latin typeface="Arial Rounded MT Bold"/>
                <a:cs typeface="Arial Rounded MT Bold"/>
              </a:rPr>
              <a:t>DatagramPacket</a:t>
            </a:r>
            <a:r>
              <a:rPr lang="fr-FR" sz="1600" dirty="0">
                <a:latin typeface="Arial Rounded MT Bold"/>
                <a:cs typeface="Arial Rounded MT Bold"/>
              </a:rPr>
              <a:t>(buffer, </a:t>
            </a:r>
            <a:r>
              <a:rPr lang="fr-FR" sz="1600" dirty="0" err="1">
                <a:latin typeface="Arial Rounded MT Bold"/>
                <a:cs typeface="Arial Rounded MT Bold"/>
              </a:rPr>
              <a:t>buffer.length</a:t>
            </a:r>
            <a:r>
              <a:rPr lang="fr-FR" sz="1600" dirty="0">
                <a:latin typeface="Arial Rounded MT Bold"/>
                <a:cs typeface="Arial Rounded MT Bold"/>
              </a:rPr>
              <a:t>, </a:t>
            </a:r>
            <a:endParaRPr lang="fr-FR" sz="1600" dirty="0" smtClean="0">
              <a:latin typeface="Arial Rounded MT Bold"/>
              <a:cs typeface="Arial Rounded MT Bold"/>
            </a:endParaRPr>
          </a:p>
          <a:p>
            <a:pPr marL="274320" lvl="1" indent="0">
              <a:buNone/>
            </a:pPr>
            <a:r>
              <a:rPr lang="fr-FR" sz="1600" dirty="0">
                <a:latin typeface="Arial Rounded MT Bold"/>
                <a:cs typeface="Arial Rounded MT Bold"/>
              </a:rPr>
              <a:t>	</a:t>
            </a:r>
            <a:r>
              <a:rPr lang="fr-FR" sz="1600" dirty="0" smtClean="0">
                <a:latin typeface="Arial Rounded MT Bold"/>
                <a:cs typeface="Arial Rounded MT Bold"/>
              </a:rPr>
              <a:t>				</a:t>
            </a:r>
            <a:r>
              <a:rPr lang="fr-FR" sz="1600" dirty="0" err="1" smtClean="0">
                <a:latin typeface="Arial Rounded MT Bold"/>
                <a:cs typeface="Arial Rounded MT Bold"/>
              </a:rPr>
              <a:t>address</a:t>
            </a:r>
            <a:r>
              <a:rPr lang="fr-FR" sz="1600" dirty="0">
                <a:latin typeface="Arial Rounded MT Bold"/>
                <a:cs typeface="Arial Rounded MT Bold"/>
              </a:rPr>
              <a:t>, </a:t>
            </a:r>
            <a:r>
              <a:rPr lang="fr-FR" sz="1600" dirty="0" err="1">
                <a:latin typeface="Arial Rounded MT Bold"/>
                <a:cs typeface="Arial Rounded MT Bold"/>
              </a:rPr>
              <a:t>ServeurUDP.PORT</a:t>
            </a:r>
            <a:r>
              <a:rPr lang="fr-FR" sz="1600" dirty="0">
                <a:latin typeface="Arial Rounded MT Bold"/>
                <a:cs typeface="Arial Rounded MT Bold"/>
              </a:rPr>
              <a:t>) ;</a:t>
            </a:r>
          </a:p>
          <a:p>
            <a:pPr marL="274320" lvl="1" indent="0">
              <a:buNone/>
            </a:pPr>
            <a:r>
              <a:rPr lang="fr-FR" sz="1600" dirty="0">
                <a:latin typeface="Arial Rounded MT Bold"/>
                <a:cs typeface="Arial Rounded MT Bold"/>
              </a:rPr>
              <a:t>			</a:t>
            </a:r>
          </a:p>
          <a:p>
            <a:pPr marL="274320" lvl="1" indent="0">
              <a:buNone/>
            </a:pPr>
            <a:r>
              <a:rPr lang="en-US" sz="1600" dirty="0" smtClean="0">
                <a:latin typeface="Arial Rounded MT Bold"/>
                <a:cs typeface="Arial Rounded MT Bold"/>
              </a:rPr>
              <a:t>buffer </a:t>
            </a:r>
            <a:r>
              <a:rPr lang="en-US" sz="1600" dirty="0">
                <a:latin typeface="Arial Rounded MT Bold"/>
                <a:cs typeface="Arial Rounded MT Bold"/>
              </a:rPr>
              <a:t>= new byte[256] ;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DatagramPacket</a:t>
            </a:r>
            <a:r>
              <a:rPr lang="en-US" sz="1600" dirty="0" smtClean="0">
                <a:latin typeface="Arial Rounded MT Bold"/>
                <a:cs typeface="Arial Rounded MT Bold"/>
              </a:rPr>
              <a:t> </a:t>
            </a:r>
            <a:r>
              <a:rPr lang="en-US" sz="1600" dirty="0" err="1">
                <a:latin typeface="Arial Rounded MT Bold"/>
                <a:cs typeface="Arial Rounded MT Bold"/>
              </a:rPr>
              <a:t>receivePacket</a:t>
            </a:r>
            <a:r>
              <a:rPr lang="en-US" sz="1600" dirty="0">
                <a:latin typeface="Arial Rounded MT Bold"/>
                <a:cs typeface="Arial Rounded MT Bold"/>
              </a:rPr>
              <a:t> = new </a:t>
            </a:r>
            <a:r>
              <a:rPr lang="en-US" sz="1600" dirty="0" err="1">
                <a:latin typeface="Arial Rounded MT Bold"/>
                <a:cs typeface="Arial Rounded MT Bold"/>
              </a:rPr>
              <a:t>DatagramPacket</a:t>
            </a:r>
            <a:r>
              <a:rPr lang="en-US" sz="1600" dirty="0">
                <a:latin typeface="Arial Rounded MT Bold"/>
                <a:cs typeface="Arial Rounded MT Bold"/>
              </a:rPr>
              <a:t>(buffer, </a:t>
            </a:r>
            <a:r>
              <a:rPr lang="en-US" sz="1600" dirty="0" err="1">
                <a:latin typeface="Arial Rounded MT Bold"/>
                <a:cs typeface="Arial Rounded MT Bold"/>
              </a:rPr>
              <a:t>buffer.length</a:t>
            </a:r>
            <a:r>
              <a:rPr lang="en-US" sz="1600" dirty="0">
                <a:latin typeface="Arial Rounded MT Bold"/>
                <a:cs typeface="Arial Rounded MT Bold"/>
              </a:rPr>
              <a:t>, </a:t>
            </a:r>
            <a:endParaRPr lang="en-US" sz="1600" dirty="0" smtClean="0">
              <a:latin typeface="Arial Rounded MT Bold"/>
              <a:cs typeface="Arial Rounded MT Bold"/>
            </a:endParaRPr>
          </a:p>
          <a:p>
            <a:pPr marL="274320" lvl="1" indent="0">
              <a:buNone/>
            </a:pPr>
            <a:r>
              <a:rPr lang="en-US" sz="1600" dirty="0">
                <a:latin typeface="Arial Rounded MT Bold"/>
                <a:cs typeface="Arial Rounded MT Bold"/>
              </a:rPr>
              <a:t>	</a:t>
            </a:r>
            <a:r>
              <a:rPr lang="en-US" sz="1600" dirty="0" smtClean="0">
                <a:latin typeface="Arial Rounded MT Bold"/>
                <a:cs typeface="Arial Rounded MT Bold"/>
              </a:rPr>
              <a:t>				address</a:t>
            </a:r>
            <a:r>
              <a:rPr lang="en-US" sz="1600" dirty="0">
                <a:latin typeface="Arial Rounded MT Bold"/>
                <a:cs typeface="Arial Rounded MT Bold"/>
              </a:rPr>
              <a:t>, </a:t>
            </a:r>
            <a:r>
              <a:rPr lang="en-US" sz="1600" dirty="0" err="1">
                <a:latin typeface="Arial Rounded MT Bold"/>
                <a:cs typeface="Arial Rounded MT Bold"/>
              </a:rPr>
              <a:t>ServeurUDP.PORT</a:t>
            </a:r>
            <a:r>
              <a:rPr lang="en-US" sz="1600" dirty="0">
                <a:latin typeface="Arial Rounded MT Bold"/>
                <a:cs typeface="Arial Rounded MT Bold"/>
              </a:rPr>
              <a:t>) ;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socket.send</a:t>
            </a:r>
            <a:r>
              <a:rPr lang="en-US" sz="1600" dirty="0">
                <a:latin typeface="Arial Rounded MT Bold"/>
                <a:cs typeface="Arial Rounded MT Bold"/>
              </a:rPr>
              <a:t>(</a:t>
            </a:r>
            <a:r>
              <a:rPr lang="en-US" sz="1600" dirty="0" err="1">
                <a:latin typeface="Arial Rounded MT Bold"/>
                <a:cs typeface="Arial Rounded MT Bold"/>
              </a:rPr>
              <a:t>sendPacket</a:t>
            </a:r>
            <a:r>
              <a:rPr lang="en-US" sz="1600" dirty="0">
                <a:latin typeface="Arial Rounded MT Bold"/>
                <a:cs typeface="Arial Rounded MT Bold"/>
              </a:rPr>
              <a:t>) ;</a:t>
            </a:r>
          </a:p>
          <a:p>
            <a:pPr marL="274320" lvl="1" indent="0">
              <a:buNone/>
            </a:pPr>
            <a:r>
              <a:rPr lang="en-US" sz="1600" dirty="0">
                <a:latin typeface="Arial Rounded MT Bold"/>
                <a:cs typeface="Arial Rounded MT Bold"/>
              </a:rPr>
              <a:t>			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sz="1600" dirty="0">
                <a:latin typeface="Arial Rounded MT Bold"/>
                <a:cs typeface="Arial Rounded MT Bold"/>
              </a:rPr>
              <a:t>("Client en </a:t>
            </a:r>
            <a:r>
              <a:rPr lang="en-US" sz="1600" dirty="0" err="1">
                <a:latin typeface="Arial Rounded MT Bold"/>
                <a:cs typeface="Arial Rounded MT Bold"/>
              </a:rPr>
              <a:t>attente</a:t>
            </a:r>
            <a:r>
              <a:rPr lang="en-US" sz="1600" dirty="0">
                <a:latin typeface="Arial Rounded MT Bold"/>
                <a:cs typeface="Arial Rounded MT Bold"/>
              </a:rPr>
              <a:t>");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socket.receive</a:t>
            </a:r>
            <a:r>
              <a:rPr lang="en-US" sz="1600" dirty="0">
                <a:latin typeface="Arial Rounded MT Bold"/>
                <a:cs typeface="Arial Rounded MT Bold"/>
              </a:rPr>
              <a:t>(</a:t>
            </a:r>
            <a:r>
              <a:rPr lang="en-US" sz="1600" dirty="0" err="1">
                <a:latin typeface="Arial Rounded MT Bold"/>
                <a:cs typeface="Arial Rounded MT Bold"/>
              </a:rPr>
              <a:t>receivePacket</a:t>
            </a:r>
            <a:r>
              <a:rPr lang="en-US" sz="1600" dirty="0">
                <a:latin typeface="Arial Rounded MT Bold"/>
                <a:cs typeface="Arial Rounded MT Bold"/>
              </a:rPr>
              <a:t>) ;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sz="1600" dirty="0">
                <a:latin typeface="Arial Rounded MT Bold"/>
                <a:cs typeface="Arial Rounded MT Bold"/>
              </a:rPr>
              <a:t>(new String(</a:t>
            </a:r>
            <a:r>
              <a:rPr lang="en-US" sz="1600" dirty="0" err="1">
                <a:latin typeface="Arial Rounded MT Bold"/>
                <a:cs typeface="Arial Rounded MT Bold"/>
              </a:rPr>
              <a:t>receivePacket.getData</a:t>
            </a:r>
            <a:r>
              <a:rPr lang="en-US" sz="1600" dirty="0">
                <a:latin typeface="Arial Rounded MT Bold"/>
                <a:cs typeface="Arial Rounded MT Bold"/>
              </a:rPr>
              <a:t>())) ;</a:t>
            </a:r>
          </a:p>
          <a:p>
            <a:pPr marL="274320" lvl="1" indent="0">
              <a:buNone/>
            </a:pPr>
            <a:r>
              <a:rPr lang="en-US" sz="1600" dirty="0">
                <a:latin typeface="Arial Rounded MT Bold"/>
                <a:cs typeface="Arial Rounded MT Bold"/>
              </a:rPr>
              <a:t>			</a:t>
            </a:r>
          </a:p>
          <a:p>
            <a:pPr marL="274320" lvl="1" indent="0">
              <a:buNone/>
            </a:pPr>
            <a:r>
              <a:rPr lang="en-US" sz="1600" dirty="0" err="1" smtClean="0">
                <a:latin typeface="Arial Rounded MT Bold"/>
                <a:cs typeface="Arial Rounded MT Bold"/>
              </a:rPr>
              <a:t>socket.close</a:t>
            </a:r>
            <a:r>
              <a:rPr lang="en-US" sz="1600" dirty="0">
                <a:latin typeface="Arial Rounded MT Bold"/>
                <a:cs typeface="Arial Rounded MT Bold"/>
              </a:rPr>
              <a:t>() ;</a:t>
            </a:r>
            <a:endParaRPr lang="fr-FR" sz="1600" u="sng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3715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Multicast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fr-FR" sz="2000" u="sng" dirty="0" smtClean="0"/>
              <a:t>Serveur :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sz="1400" b="1" dirty="0" err="1" smtClean="0">
                <a:latin typeface="Arial Rounded MT Bold"/>
                <a:cs typeface="Arial Rounded MT Bold"/>
              </a:rPr>
              <a:t>int</a:t>
            </a:r>
            <a:r>
              <a:rPr lang="fr-FR" sz="1400" b="1" dirty="0" smtClean="0">
                <a:latin typeface="Arial Rounded MT Bold"/>
                <a:cs typeface="Arial Rounded MT Bold"/>
              </a:rPr>
              <a:t> PORT </a:t>
            </a:r>
            <a:r>
              <a:rPr lang="fr-FR" sz="1400" b="1" dirty="0">
                <a:latin typeface="Arial Rounded MT Bold"/>
                <a:cs typeface="Arial Rounded MT Bold"/>
              </a:rPr>
              <a:t>= 4666 ;</a:t>
            </a:r>
          </a:p>
          <a:p>
            <a:pPr marL="0" indent="0">
              <a:buNone/>
            </a:pPr>
            <a:r>
              <a:rPr lang="fr-FR" sz="1400" b="1" dirty="0" smtClean="0">
                <a:latin typeface="Arial Rounded MT Bold"/>
                <a:cs typeface="Arial Rounded MT Bold"/>
              </a:rPr>
              <a:t>String </a:t>
            </a:r>
            <a:r>
              <a:rPr lang="fr-FR" sz="1400" b="1" dirty="0">
                <a:latin typeface="Arial Rounded MT Bold"/>
                <a:cs typeface="Arial Rounded MT Bold"/>
              </a:rPr>
              <a:t>GROUP_ADRESS_NAME = "230.0.0.2" </a:t>
            </a:r>
            <a:r>
              <a:rPr lang="fr-FR" sz="1400" b="1" dirty="0" smtClean="0">
                <a:latin typeface="Arial Rounded MT Bold"/>
                <a:cs typeface="Arial Rounded MT Bold"/>
              </a:rPr>
              <a:t>; // adresse multicast</a:t>
            </a:r>
          </a:p>
          <a:p>
            <a:pPr marL="0" indent="0">
              <a:buNone/>
            </a:pPr>
            <a:endParaRPr lang="fr-FR" sz="14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DatagramSocket</a:t>
            </a:r>
            <a:r>
              <a:rPr lang="fr-FR" sz="1400" dirty="0" smtClean="0">
                <a:latin typeface="Arial Rounded MT Bold"/>
                <a:cs typeface="Arial Rounded MT Bold"/>
              </a:rPr>
              <a:t> </a:t>
            </a:r>
            <a:r>
              <a:rPr lang="fr-FR" sz="1400" dirty="0">
                <a:latin typeface="Arial Rounded MT Bold"/>
                <a:cs typeface="Arial Rounded MT Bold"/>
              </a:rPr>
              <a:t>socket = </a:t>
            </a:r>
            <a:r>
              <a:rPr lang="fr-FR" sz="1400" b="1" dirty="0">
                <a:latin typeface="Arial Rounded MT Bold"/>
                <a:cs typeface="Arial Rounded MT Bold"/>
              </a:rPr>
              <a:t>new </a:t>
            </a:r>
            <a:r>
              <a:rPr lang="fr-FR" sz="1400" b="1" dirty="0" err="1">
                <a:latin typeface="Arial Rounded MT Bold"/>
                <a:cs typeface="Arial Rounded MT Bold"/>
              </a:rPr>
              <a:t>DatagramSocket</a:t>
            </a:r>
            <a:r>
              <a:rPr lang="fr-FR" sz="1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1400" b="1" dirty="0" smtClean="0">
                <a:latin typeface="Arial Rounded MT Bold"/>
                <a:cs typeface="Arial Rounded MT Bold"/>
              </a:rPr>
              <a:t>byte</a:t>
            </a:r>
            <a:r>
              <a:rPr lang="fr-FR" sz="1400" b="1" dirty="0">
                <a:latin typeface="Arial Rounded MT Bold"/>
                <a:cs typeface="Arial Rounded MT Bold"/>
              </a:rPr>
              <a:t>[] buffer = "</a:t>
            </a:r>
            <a:r>
              <a:rPr lang="fr-FR" sz="1400" b="1" dirty="0" err="1">
                <a:latin typeface="Arial Rounded MT Bold"/>
                <a:cs typeface="Arial Rounded MT Bold"/>
              </a:rPr>
              <a:t>Hellooo</a:t>
            </a:r>
            <a:r>
              <a:rPr lang="fr-FR" sz="1400" b="1" dirty="0">
                <a:latin typeface="Arial Rounded MT Bold"/>
                <a:cs typeface="Arial Rounded MT Bold"/>
              </a:rPr>
              <a:t>".</a:t>
            </a:r>
            <a:r>
              <a:rPr lang="fr-FR" sz="1400" b="1" dirty="0" err="1">
                <a:latin typeface="Arial Rounded MT Bold"/>
                <a:cs typeface="Arial Rounded MT Bold"/>
              </a:rPr>
              <a:t>getBytes</a:t>
            </a:r>
            <a:r>
              <a:rPr lang="fr-FR" sz="1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endParaRPr lang="fr-FR" sz="14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InetAddress</a:t>
            </a:r>
            <a:r>
              <a:rPr lang="fr-FR" sz="1400" dirty="0" smtClean="0">
                <a:latin typeface="Arial Rounded MT Bold"/>
                <a:cs typeface="Arial Rounded MT Bold"/>
              </a:rPr>
              <a:t> </a:t>
            </a:r>
            <a:r>
              <a:rPr lang="fr-FR" sz="1400" dirty="0">
                <a:latin typeface="Arial Rounded MT Bold"/>
                <a:cs typeface="Arial Rounded MT Bold"/>
              </a:rPr>
              <a:t>group = </a:t>
            </a:r>
            <a:r>
              <a:rPr lang="fr-FR" sz="1400" dirty="0" err="1">
                <a:latin typeface="Arial Rounded MT Bold"/>
                <a:cs typeface="Arial Rounded MT Bold"/>
              </a:rPr>
              <a:t>InetAddress.getByName</a:t>
            </a:r>
            <a:r>
              <a:rPr lang="fr-FR" sz="1400" dirty="0">
                <a:latin typeface="Arial Rounded MT Bold"/>
                <a:cs typeface="Arial Rounded MT Bold"/>
              </a:rPr>
              <a:t>(GROUP_ADRESS_NAME) ;</a:t>
            </a:r>
          </a:p>
          <a:p>
            <a:pPr marL="0" indent="0">
              <a:buNone/>
            </a:pPr>
            <a:endParaRPr lang="fr-FR" sz="14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DatagramPacket</a:t>
            </a:r>
            <a:r>
              <a:rPr lang="fr-FR" sz="1400" dirty="0" smtClean="0">
                <a:latin typeface="Arial Rounded MT Bold"/>
                <a:cs typeface="Arial Rounded MT Bold"/>
              </a:rPr>
              <a:t> </a:t>
            </a:r>
            <a:r>
              <a:rPr lang="fr-FR" sz="1400" dirty="0" err="1">
                <a:latin typeface="Arial Rounded MT Bold"/>
                <a:cs typeface="Arial Rounded MT Bold"/>
              </a:rPr>
              <a:t>sendPacket</a:t>
            </a:r>
            <a:r>
              <a:rPr lang="fr-FR" sz="1400" dirty="0">
                <a:latin typeface="Arial Rounded MT Bold"/>
                <a:cs typeface="Arial Rounded MT Bold"/>
              </a:rPr>
              <a:t> = </a:t>
            </a:r>
            <a:r>
              <a:rPr lang="fr-FR" sz="1400" b="1" dirty="0">
                <a:latin typeface="Arial Rounded MT Bold"/>
                <a:cs typeface="Arial Rounded MT Bold"/>
              </a:rPr>
              <a:t>new </a:t>
            </a:r>
            <a:r>
              <a:rPr lang="fr-FR" sz="1400" b="1" dirty="0" err="1">
                <a:latin typeface="Arial Rounded MT Bold"/>
                <a:cs typeface="Arial Rounded MT Bold"/>
              </a:rPr>
              <a:t>DatagramPacket</a:t>
            </a:r>
            <a:r>
              <a:rPr lang="fr-FR" sz="1400" b="1" dirty="0">
                <a:latin typeface="Arial Rounded MT Bold"/>
                <a:cs typeface="Arial Rounded MT Bold"/>
              </a:rPr>
              <a:t>(buffer, </a:t>
            </a:r>
            <a:r>
              <a:rPr lang="fr-FR" sz="1400" b="1" dirty="0" err="1">
                <a:latin typeface="Arial Rounded MT Bold"/>
                <a:cs typeface="Arial Rounded MT Bold"/>
              </a:rPr>
              <a:t>buffer.length</a:t>
            </a:r>
            <a:r>
              <a:rPr lang="fr-FR" sz="1400" b="1" dirty="0">
                <a:latin typeface="Arial Rounded MT Bold"/>
                <a:cs typeface="Arial Rounded MT Bold"/>
              </a:rPr>
              <a:t>, group, PORT) ;</a:t>
            </a: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socket.send</a:t>
            </a:r>
            <a:r>
              <a:rPr lang="fr-FR" sz="1400" dirty="0">
                <a:latin typeface="Arial Rounded MT Bold"/>
                <a:cs typeface="Arial Rounded MT Bold"/>
              </a:rPr>
              <a:t>(</a:t>
            </a:r>
            <a:r>
              <a:rPr lang="fr-FR" sz="1400" dirty="0" err="1">
                <a:latin typeface="Arial Rounded MT Bold"/>
                <a:cs typeface="Arial Rounded MT Bold"/>
              </a:rPr>
              <a:t>sendPacket</a:t>
            </a:r>
            <a:r>
              <a:rPr lang="fr-FR" sz="1400" dirty="0">
                <a:latin typeface="Arial Rounded MT Bold"/>
                <a:cs typeface="Arial Rounded MT Bold"/>
              </a:rPr>
              <a:t>) ;</a:t>
            </a:r>
            <a:endParaRPr lang="fr-FR" sz="1400" u="sng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12769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Multicast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u="sng" dirty="0" smtClean="0"/>
              <a:t>Client :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sz="1400" b="1" dirty="0" err="1">
                <a:latin typeface="Arial Rounded MT Bold"/>
                <a:cs typeface="Arial Rounded MT Bold"/>
              </a:rPr>
              <a:t>int</a:t>
            </a:r>
            <a:r>
              <a:rPr lang="fr-FR" sz="1400" b="1" dirty="0">
                <a:latin typeface="Arial Rounded MT Bold"/>
                <a:cs typeface="Arial Rounded MT Bold"/>
              </a:rPr>
              <a:t> PORT = 4666 ;</a:t>
            </a:r>
          </a:p>
          <a:p>
            <a:pPr marL="0" indent="0">
              <a:buNone/>
            </a:pPr>
            <a:r>
              <a:rPr lang="fr-FR" sz="1400" b="1" dirty="0">
                <a:latin typeface="Arial Rounded MT Bold"/>
                <a:cs typeface="Arial Rounded MT Bold"/>
              </a:rPr>
              <a:t>String GROUP_ADRESS_NAME = "230.0.0.2" ; // adresse multicast</a:t>
            </a:r>
          </a:p>
          <a:p>
            <a:pPr marL="0" indent="0">
              <a:buNone/>
            </a:pPr>
            <a:endParaRPr lang="fr-FR" sz="14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InetAddress</a:t>
            </a:r>
            <a:r>
              <a:rPr lang="fr-FR" sz="1400" dirty="0" smtClean="0">
                <a:latin typeface="Arial Rounded MT Bold"/>
                <a:cs typeface="Arial Rounded MT Bold"/>
              </a:rPr>
              <a:t> </a:t>
            </a:r>
            <a:r>
              <a:rPr lang="fr-FR" sz="1400" dirty="0">
                <a:latin typeface="Arial Rounded MT Bold"/>
                <a:cs typeface="Arial Rounded MT Bold"/>
              </a:rPr>
              <a:t>group </a:t>
            </a:r>
            <a:r>
              <a:rPr lang="fr-FR" sz="1400" dirty="0" smtClean="0">
                <a:latin typeface="Arial Rounded MT Bold"/>
                <a:cs typeface="Arial Rounded MT Bold"/>
              </a:rPr>
              <a:t>= </a:t>
            </a:r>
            <a:r>
              <a:rPr lang="fr-FR" sz="1400" dirty="0" err="1" smtClean="0">
                <a:latin typeface="Arial Rounded MT Bold"/>
                <a:cs typeface="Arial Rounded MT Bold"/>
              </a:rPr>
              <a:t>InetAddress.getByName</a:t>
            </a:r>
            <a:r>
              <a:rPr lang="fr-FR" sz="1400" dirty="0" smtClean="0">
                <a:latin typeface="Arial Rounded MT Bold"/>
                <a:cs typeface="Arial Rounded MT Bold"/>
              </a:rPr>
              <a:t>(GROUP_ADRESS_NAME</a:t>
            </a:r>
            <a:r>
              <a:rPr lang="fr-FR" sz="1400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endParaRPr lang="fr-FR" sz="1400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MulticastSocket</a:t>
            </a:r>
            <a:r>
              <a:rPr lang="fr-FR" sz="1400" dirty="0" smtClean="0">
                <a:latin typeface="Arial Rounded MT Bold"/>
                <a:cs typeface="Arial Rounded MT Bold"/>
              </a:rPr>
              <a:t> </a:t>
            </a:r>
            <a:r>
              <a:rPr lang="fr-FR" sz="1400" dirty="0">
                <a:latin typeface="Arial Rounded MT Bold"/>
                <a:cs typeface="Arial Rounded MT Bold"/>
              </a:rPr>
              <a:t>socket = </a:t>
            </a:r>
            <a:r>
              <a:rPr lang="fr-FR" sz="1400" b="1" dirty="0">
                <a:latin typeface="Arial Rounded MT Bold"/>
                <a:cs typeface="Arial Rounded MT Bold"/>
              </a:rPr>
              <a:t>new </a:t>
            </a:r>
            <a:r>
              <a:rPr lang="fr-FR" sz="1400" b="1" dirty="0" err="1">
                <a:latin typeface="Arial Rounded MT Bold"/>
                <a:cs typeface="Arial Rounded MT Bold"/>
              </a:rPr>
              <a:t>MulticastSocket</a:t>
            </a:r>
            <a:r>
              <a:rPr lang="fr-FR" sz="1400" b="1" dirty="0" smtClean="0">
                <a:latin typeface="Arial Rounded MT Bold"/>
                <a:cs typeface="Arial Rounded MT Bold"/>
              </a:rPr>
              <a:t>(PORT</a:t>
            </a:r>
            <a:r>
              <a:rPr lang="fr-FR" sz="1400" b="1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sz="1400" dirty="0" err="1" smtClean="0">
                <a:latin typeface="Arial Rounded MT Bold"/>
                <a:cs typeface="Arial Rounded MT Bold"/>
              </a:rPr>
              <a:t>socket.joinGroup</a:t>
            </a:r>
            <a:r>
              <a:rPr lang="fr-FR" sz="1400" dirty="0">
                <a:latin typeface="Arial Rounded MT Bold"/>
                <a:cs typeface="Arial Rounded MT Bold"/>
              </a:rPr>
              <a:t>(group) ;</a:t>
            </a:r>
          </a:p>
          <a:p>
            <a:pPr marL="0" indent="0">
              <a:buNone/>
            </a:pPr>
            <a:r>
              <a:rPr lang="fr-FR" sz="14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en-US" sz="1400" b="1" dirty="0" smtClean="0">
                <a:latin typeface="Arial Rounded MT Bold"/>
                <a:cs typeface="Arial Rounded MT Bold"/>
              </a:rPr>
              <a:t>byte</a:t>
            </a:r>
            <a:r>
              <a:rPr lang="en-US" sz="1400" b="1" dirty="0">
                <a:latin typeface="Arial Rounded MT Bold"/>
                <a:cs typeface="Arial Rounded MT Bold"/>
              </a:rPr>
              <a:t>[] buffer = new byte[256] ;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 Rounded MT Bold"/>
                <a:cs typeface="Arial Rounded MT Bold"/>
              </a:rPr>
              <a:t>DatagramPacket</a:t>
            </a:r>
            <a:r>
              <a:rPr lang="en-US" sz="1400" dirty="0" smtClean="0">
                <a:latin typeface="Arial Rounded MT Bold"/>
                <a:cs typeface="Arial Rounded MT Bold"/>
              </a:rPr>
              <a:t> </a:t>
            </a:r>
            <a:r>
              <a:rPr lang="en-US" sz="1400" dirty="0" err="1">
                <a:latin typeface="Arial Rounded MT Bold"/>
                <a:cs typeface="Arial Rounded MT Bold"/>
              </a:rPr>
              <a:t>receivePacket</a:t>
            </a:r>
            <a:r>
              <a:rPr lang="en-US" sz="1400" dirty="0">
                <a:latin typeface="Arial Rounded MT Bold"/>
                <a:cs typeface="Arial Rounded MT Bold"/>
              </a:rPr>
              <a:t> = </a:t>
            </a:r>
            <a:r>
              <a:rPr lang="en-US" sz="1400" b="1" dirty="0">
                <a:latin typeface="Arial Rounded MT Bold"/>
                <a:cs typeface="Arial Rounded MT Bold"/>
              </a:rPr>
              <a:t>new </a:t>
            </a:r>
            <a:r>
              <a:rPr lang="en-US" sz="1400" b="1" dirty="0" err="1">
                <a:latin typeface="Arial Rounded MT Bold"/>
                <a:cs typeface="Arial Rounded MT Bold"/>
              </a:rPr>
              <a:t>DatagramPacket</a:t>
            </a:r>
            <a:r>
              <a:rPr lang="en-US" sz="1400" b="1" dirty="0">
                <a:latin typeface="Arial Rounded MT Bold"/>
                <a:cs typeface="Arial Rounded MT Bold"/>
              </a:rPr>
              <a:t>(buffer, </a:t>
            </a:r>
            <a:r>
              <a:rPr lang="en-US" sz="1400" b="1" dirty="0" err="1">
                <a:latin typeface="Arial Rounded MT Bold"/>
                <a:cs typeface="Arial Rounded MT Bold"/>
              </a:rPr>
              <a:t>buffer.length</a:t>
            </a:r>
            <a:r>
              <a:rPr lang="en-US" sz="1400" b="1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 Rounded MT Bold"/>
                <a:cs typeface="Arial Rounded MT Bold"/>
              </a:rPr>
              <a:t>socket.receive</a:t>
            </a:r>
            <a:r>
              <a:rPr lang="en-US" sz="1400" dirty="0">
                <a:latin typeface="Arial Rounded MT Bold"/>
                <a:cs typeface="Arial Rounded MT Bold"/>
              </a:rPr>
              <a:t>(</a:t>
            </a:r>
            <a:r>
              <a:rPr lang="en-US" sz="1400" dirty="0" err="1">
                <a:latin typeface="Arial Rounded MT Bold"/>
                <a:cs typeface="Arial Rounded MT Bold"/>
              </a:rPr>
              <a:t>receivePacket</a:t>
            </a:r>
            <a:r>
              <a:rPr lang="en-US" sz="1400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en-US" sz="14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sz="1400" dirty="0">
                <a:latin typeface="Arial Rounded MT Bold"/>
                <a:cs typeface="Arial Rounded MT Bold"/>
              </a:rPr>
              <a:t>(</a:t>
            </a:r>
            <a:r>
              <a:rPr lang="en-US" sz="1400" b="1" dirty="0">
                <a:latin typeface="Arial Rounded MT Bold"/>
                <a:cs typeface="Arial Rounded MT Bold"/>
              </a:rPr>
              <a:t>new String(</a:t>
            </a:r>
            <a:r>
              <a:rPr lang="en-US" sz="1400" b="1" dirty="0" err="1">
                <a:latin typeface="Arial Rounded MT Bold"/>
                <a:cs typeface="Arial Rounded MT Bold"/>
              </a:rPr>
              <a:t>receivePacket.getData</a:t>
            </a:r>
            <a:r>
              <a:rPr lang="en-US" sz="1400" b="1" dirty="0">
                <a:latin typeface="Arial Rounded MT Bold"/>
                <a:cs typeface="Arial Rounded MT Bold"/>
              </a:rPr>
              <a:t>()));</a:t>
            </a:r>
            <a:endParaRPr lang="fr-FR" sz="14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66968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Servir plusieurs 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8000" u="sng" dirty="0" smtClean="0"/>
              <a:t>Serveur :</a:t>
            </a:r>
          </a:p>
          <a:p>
            <a:pPr marL="0" indent="0">
              <a:buNone/>
            </a:pPr>
            <a:endParaRPr lang="fr-FR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4400" b="1" dirty="0" err="1" smtClean="0">
                <a:latin typeface="Arial Rounded MT Bold"/>
                <a:cs typeface="Arial Rounded MT Bold"/>
              </a:rPr>
              <a:t>int</a:t>
            </a:r>
            <a:r>
              <a:rPr lang="fr-FR" sz="4400" b="1" dirty="0" smtClean="0">
                <a:latin typeface="Arial Rounded MT Bold"/>
                <a:cs typeface="Arial Rounded MT Bold"/>
              </a:rPr>
              <a:t> </a:t>
            </a:r>
            <a:r>
              <a:rPr lang="fr-FR" sz="4400" b="1" dirty="0">
                <a:latin typeface="Arial Rounded MT Bold"/>
                <a:cs typeface="Arial Rounded MT Bold"/>
              </a:rPr>
              <a:t>PORT = 6666 </a:t>
            </a:r>
            <a:r>
              <a:rPr lang="fr-FR" sz="4400" b="1" dirty="0" smtClean="0">
                <a:latin typeface="Arial Rounded MT Bold"/>
                <a:cs typeface="Arial Rounded MT Bold"/>
              </a:rPr>
              <a:t>;</a:t>
            </a:r>
            <a:r>
              <a:rPr lang="fr-FR" sz="4400" b="1" dirty="0">
                <a:latin typeface="Arial Rounded MT Bold"/>
                <a:cs typeface="Arial Rounded MT Bold"/>
              </a:rPr>
              <a:t>	</a:t>
            </a:r>
          </a:p>
          <a:p>
            <a:pPr marL="0" indent="0">
              <a:buNone/>
            </a:pPr>
            <a:r>
              <a:rPr lang="fr-FR" sz="4400" b="1" dirty="0" smtClean="0">
                <a:latin typeface="Arial Rounded MT Bold"/>
                <a:cs typeface="Arial Rounded MT Bold"/>
              </a:rPr>
              <a:t>String </a:t>
            </a:r>
            <a:r>
              <a:rPr lang="fr-FR" sz="4400" b="1" dirty="0">
                <a:latin typeface="Arial Rounded MT Bold"/>
                <a:cs typeface="Arial Rounded MT Bold"/>
              </a:rPr>
              <a:t>END_OF_MESSAGE = "END_OF_MESSAGE" ;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</a:t>
            </a:r>
          </a:p>
          <a:p>
            <a:pPr marL="0" indent="0">
              <a:buNone/>
            </a:pPr>
            <a:r>
              <a:rPr lang="fr-FR" sz="4400" b="1" dirty="0" err="1" smtClean="0">
                <a:latin typeface="Arial Rounded MT Bold"/>
                <a:cs typeface="Arial Rounded MT Bold"/>
              </a:rPr>
              <a:t>ServerSocket</a:t>
            </a:r>
            <a:r>
              <a:rPr lang="fr-FR" sz="4400" b="1" dirty="0" smtClean="0">
                <a:latin typeface="Arial Rounded MT Bold"/>
                <a:cs typeface="Arial Rounded MT Bold"/>
              </a:rPr>
              <a:t> </a:t>
            </a:r>
            <a:r>
              <a:rPr lang="fr-FR" sz="4400" b="1" dirty="0" err="1">
                <a:latin typeface="Arial Rounded MT Bold"/>
                <a:cs typeface="Arial Rounded MT Bold"/>
              </a:rPr>
              <a:t>serverSocket</a:t>
            </a:r>
            <a:r>
              <a:rPr lang="fr-FR" sz="4400" b="1" dirty="0">
                <a:latin typeface="Arial Rounded MT Bold"/>
                <a:cs typeface="Arial Rounded MT Bold"/>
              </a:rPr>
              <a:t> = new </a:t>
            </a:r>
            <a:r>
              <a:rPr lang="fr-FR" sz="4400" b="1" dirty="0" err="1">
                <a:latin typeface="Arial Rounded MT Bold"/>
                <a:cs typeface="Arial Rounded MT Bold"/>
              </a:rPr>
              <a:t>ServerSocket</a:t>
            </a:r>
            <a:r>
              <a:rPr lang="fr-FR" sz="4400" b="1" dirty="0">
                <a:latin typeface="Arial Rounded MT Bold"/>
                <a:cs typeface="Arial Rounded MT Bold"/>
              </a:rPr>
              <a:t>(PORT) </a:t>
            </a:r>
            <a:r>
              <a:rPr lang="fr-FR" sz="4400" b="1" dirty="0" smtClean="0">
                <a:latin typeface="Arial Rounded MT Bold"/>
                <a:cs typeface="Arial Rounded MT Bold"/>
              </a:rPr>
              <a:t>;</a:t>
            </a:r>
            <a:r>
              <a:rPr lang="fr-FR" sz="4400" b="1" dirty="0">
                <a:latin typeface="Arial Rounded MT Bold"/>
                <a:cs typeface="Arial Rounded MT Bold"/>
              </a:rPr>
              <a:t>		</a:t>
            </a:r>
          </a:p>
          <a:p>
            <a:pPr marL="0" indent="0">
              <a:buNone/>
            </a:pPr>
            <a:r>
              <a:rPr lang="fr-FR" sz="4400" b="1" dirty="0" err="1" smtClean="0">
                <a:latin typeface="Arial Rounded MT Bold"/>
                <a:cs typeface="Arial Rounded MT Bold"/>
              </a:rPr>
              <a:t>while</a:t>
            </a:r>
            <a:r>
              <a:rPr lang="fr-FR" sz="4400" b="1" dirty="0" smtClean="0">
                <a:latin typeface="Arial Rounded MT Bold"/>
                <a:cs typeface="Arial Rounded MT Bold"/>
              </a:rPr>
              <a:t> (</a:t>
            </a:r>
            <a:r>
              <a:rPr lang="fr-FR" sz="4400" b="1" dirty="0" err="1" smtClean="0">
                <a:latin typeface="Arial Rounded MT Bold"/>
                <a:cs typeface="Arial Rounded MT Bold"/>
              </a:rPr>
              <a:t>true</a:t>
            </a:r>
            <a:r>
              <a:rPr lang="fr-FR" sz="4400" b="1" dirty="0" smtClean="0">
                <a:latin typeface="Arial Rounded MT Bold"/>
                <a:cs typeface="Arial Rounded MT Bold"/>
              </a:rPr>
              <a:t>)</a:t>
            </a:r>
            <a:r>
              <a:rPr lang="fr-FR" sz="4400" b="1" dirty="0">
                <a:latin typeface="Arial Rounded MT Bold"/>
                <a:cs typeface="Arial Rounded MT Bold"/>
              </a:rPr>
              <a:t>{</a:t>
            </a:r>
          </a:p>
          <a:p>
            <a:pPr marL="0" indent="0">
              <a:buNone/>
            </a:pPr>
            <a:r>
              <a:rPr lang="fr-FR" sz="4400" b="1" dirty="0" smtClean="0">
                <a:latin typeface="Arial Rounded MT Bold"/>
                <a:cs typeface="Arial Rounded MT Bold"/>
              </a:rPr>
              <a:t>	</a:t>
            </a:r>
            <a:r>
              <a:rPr lang="fr-FR" sz="4400" b="1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fr-FR" sz="4400" b="1" dirty="0">
                <a:latin typeface="Arial Rounded MT Bold"/>
                <a:cs typeface="Arial Rounded MT Bold"/>
              </a:rPr>
              <a:t>(new Date() +  " -&gt; Serveur Prêt") ;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</a:t>
            </a:r>
            <a:r>
              <a:rPr lang="fr-FR" sz="4400" b="1" dirty="0" smtClean="0">
                <a:latin typeface="Arial Rounded MT Bold"/>
                <a:cs typeface="Arial Rounded MT Bold"/>
              </a:rPr>
              <a:t>Socket </a:t>
            </a:r>
            <a:r>
              <a:rPr lang="fr-FR" sz="4400" b="1" dirty="0">
                <a:latin typeface="Arial Rounded MT Bold"/>
                <a:cs typeface="Arial Rounded MT Bold"/>
              </a:rPr>
              <a:t>socket = </a:t>
            </a:r>
            <a:r>
              <a:rPr lang="fr-FR" sz="4400" b="1" dirty="0" err="1">
                <a:latin typeface="Arial Rounded MT Bold"/>
                <a:cs typeface="Arial Rounded MT Bold"/>
              </a:rPr>
              <a:t>serverSocket.accept</a:t>
            </a:r>
            <a:r>
              <a:rPr lang="fr-FR" sz="4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</a:t>
            </a:r>
            <a:r>
              <a:rPr lang="fr-FR" sz="4400" b="1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fr-FR" sz="4400" b="1" dirty="0">
                <a:latin typeface="Arial Rounded MT Bold"/>
                <a:cs typeface="Arial Rounded MT Bold"/>
              </a:rPr>
              <a:t>(new Date() +  " -&gt; Client connecté");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</a:t>
            </a:r>
            <a:r>
              <a:rPr lang="fr-FR" sz="4400" b="1" dirty="0" err="1" smtClean="0">
                <a:latin typeface="Arial Rounded MT Bold"/>
                <a:cs typeface="Arial Rounded MT Bold"/>
              </a:rPr>
              <a:t>InputStream</a:t>
            </a:r>
            <a:r>
              <a:rPr lang="fr-FR" sz="4400" b="1" dirty="0" smtClean="0">
                <a:latin typeface="Arial Rounded MT Bold"/>
                <a:cs typeface="Arial Rounded MT Bold"/>
              </a:rPr>
              <a:t> </a:t>
            </a:r>
            <a:r>
              <a:rPr lang="fr-FR" sz="4400" b="1" dirty="0" err="1">
                <a:latin typeface="Arial Rounded MT Bold"/>
                <a:cs typeface="Arial Rounded MT Bold"/>
              </a:rPr>
              <a:t>stream</a:t>
            </a:r>
            <a:r>
              <a:rPr lang="fr-FR" sz="4400" b="1" dirty="0">
                <a:latin typeface="Arial Rounded MT Bold"/>
                <a:cs typeface="Arial Rounded MT Bold"/>
              </a:rPr>
              <a:t> = </a:t>
            </a:r>
            <a:r>
              <a:rPr lang="fr-FR" sz="4400" b="1" dirty="0" err="1">
                <a:latin typeface="Arial Rounded MT Bold"/>
                <a:cs typeface="Arial Rounded MT Bold"/>
              </a:rPr>
              <a:t>socket.getInputStream</a:t>
            </a:r>
            <a:r>
              <a:rPr lang="fr-FR" sz="4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4400" b="1" dirty="0">
                <a:latin typeface="Arial Rounded MT Bold"/>
                <a:cs typeface="Arial Rounded MT Bold"/>
              </a:rPr>
              <a:t>	</a:t>
            </a:r>
            <a:r>
              <a:rPr lang="fr-FR" sz="4400" b="1" dirty="0" err="1" smtClean="0">
                <a:latin typeface="Arial Rounded MT Bold"/>
                <a:cs typeface="Arial Rounded MT Bold"/>
              </a:rPr>
              <a:t>BufferedReader</a:t>
            </a:r>
            <a:r>
              <a:rPr lang="fr-FR" sz="4400" b="1" dirty="0" smtClean="0">
                <a:latin typeface="Arial Rounded MT Bold"/>
                <a:cs typeface="Arial Rounded MT Bold"/>
              </a:rPr>
              <a:t> </a:t>
            </a:r>
            <a:r>
              <a:rPr lang="fr-FR" sz="4400" b="1" dirty="0" err="1">
                <a:latin typeface="Arial Rounded MT Bold"/>
                <a:cs typeface="Arial Rounded MT Bold"/>
              </a:rPr>
              <a:t>reader</a:t>
            </a:r>
            <a:r>
              <a:rPr lang="fr-FR" sz="4400" b="1" dirty="0">
                <a:latin typeface="Arial Rounded MT Bold"/>
                <a:cs typeface="Arial Rounded MT Bold"/>
              </a:rPr>
              <a:t> = new </a:t>
            </a:r>
            <a:r>
              <a:rPr lang="fr-FR" sz="4400" b="1" dirty="0" err="1">
                <a:latin typeface="Arial Rounded MT Bold"/>
                <a:cs typeface="Arial Rounded MT Bold"/>
              </a:rPr>
              <a:t>BufferedReader</a:t>
            </a:r>
            <a:r>
              <a:rPr lang="fr-FR" sz="4400" b="1" dirty="0">
                <a:latin typeface="Arial Rounded MT Bold"/>
                <a:cs typeface="Arial Rounded MT Bold"/>
              </a:rPr>
              <a:t>(new </a:t>
            </a:r>
            <a:r>
              <a:rPr lang="fr-FR" sz="4400" b="1" dirty="0" err="1">
                <a:latin typeface="Arial Rounded MT Bold"/>
                <a:cs typeface="Arial Rounded MT Bold"/>
              </a:rPr>
              <a:t>InputStreamReader</a:t>
            </a:r>
            <a:r>
              <a:rPr lang="fr-FR" sz="4400" b="1" dirty="0">
                <a:latin typeface="Arial Rounded MT Bold"/>
                <a:cs typeface="Arial Rounded MT Bold"/>
              </a:rPr>
              <a:t>(</a:t>
            </a:r>
            <a:r>
              <a:rPr lang="fr-FR" sz="4400" b="1" dirty="0" err="1">
                <a:latin typeface="Arial Rounded MT Bold"/>
                <a:cs typeface="Arial Rounded MT Bold"/>
              </a:rPr>
              <a:t>stream</a:t>
            </a:r>
            <a:r>
              <a:rPr lang="fr-FR" sz="4400" b="1" dirty="0">
                <a:latin typeface="Arial Rounded MT Bold"/>
                <a:cs typeface="Arial Rounded MT Bold"/>
              </a:rPr>
              <a:t>)) 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String </a:t>
            </a:r>
            <a:r>
              <a:rPr lang="en-US" sz="4400" b="1" dirty="0">
                <a:latin typeface="Arial Rounded MT Bold"/>
                <a:cs typeface="Arial Rounded MT Bold"/>
              </a:rPr>
              <a:t>line = "" ;</a:t>
            </a:r>
          </a:p>
          <a:p>
            <a:pPr marL="0" indent="0">
              <a:buNone/>
            </a:pPr>
            <a:r>
              <a:rPr lang="da-DK" sz="4400" b="1" dirty="0">
                <a:latin typeface="Arial Rounded MT Bold"/>
                <a:cs typeface="Arial Rounded MT Bold"/>
              </a:rPr>
              <a:t>	</a:t>
            </a:r>
            <a:r>
              <a:rPr lang="da-DK" sz="4400" b="1" dirty="0" err="1" smtClean="0">
                <a:latin typeface="Arial Rounded MT Bold"/>
                <a:cs typeface="Arial Rounded MT Bold"/>
              </a:rPr>
              <a:t>int</a:t>
            </a:r>
            <a:r>
              <a:rPr lang="da-DK" sz="4400" b="1" dirty="0" smtClean="0">
                <a:latin typeface="Arial Rounded MT Bold"/>
                <a:cs typeface="Arial Rounded MT Bold"/>
              </a:rPr>
              <a:t> </a:t>
            </a:r>
            <a:r>
              <a:rPr lang="da-DK" sz="4400" b="1" dirty="0">
                <a:latin typeface="Arial Rounded MT Bold"/>
                <a:cs typeface="Arial Rounded MT Bold"/>
              </a:rPr>
              <a:t>i = 0 ; </a:t>
            </a:r>
          </a:p>
          <a:p>
            <a:pPr marL="0" indent="0">
              <a:buNone/>
            </a:pPr>
            <a:r>
              <a:rPr lang="da-DK" sz="4400" b="1" dirty="0">
                <a:latin typeface="Arial Rounded MT Bold"/>
                <a:cs typeface="Arial Rounded MT Bold"/>
              </a:rPr>
              <a:t>	</a:t>
            </a:r>
            <a:r>
              <a:rPr lang="da-DK" sz="4400" b="1" dirty="0" err="1" smtClean="0">
                <a:latin typeface="Arial Rounded MT Bold"/>
                <a:cs typeface="Arial Rounded MT Bold"/>
              </a:rPr>
              <a:t>while</a:t>
            </a:r>
            <a:r>
              <a:rPr lang="da-DK" sz="4400" b="1" dirty="0" smtClean="0">
                <a:latin typeface="Arial Rounded MT Bold"/>
                <a:cs typeface="Arial Rounded MT Bold"/>
              </a:rPr>
              <a:t> </a:t>
            </a:r>
            <a:r>
              <a:rPr lang="da-DK" sz="4400" b="1" dirty="0">
                <a:latin typeface="Arial Rounded MT Bold"/>
                <a:cs typeface="Arial Rounded MT Bold"/>
              </a:rPr>
              <a:t>( (line = </a:t>
            </a:r>
            <a:r>
              <a:rPr lang="da-DK" sz="4400" b="1" dirty="0" err="1">
                <a:latin typeface="Arial Rounded MT Bold"/>
                <a:cs typeface="Arial Rounded MT Bold"/>
              </a:rPr>
              <a:t>reader.readLine</a:t>
            </a:r>
            <a:r>
              <a:rPr lang="da-DK" sz="4400" b="1" dirty="0">
                <a:latin typeface="Arial Rounded MT Bold"/>
                <a:cs typeface="Arial Rounded MT Bold"/>
              </a:rPr>
              <a:t>()).</a:t>
            </a:r>
            <a:r>
              <a:rPr lang="da-DK" sz="4400" b="1" dirty="0" err="1">
                <a:latin typeface="Arial Rounded MT Bold"/>
                <a:cs typeface="Arial Rounded MT Bold"/>
              </a:rPr>
              <a:t>compareTo</a:t>
            </a:r>
            <a:r>
              <a:rPr lang="da-DK" sz="4400" b="1" dirty="0">
                <a:latin typeface="Arial Rounded MT Bold"/>
                <a:cs typeface="Arial Rounded MT Bold"/>
              </a:rPr>
              <a:t>(END_OF_MESSAGE) != 0 ){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	</a:t>
            </a:r>
            <a:r>
              <a:rPr lang="en-US" sz="4400" b="1" dirty="0" err="1">
                <a:latin typeface="Arial Rounded MT Bold"/>
                <a:cs typeface="Arial Rounded MT Bold"/>
              </a:rPr>
              <a:t>System.out.println</a:t>
            </a:r>
            <a:r>
              <a:rPr lang="en-US" sz="4400" b="1" dirty="0">
                <a:latin typeface="Arial Rounded MT Bold"/>
                <a:cs typeface="Arial Rounded MT Bold"/>
              </a:rPr>
              <a:t>("MSG "+ ++</a:t>
            </a:r>
            <a:r>
              <a:rPr lang="en-US" sz="4400" b="1" dirty="0" err="1">
                <a:latin typeface="Arial Rounded MT Bold"/>
                <a:cs typeface="Arial Rounded MT Bold"/>
              </a:rPr>
              <a:t>i</a:t>
            </a:r>
            <a:r>
              <a:rPr lang="en-US" sz="4400" b="1" dirty="0">
                <a:latin typeface="Arial Rounded MT Bold"/>
                <a:cs typeface="Arial Rounded MT Bold"/>
              </a:rPr>
              <a:t> + " : " + line);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}</a:t>
            </a:r>
            <a:endParaRPr lang="en-US" sz="4400" b="1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err="1" smtClean="0">
                <a:latin typeface="Arial Rounded MT Bold"/>
                <a:cs typeface="Arial Rounded MT Bold"/>
              </a:rPr>
              <a:t>PrintWriter</a:t>
            </a:r>
            <a:r>
              <a:rPr lang="en-US" sz="4400" b="1" dirty="0" smtClean="0">
                <a:latin typeface="Arial Rounded MT Bold"/>
                <a:cs typeface="Arial Rounded MT Bold"/>
              </a:rPr>
              <a:t> </a:t>
            </a:r>
            <a:r>
              <a:rPr lang="en-US" sz="4400" b="1" dirty="0">
                <a:latin typeface="Arial Rounded MT Bold"/>
                <a:cs typeface="Arial Rounded MT Bold"/>
              </a:rPr>
              <a:t>writer = new </a:t>
            </a:r>
            <a:r>
              <a:rPr lang="en-US" sz="4400" b="1" dirty="0" err="1">
                <a:latin typeface="Arial Rounded MT Bold"/>
                <a:cs typeface="Arial Rounded MT Bold"/>
              </a:rPr>
              <a:t>PrintWriter</a:t>
            </a:r>
            <a:r>
              <a:rPr lang="en-US" sz="4400" b="1" dirty="0">
                <a:latin typeface="Arial Rounded MT Bold"/>
                <a:cs typeface="Arial Rounded MT Bold"/>
              </a:rPr>
              <a:t>(</a:t>
            </a:r>
            <a:r>
              <a:rPr lang="en-US" sz="4400" b="1" dirty="0" err="1">
                <a:latin typeface="Arial Rounded MT Bold"/>
                <a:cs typeface="Arial Rounded MT Bold"/>
              </a:rPr>
              <a:t>socket.getOutputStream</a:t>
            </a:r>
            <a:r>
              <a:rPr lang="en-US" sz="4400" b="1" dirty="0">
                <a:latin typeface="Arial Rounded MT Bold"/>
                <a:cs typeface="Arial Rounded MT Bold"/>
              </a:rPr>
              <a:t>()) 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err="1" smtClean="0">
                <a:latin typeface="Arial Rounded MT Bold"/>
                <a:cs typeface="Arial Rounded MT Bold"/>
              </a:rPr>
              <a:t>writer.print</a:t>
            </a:r>
            <a:r>
              <a:rPr lang="en-US" sz="4400" b="1" dirty="0" smtClean="0">
                <a:latin typeface="Arial Rounded MT Bold"/>
                <a:cs typeface="Arial Rounded MT Bold"/>
              </a:rPr>
              <a:t>(”HELLOOOO\</a:t>
            </a:r>
            <a:r>
              <a:rPr lang="en-US" sz="4400" b="1" dirty="0">
                <a:latin typeface="Arial Rounded MT Bold"/>
                <a:cs typeface="Arial Rounded MT Bold"/>
              </a:rPr>
              <a:t>n") 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err="1" smtClean="0">
                <a:latin typeface="Arial Rounded MT Bold"/>
                <a:cs typeface="Arial Rounded MT Bold"/>
              </a:rPr>
              <a:t>writer.flush</a:t>
            </a:r>
            <a:r>
              <a:rPr lang="en-US" sz="4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			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try </a:t>
            </a:r>
            <a:r>
              <a:rPr lang="en-US" sz="4400" b="1" dirty="0">
                <a:latin typeface="Arial Rounded MT Bold"/>
                <a:cs typeface="Arial Rounded MT Bold"/>
              </a:rPr>
              <a:t>{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	</a:t>
            </a:r>
            <a:r>
              <a:rPr lang="en-US" sz="4400" b="1" dirty="0" err="1" smtClean="0">
                <a:latin typeface="Arial Rounded MT Bold"/>
                <a:cs typeface="Arial Rounded MT Bold"/>
              </a:rPr>
              <a:t>Thread.sleep</a:t>
            </a:r>
            <a:r>
              <a:rPr lang="en-US" sz="4400" b="1" dirty="0">
                <a:latin typeface="Arial Rounded MT Bold"/>
                <a:cs typeface="Arial Rounded MT Bold"/>
              </a:rPr>
              <a:t>(20000) 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} </a:t>
            </a:r>
            <a:r>
              <a:rPr lang="en-US" sz="4400" b="1" dirty="0">
                <a:latin typeface="Arial Rounded MT Bold"/>
                <a:cs typeface="Arial Rounded MT Bold"/>
              </a:rPr>
              <a:t>catch (</a:t>
            </a:r>
            <a:r>
              <a:rPr lang="en-US" sz="4400" b="1" dirty="0" err="1">
                <a:latin typeface="Arial Rounded MT Bold"/>
                <a:cs typeface="Arial Rounded MT Bold"/>
              </a:rPr>
              <a:t>InterruptedException</a:t>
            </a:r>
            <a:r>
              <a:rPr lang="en-US" sz="4400" b="1" dirty="0">
                <a:latin typeface="Arial Rounded MT Bold"/>
                <a:cs typeface="Arial Rounded MT Bold"/>
              </a:rPr>
              <a:t> e) {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	</a:t>
            </a:r>
            <a:r>
              <a:rPr lang="en-US" sz="4400" b="1" dirty="0" err="1">
                <a:latin typeface="Arial Rounded MT Bold"/>
                <a:cs typeface="Arial Rounded MT Bold"/>
              </a:rPr>
              <a:t>e.printStackTrace</a:t>
            </a:r>
            <a:r>
              <a:rPr lang="en-US" sz="4400" b="1" dirty="0">
                <a:latin typeface="Arial Rounded MT Bold"/>
                <a:cs typeface="Arial Rounded MT Bold"/>
              </a:rPr>
              <a:t>();</a:t>
            </a: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smtClean="0">
                <a:latin typeface="Arial Rounded MT Bold"/>
                <a:cs typeface="Arial Rounded MT Bold"/>
              </a:rPr>
              <a:t>}</a:t>
            </a:r>
            <a:endParaRPr lang="en-US" sz="4400" b="1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sz="4400" b="1" dirty="0">
                <a:latin typeface="Arial Rounded MT Bold"/>
                <a:cs typeface="Arial Rounded MT Bold"/>
              </a:rPr>
              <a:t>	</a:t>
            </a:r>
            <a:r>
              <a:rPr lang="en-US" sz="4400" b="1" dirty="0" err="1" smtClean="0">
                <a:latin typeface="Arial Rounded MT Bold"/>
                <a:cs typeface="Arial Rounded MT Bold"/>
              </a:rPr>
              <a:t>socket.close</a:t>
            </a:r>
            <a:r>
              <a:rPr lang="en-US" sz="4400" b="1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en-US" sz="4400" b="1" dirty="0" smtClean="0">
                <a:latin typeface="Arial Rounded MT Bold"/>
                <a:cs typeface="Arial Rounded MT Bold"/>
              </a:rPr>
              <a:t>}</a:t>
            </a:r>
            <a:endParaRPr lang="fr-FR" sz="4400" b="1" u="sng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188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Servir plusieurs clients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sz="4200" u="sng" dirty="0" smtClean="0"/>
              <a:t>Client :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sz="2500" b="1" dirty="0" err="1">
                <a:latin typeface="Arial Rounded MT Bold"/>
                <a:cs typeface="Arial Rounded MT Bold"/>
              </a:rPr>
              <a:t>int</a:t>
            </a:r>
            <a:r>
              <a:rPr lang="fr-FR" sz="2500" b="1" dirty="0">
                <a:latin typeface="Arial Rounded MT Bold"/>
                <a:cs typeface="Arial Rounded MT Bold"/>
              </a:rPr>
              <a:t> PORT = 6666 </a:t>
            </a:r>
            <a:r>
              <a:rPr lang="fr-FR" sz="2500" b="1" dirty="0" smtClean="0">
                <a:latin typeface="Arial Rounded MT Bold"/>
                <a:cs typeface="Arial Rounded MT Bold"/>
              </a:rPr>
              <a:t>;</a:t>
            </a:r>
          </a:p>
          <a:p>
            <a:pPr marL="0" indent="0">
              <a:buNone/>
            </a:pPr>
            <a:r>
              <a:rPr lang="fr-FR" sz="2500" b="1" dirty="0">
                <a:latin typeface="Arial Rounded MT Bold"/>
                <a:cs typeface="Arial Rounded MT Bold"/>
              </a:rPr>
              <a:t>String END_OF_MESSAGE = "END_OF_MESSAGE" ;</a:t>
            </a:r>
          </a:p>
          <a:p>
            <a:pPr marL="0" indent="0">
              <a:buNone/>
            </a:pPr>
            <a:endParaRPr lang="fr-FR" sz="2500" b="1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fr-FR" sz="2500" dirty="0">
                <a:latin typeface="Arial Rounded MT Bold"/>
                <a:cs typeface="Arial Rounded MT Bold"/>
              </a:rPr>
              <a:t>(</a:t>
            </a:r>
            <a:r>
              <a:rPr lang="fr-FR" sz="2500" b="1" dirty="0">
                <a:latin typeface="Arial Rounded MT Bold"/>
                <a:cs typeface="Arial Rounded MT Bold"/>
              </a:rPr>
              <a:t>new Date() + " -&gt; Client démarré") ;</a:t>
            </a:r>
          </a:p>
          <a:p>
            <a:pPr marL="0" indent="0">
              <a:buNone/>
            </a:pPr>
            <a:r>
              <a:rPr lang="fr-FR" sz="25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fr-FR" sz="2500" dirty="0" smtClean="0">
                <a:latin typeface="Arial Rounded MT Bold"/>
                <a:cs typeface="Arial Rounded MT Bold"/>
              </a:rPr>
              <a:t>socket </a:t>
            </a:r>
            <a:r>
              <a:rPr lang="fr-FR" sz="2500" dirty="0">
                <a:latin typeface="Arial Rounded MT Bold"/>
                <a:cs typeface="Arial Rounded MT Bold"/>
              </a:rPr>
              <a:t>= </a:t>
            </a:r>
            <a:r>
              <a:rPr lang="fr-FR" sz="2500" b="1" dirty="0">
                <a:latin typeface="Arial Rounded MT Bold"/>
                <a:cs typeface="Arial Rounded MT Bold"/>
              </a:rPr>
              <a:t>new Socket("</a:t>
            </a:r>
            <a:r>
              <a:rPr lang="fr-FR" sz="2500" b="1" dirty="0" err="1">
                <a:latin typeface="Arial Rounded MT Bold"/>
                <a:cs typeface="Arial Rounded MT Bold"/>
              </a:rPr>
              <a:t>localhost</a:t>
            </a:r>
            <a:r>
              <a:rPr lang="fr-FR" sz="2500" b="1" dirty="0">
                <a:latin typeface="Arial Rounded MT Bold"/>
                <a:cs typeface="Arial Rounded MT Bold"/>
              </a:rPr>
              <a:t>", </a:t>
            </a:r>
            <a:r>
              <a:rPr lang="fr-FR" sz="2500" b="1" dirty="0" smtClean="0">
                <a:latin typeface="Arial Rounded MT Bold"/>
                <a:cs typeface="Arial Rounded MT Bold"/>
              </a:rPr>
              <a:t>PORT</a:t>
            </a:r>
            <a:r>
              <a:rPr lang="fr-FR" sz="2500" b="1" dirty="0">
                <a:latin typeface="Arial Rounded MT Bold"/>
                <a:cs typeface="Arial Rounded MT Bold"/>
              </a:rPr>
              <a:t>) ;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fr-FR" sz="2500" dirty="0">
                <a:latin typeface="Arial Rounded MT Bold"/>
                <a:cs typeface="Arial Rounded MT Bold"/>
              </a:rPr>
              <a:t>(</a:t>
            </a:r>
            <a:r>
              <a:rPr lang="fr-FR" sz="2500" b="1" dirty="0">
                <a:latin typeface="Arial Rounded MT Bold"/>
                <a:cs typeface="Arial Rounded MT Bold"/>
              </a:rPr>
              <a:t>new Date() + " -&gt; Client connecté") ;</a:t>
            </a:r>
          </a:p>
          <a:p>
            <a:pPr marL="0" indent="0">
              <a:buNone/>
            </a:pPr>
            <a:r>
              <a:rPr lang="fr-FR" sz="25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PrintWriter</a:t>
            </a:r>
            <a:r>
              <a:rPr lang="fr-FR" sz="2500" dirty="0" smtClean="0">
                <a:latin typeface="Arial Rounded MT Bold"/>
                <a:cs typeface="Arial Rounded MT Bold"/>
              </a:rPr>
              <a:t> </a:t>
            </a:r>
            <a:r>
              <a:rPr lang="fr-FR" sz="2500" dirty="0" err="1">
                <a:latin typeface="Arial Rounded MT Bold"/>
                <a:cs typeface="Arial Rounded MT Bold"/>
              </a:rPr>
              <a:t>writer</a:t>
            </a:r>
            <a:r>
              <a:rPr lang="fr-FR" sz="2500" dirty="0">
                <a:latin typeface="Arial Rounded MT Bold"/>
                <a:cs typeface="Arial Rounded MT Bold"/>
              </a:rPr>
              <a:t> = </a:t>
            </a:r>
            <a:r>
              <a:rPr lang="fr-FR" sz="2500" b="1" dirty="0">
                <a:latin typeface="Arial Rounded MT Bold"/>
                <a:cs typeface="Arial Rounded MT Bold"/>
              </a:rPr>
              <a:t>new </a:t>
            </a:r>
            <a:r>
              <a:rPr lang="fr-FR" sz="2500" b="1" dirty="0" err="1">
                <a:latin typeface="Arial Rounded MT Bold"/>
                <a:cs typeface="Arial Rounded MT Bold"/>
              </a:rPr>
              <a:t>PrintWriter</a:t>
            </a:r>
            <a:r>
              <a:rPr lang="fr-FR" sz="2500" b="1" dirty="0">
                <a:latin typeface="Arial Rounded MT Bold"/>
                <a:cs typeface="Arial Rounded MT Bold"/>
              </a:rPr>
              <a:t>(</a:t>
            </a:r>
            <a:r>
              <a:rPr lang="fr-FR" sz="2500" b="1" dirty="0" err="1">
                <a:latin typeface="Arial Rounded MT Bold"/>
                <a:cs typeface="Arial Rounded MT Bold"/>
              </a:rPr>
              <a:t>socket.getOutputStream</a:t>
            </a:r>
            <a:r>
              <a:rPr lang="fr-FR" sz="2500" b="1" dirty="0">
                <a:latin typeface="Arial Rounded MT Bold"/>
                <a:cs typeface="Arial Rounded MT Bold"/>
              </a:rPr>
              <a:t>()) ;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writer.print</a:t>
            </a:r>
            <a:r>
              <a:rPr lang="fr-FR" sz="2500" dirty="0" smtClean="0">
                <a:latin typeface="Arial Rounded MT Bold"/>
                <a:cs typeface="Arial Rounded MT Bold"/>
              </a:rPr>
              <a:t>("Bonjour\</a:t>
            </a:r>
            <a:r>
              <a:rPr lang="fr-FR" sz="2500" dirty="0">
                <a:latin typeface="Arial Rounded MT Bold"/>
                <a:cs typeface="Arial Rounded MT Bold"/>
              </a:rPr>
              <a:t>n") ;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writer.flush</a:t>
            </a:r>
            <a:r>
              <a:rPr lang="fr-FR" sz="2500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25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writer.print</a:t>
            </a:r>
            <a:r>
              <a:rPr lang="fr-FR" sz="2500" dirty="0" smtClean="0">
                <a:latin typeface="Arial Rounded MT Bold"/>
                <a:cs typeface="Arial Rounded MT Bold"/>
              </a:rPr>
              <a:t>(END_OF_MESSAGE </a:t>
            </a:r>
            <a:r>
              <a:rPr lang="fr-FR" sz="2500" dirty="0">
                <a:latin typeface="Arial Rounded MT Bold"/>
                <a:cs typeface="Arial Rounded MT Bold"/>
              </a:rPr>
              <a:t>+ "\n") ;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writer.flush</a:t>
            </a:r>
            <a:r>
              <a:rPr lang="fr-FR" sz="2500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25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InputStream</a:t>
            </a:r>
            <a:r>
              <a:rPr lang="fr-FR" sz="2500" dirty="0" smtClean="0">
                <a:latin typeface="Arial Rounded MT Bold"/>
                <a:cs typeface="Arial Rounded MT Bold"/>
              </a:rPr>
              <a:t> </a:t>
            </a:r>
            <a:r>
              <a:rPr lang="fr-FR" sz="2500" dirty="0" err="1">
                <a:latin typeface="Arial Rounded MT Bold"/>
                <a:cs typeface="Arial Rounded MT Bold"/>
              </a:rPr>
              <a:t>stream</a:t>
            </a:r>
            <a:r>
              <a:rPr lang="fr-FR" sz="2500" dirty="0">
                <a:latin typeface="Arial Rounded MT Bold"/>
                <a:cs typeface="Arial Rounded MT Bold"/>
              </a:rPr>
              <a:t> = </a:t>
            </a:r>
            <a:r>
              <a:rPr lang="fr-FR" sz="2500" dirty="0" err="1">
                <a:latin typeface="Arial Rounded MT Bold"/>
                <a:cs typeface="Arial Rounded MT Bold"/>
              </a:rPr>
              <a:t>socket.getInputStream</a:t>
            </a:r>
            <a:r>
              <a:rPr lang="fr-FR" sz="2500" dirty="0">
                <a:latin typeface="Arial Rounded MT Bold"/>
                <a:cs typeface="Arial Rounded MT Bold"/>
              </a:rPr>
              <a:t>() ;</a:t>
            </a:r>
          </a:p>
          <a:p>
            <a:pPr marL="0" indent="0">
              <a:buNone/>
            </a:pPr>
            <a:r>
              <a:rPr lang="fr-FR" sz="2500" dirty="0" err="1" smtClean="0">
                <a:latin typeface="Arial Rounded MT Bold"/>
                <a:cs typeface="Arial Rounded MT Bold"/>
              </a:rPr>
              <a:t>BufferedReader</a:t>
            </a:r>
            <a:r>
              <a:rPr lang="fr-FR" sz="2500" dirty="0" smtClean="0">
                <a:latin typeface="Arial Rounded MT Bold"/>
                <a:cs typeface="Arial Rounded MT Bold"/>
              </a:rPr>
              <a:t> </a:t>
            </a:r>
            <a:r>
              <a:rPr lang="fr-FR" sz="2500" dirty="0" err="1">
                <a:latin typeface="Arial Rounded MT Bold"/>
                <a:cs typeface="Arial Rounded MT Bold"/>
              </a:rPr>
              <a:t>reader</a:t>
            </a:r>
            <a:r>
              <a:rPr lang="fr-FR" sz="2500" dirty="0">
                <a:latin typeface="Arial Rounded MT Bold"/>
                <a:cs typeface="Arial Rounded MT Bold"/>
              </a:rPr>
              <a:t> = </a:t>
            </a:r>
            <a:r>
              <a:rPr lang="fr-FR" sz="2500" b="1" dirty="0">
                <a:latin typeface="Arial Rounded MT Bold"/>
                <a:cs typeface="Arial Rounded MT Bold"/>
              </a:rPr>
              <a:t>new </a:t>
            </a:r>
            <a:r>
              <a:rPr lang="fr-FR" sz="2500" b="1" dirty="0" err="1">
                <a:latin typeface="Arial Rounded MT Bold"/>
                <a:cs typeface="Arial Rounded MT Bold"/>
              </a:rPr>
              <a:t>BufferedReader</a:t>
            </a:r>
            <a:r>
              <a:rPr lang="fr-FR" sz="2500" b="1" dirty="0">
                <a:latin typeface="Arial Rounded MT Bold"/>
                <a:cs typeface="Arial Rounded MT Bold"/>
              </a:rPr>
              <a:t>(new </a:t>
            </a:r>
            <a:r>
              <a:rPr lang="fr-FR" sz="2500" b="1" dirty="0" err="1">
                <a:latin typeface="Arial Rounded MT Bold"/>
                <a:cs typeface="Arial Rounded MT Bold"/>
              </a:rPr>
              <a:t>InputStreamReader</a:t>
            </a:r>
            <a:r>
              <a:rPr lang="fr-FR" sz="2500" b="1" dirty="0">
                <a:latin typeface="Arial Rounded MT Bold"/>
                <a:cs typeface="Arial Rounded MT Bold"/>
              </a:rPr>
              <a:t>(</a:t>
            </a:r>
            <a:r>
              <a:rPr lang="fr-FR" sz="2500" b="1" dirty="0" err="1">
                <a:latin typeface="Arial Rounded MT Bold"/>
                <a:cs typeface="Arial Rounded MT Bold"/>
              </a:rPr>
              <a:t>stream</a:t>
            </a:r>
            <a:r>
              <a:rPr lang="fr-FR" sz="2500" b="1" dirty="0">
                <a:latin typeface="Arial Rounded MT Bold"/>
                <a:cs typeface="Arial Rounded MT Bold"/>
              </a:rPr>
              <a:t>)) ;</a:t>
            </a:r>
          </a:p>
          <a:p>
            <a:pPr marL="0" indent="0">
              <a:buNone/>
            </a:pPr>
            <a:r>
              <a:rPr lang="en-US" sz="2500" dirty="0" smtClean="0">
                <a:latin typeface="Arial Rounded MT Bold"/>
                <a:cs typeface="Arial Rounded MT Bold"/>
              </a:rPr>
              <a:t>String </a:t>
            </a:r>
            <a:r>
              <a:rPr lang="en-US" sz="2500" dirty="0">
                <a:latin typeface="Arial Rounded MT Bold"/>
                <a:cs typeface="Arial Rounded MT Bold"/>
              </a:rPr>
              <a:t>line = "" ;</a:t>
            </a:r>
          </a:p>
          <a:p>
            <a:pPr marL="0" indent="0">
              <a:buNone/>
            </a:pPr>
            <a:r>
              <a:rPr lang="en-US" sz="2500" b="1" dirty="0" smtClean="0">
                <a:latin typeface="Arial Rounded MT Bold"/>
                <a:cs typeface="Arial Rounded MT Bold"/>
              </a:rPr>
              <a:t>while </a:t>
            </a:r>
            <a:r>
              <a:rPr lang="en-US" sz="2500" b="1" dirty="0">
                <a:latin typeface="Arial Rounded MT Bold"/>
                <a:cs typeface="Arial Rounded MT Bold"/>
              </a:rPr>
              <a:t>( (line = </a:t>
            </a:r>
            <a:r>
              <a:rPr lang="en-US" sz="2500" b="1" dirty="0" err="1">
                <a:latin typeface="Arial Rounded MT Bold"/>
                <a:cs typeface="Arial Rounded MT Bold"/>
              </a:rPr>
              <a:t>reader.readLine</a:t>
            </a:r>
            <a:r>
              <a:rPr lang="en-US" sz="2500" b="1" dirty="0">
                <a:latin typeface="Arial Rounded MT Bold"/>
                <a:cs typeface="Arial Rounded MT Bold"/>
              </a:rPr>
              <a:t>()) != null){</a:t>
            </a:r>
          </a:p>
          <a:p>
            <a:pPr marL="0" indent="0">
              <a:buNone/>
            </a:pPr>
            <a:r>
              <a:rPr lang="en-US" sz="2500" dirty="0" smtClean="0">
                <a:latin typeface="Arial Rounded MT Bold"/>
                <a:cs typeface="Arial Rounded MT Bold"/>
              </a:rPr>
              <a:t>	</a:t>
            </a:r>
            <a:r>
              <a:rPr lang="en-US" sz="2500" dirty="0" err="1" smtClean="0">
                <a:latin typeface="Arial Rounded MT Bold"/>
                <a:cs typeface="Arial Rounded MT Bold"/>
              </a:rPr>
              <a:t>System.out.println</a:t>
            </a:r>
            <a:r>
              <a:rPr lang="en-US" sz="2500" dirty="0">
                <a:latin typeface="Arial Rounded MT Bold"/>
                <a:cs typeface="Arial Rounded MT Bold"/>
              </a:rPr>
              <a:t>(</a:t>
            </a:r>
            <a:r>
              <a:rPr lang="en-US" sz="2500" b="1" dirty="0">
                <a:latin typeface="Arial Rounded MT Bold"/>
                <a:cs typeface="Arial Rounded MT Bold"/>
              </a:rPr>
              <a:t>new Date() + " -&gt; </a:t>
            </a:r>
            <a:r>
              <a:rPr lang="en-US" sz="2500" b="1" dirty="0" err="1">
                <a:latin typeface="Arial Rounded MT Bold"/>
                <a:cs typeface="Arial Rounded MT Bold"/>
              </a:rPr>
              <a:t>Recu</a:t>
            </a:r>
            <a:r>
              <a:rPr lang="en-US" sz="2500" b="1" dirty="0">
                <a:latin typeface="Arial Rounded MT Bold"/>
                <a:cs typeface="Arial Rounded MT Bold"/>
              </a:rPr>
              <a:t> du </a:t>
            </a:r>
            <a:r>
              <a:rPr lang="en-US" sz="2500" b="1" dirty="0" err="1">
                <a:latin typeface="Arial Rounded MT Bold"/>
                <a:cs typeface="Arial Rounded MT Bold"/>
              </a:rPr>
              <a:t>serveur</a:t>
            </a:r>
            <a:r>
              <a:rPr lang="en-US" sz="2500" b="1" dirty="0">
                <a:latin typeface="Arial Rounded MT Bold"/>
                <a:cs typeface="Arial Rounded MT Bold"/>
              </a:rPr>
              <a:t> " + " : " + line);</a:t>
            </a:r>
          </a:p>
          <a:p>
            <a:pPr marL="0" indent="0">
              <a:buNone/>
            </a:pPr>
            <a:r>
              <a:rPr lang="en-US" sz="2500" dirty="0" smtClean="0">
                <a:latin typeface="Arial Rounded MT Bold"/>
                <a:cs typeface="Arial Rounded MT Bold"/>
              </a:rPr>
              <a:t>}</a:t>
            </a:r>
            <a:endParaRPr lang="en-US" sz="2500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sz="2500" dirty="0">
                <a:latin typeface="Arial Rounded MT Bold"/>
                <a:cs typeface="Arial Rounded MT Bold"/>
              </a:rPr>
              <a:t>			</a:t>
            </a:r>
          </a:p>
          <a:p>
            <a:pPr marL="0" indent="0">
              <a:buNone/>
            </a:pPr>
            <a:r>
              <a:rPr lang="en-US" sz="2500" dirty="0" err="1" smtClean="0">
                <a:latin typeface="Arial Rounded MT Bold"/>
                <a:cs typeface="Arial Rounded MT Bold"/>
              </a:rPr>
              <a:t>socket.close</a:t>
            </a:r>
            <a:r>
              <a:rPr lang="en-US" sz="2500" dirty="0">
                <a:latin typeface="Arial Rounded MT Bold"/>
                <a:cs typeface="Arial Rounded MT Bold"/>
              </a:rPr>
              <a:t>() ;</a:t>
            </a:r>
            <a:endParaRPr lang="fr-FR" sz="2500" u="sng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69851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inter-processus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Des problèmes</a:t>
            </a:r>
          </a:p>
          <a:p>
            <a:pPr lvl="1"/>
            <a:r>
              <a:rPr lang="fr-FR" dirty="0" smtClean="0"/>
              <a:t>Le traitements des requêtes est bloquant</a:t>
            </a:r>
            <a:endParaRPr lang="fr-FR" dirty="0"/>
          </a:p>
          <a:p>
            <a:pPr lvl="1"/>
            <a:r>
              <a:rPr lang="fr-FR" dirty="0" smtClean="0"/>
              <a:t>Il peut y avoir latence du réseau</a:t>
            </a:r>
          </a:p>
          <a:p>
            <a:pPr lvl="1"/>
            <a:r>
              <a:rPr lang="fr-FR" dirty="0" smtClean="0"/>
              <a:t>Passage à l’échelle</a:t>
            </a:r>
          </a:p>
          <a:p>
            <a:pPr lvl="1"/>
            <a:r>
              <a:rPr lang="fr-FR" dirty="0"/>
              <a:t>Basée sur l'échange de messages bien </a:t>
            </a:r>
            <a:r>
              <a:rPr lang="fr-FR" dirty="0" smtClean="0"/>
              <a:t>formés</a:t>
            </a:r>
          </a:p>
          <a:p>
            <a:pPr lvl="2"/>
            <a:r>
              <a:rPr lang="fr-FR" dirty="0" smtClean="0"/>
              <a:t>Protocole ?</a:t>
            </a:r>
          </a:p>
          <a:p>
            <a:pPr lvl="2"/>
            <a:r>
              <a:rPr lang="fr-FR" dirty="0" smtClean="0"/>
              <a:t>Format des données ?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Des solutions</a:t>
            </a:r>
          </a:p>
          <a:p>
            <a:pPr lvl="1"/>
            <a:r>
              <a:rPr lang="fr-FR" dirty="0" smtClean="0"/>
              <a:t>Traitements simultanés </a:t>
            </a:r>
          </a:p>
          <a:p>
            <a:pPr lvl="2"/>
            <a:r>
              <a:rPr lang="fr-FR" dirty="0" smtClean="0"/>
              <a:t>Mise en œuvre de Threads</a:t>
            </a:r>
          </a:p>
          <a:p>
            <a:pPr lvl="1"/>
            <a:r>
              <a:rPr lang="fr-FR" dirty="0" smtClean="0"/>
              <a:t>Plus globalement : « standardisation » des échanges</a:t>
            </a:r>
          </a:p>
          <a:p>
            <a:pPr lvl="2"/>
            <a:r>
              <a:rPr lang="fr-FR" dirty="0" smtClean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5736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Qu'est ce qu'un système distribué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Un système distribué est </a:t>
            </a:r>
            <a:r>
              <a:rPr lang="fr-FR" b="1" dirty="0" smtClean="0"/>
              <a:t>: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collection d'ordinateurs indépendants </a:t>
            </a:r>
            <a:r>
              <a:rPr lang="fr-FR" dirty="0" smtClean="0"/>
              <a:t>qui</a:t>
            </a:r>
            <a:r>
              <a:rPr lang="fr-FR" dirty="0"/>
              <a:t>, pour un utilisateur, ne font </a:t>
            </a:r>
            <a:r>
              <a:rPr lang="fr-FR" dirty="0" smtClean="0"/>
              <a:t>qu'un </a:t>
            </a:r>
            <a:r>
              <a:rPr lang="fr-FR" dirty="0"/>
              <a:t>seul système cohérent</a:t>
            </a:r>
          </a:p>
          <a:p>
            <a:endParaRPr lang="fr-FR" b="1" dirty="0" smtClean="0"/>
          </a:p>
          <a:p>
            <a:r>
              <a:rPr lang="fr-FR" b="1" dirty="0" smtClean="0"/>
              <a:t>Dans </a:t>
            </a:r>
            <a:r>
              <a:rPr lang="fr-FR" b="1" dirty="0"/>
              <a:t>le monde des ordinateurs</a:t>
            </a:r>
          </a:p>
          <a:p>
            <a:pPr lvl="1"/>
            <a:r>
              <a:rPr lang="fr-FR" dirty="0"/>
              <a:t>Le réseau de l'université</a:t>
            </a:r>
          </a:p>
          <a:p>
            <a:pPr lvl="2"/>
            <a:r>
              <a:rPr lang="fr-FR" dirty="0"/>
              <a:t>Le portail et ses services</a:t>
            </a:r>
          </a:p>
          <a:p>
            <a:pPr lvl="1"/>
            <a:r>
              <a:rPr lang="fr-FR" dirty="0" err="1"/>
              <a:t>SETI@home</a:t>
            </a:r>
            <a:endParaRPr lang="fr-FR" dirty="0"/>
          </a:p>
          <a:p>
            <a:pPr lvl="2"/>
            <a:r>
              <a:rPr lang="fr-FR" dirty="0"/>
              <a:t>Recherche d'intelligence extraterrestre</a:t>
            </a:r>
          </a:p>
          <a:p>
            <a:pPr lvl="1"/>
            <a:r>
              <a:rPr lang="fr-FR" dirty="0"/>
              <a:t>GRID</a:t>
            </a:r>
          </a:p>
          <a:p>
            <a:pPr lvl="2"/>
            <a:r>
              <a:rPr lang="fr-FR" dirty="0"/>
              <a:t>Infrastructure de calcul distribué</a:t>
            </a:r>
          </a:p>
          <a:p>
            <a:endParaRPr lang="fr-FR" b="1" dirty="0"/>
          </a:p>
          <a:p>
            <a:r>
              <a:rPr lang="fr-FR" b="1" dirty="0"/>
              <a:t>Dans la vie de tout les jours</a:t>
            </a:r>
          </a:p>
          <a:p>
            <a:pPr lvl="1"/>
            <a:r>
              <a:rPr lang="fr-FR" dirty="0"/>
              <a:t>WWW, P2P (Emule, </a:t>
            </a:r>
            <a:r>
              <a:rPr lang="fr-FR" dirty="0" err="1"/>
              <a:t>Vuze</a:t>
            </a:r>
            <a:r>
              <a:rPr lang="fr-FR" dirty="0"/>
              <a:t> …)</a:t>
            </a:r>
          </a:p>
          <a:p>
            <a:pPr lvl="1"/>
            <a:r>
              <a:rPr lang="fr-FR" dirty="0"/>
              <a:t>Banques (distributeurs automatiques)</a:t>
            </a:r>
          </a:p>
          <a:p>
            <a:pPr lvl="1"/>
            <a:r>
              <a:rPr lang="fr-FR" dirty="0"/>
              <a:t>Billetterie et réservations</a:t>
            </a:r>
          </a:p>
          <a:p>
            <a:pPr lvl="1"/>
            <a:r>
              <a:rPr lang="fr-FR" i="1" dirty="0"/>
              <a:t>Cloud </a:t>
            </a:r>
            <a:r>
              <a:rPr lang="fr-FR" i="1" dirty="0" err="1"/>
              <a:t>Computing</a:t>
            </a:r>
            <a:endParaRPr lang="fr-FR" dirty="0"/>
          </a:p>
          <a:p>
            <a:pPr lvl="1"/>
            <a:r>
              <a:rPr lang="fr-FR" dirty="0"/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48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Buts/Propriétés d'un </a:t>
            </a:r>
            <a:r>
              <a:rPr lang="fr-FR" dirty="0"/>
              <a:t>système </a:t>
            </a:r>
            <a:r>
              <a:rPr lang="fr-FR" dirty="0" smtClean="0"/>
              <a:t>distribué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Connexion des utilisateurs ou ressources</a:t>
            </a:r>
          </a:p>
          <a:p>
            <a:pPr lvl="1"/>
            <a:r>
              <a:rPr lang="fr-FR" dirty="0"/>
              <a:t>partage des ressources</a:t>
            </a:r>
          </a:p>
          <a:p>
            <a:endParaRPr lang="fr-FR" b="1" dirty="0"/>
          </a:p>
          <a:p>
            <a:r>
              <a:rPr lang="fr-FR" b="1" dirty="0"/>
              <a:t>Transparence de la distribution</a:t>
            </a:r>
          </a:p>
          <a:p>
            <a:pPr lvl="1"/>
            <a:r>
              <a:rPr lang="fr-FR" dirty="0"/>
              <a:t>se présenter comme un seul système cohérent</a:t>
            </a:r>
          </a:p>
          <a:p>
            <a:endParaRPr lang="fr-FR" dirty="0"/>
          </a:p>
          <a:p>
            <a:r>
              <a:rPr lang="fr-FR" b="1" dirty="0"/>
              <a:t>Ouverture</a:t>
            </a:r>
          </a:p>
          <a:p>
            <a:pPr lvl="1"/>
            <a:r>
              <a:rPr lang="fr-FR" dirty="0"/>
              <a:t>utilisation de </a:t>
            </a:r>
            <a:r>
              <a:rPr lang="fr-FR" dirty="0" smtClean="0"/>
              <a:t>standards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Extensibilité</a:t>
            </a:r>
          </a:p>
          <a:p>
            <a:pPr lvl="1"/>
            <a:r>
              <a:rPr lang="fr-FR" dirty="0"/>
              <a:t>passage à </a:t>
            </a:r>
            <a:r>
              <a:rPr lang="fr-FR" dirty="0" smtClean="0"/>
              <a:t>l'échelle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86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Partage des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Ressources typiques</a:t>
            </a:r>
          </a:p>
          <a:p>
            <a:pPr lvl="1"/>
            <a:r>
              <a:rPr lang="fr-FR" dirty="0"/>
              <a:t>Imprimantes, ordinateurs, puissance de calcul, données ...</a:t>
            </a:r>
          </a:p>
          <a:p>
            <a:endParaRPr lang="fr-FR" b="1" dirty="0"/>
          </a:p>
          <a:p>
            <a:r>
              <a:rPr lang="fr-FR" b="1" dirty="0"/>
              <a:t>Pourquoi partager</a:t>
            </a:r>
          </a:p>
          <a:p>
            <a:pPr lvl="1"/>
            <a:r>
              <a:rPr lang="fr-FR" dirty="0"/>
              <a:t>Plus économique (partager des ressources couteuses)</a:t>
            </a:r>
          </a:p>
          <a:p>
            <a:pPr lvl="1"/>
            <a:r>
              <a:rPr lang="fr-FR" dirty="0"/>
              <a:t>Ubiquité</a:t>
            </a:r>
          </a:p>
          <a:p>
            <a:pPr lvl="1"/>
            <a:r>
              <a:rPr lang="fr-FR" dirty="0"/>
              <a:t>Permet la collaboration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change </a:t>
            </a:r>
            <a:r>
              <a:rPr lang="fr-FR" dirty="0"/>
              <a:t>de fichiers, mail, documents, audio/vidéo ...</a:t>
            </a:r>
          </a:p>
          <a:p>
            <a:endParaRPr lang="fr-FR" b="1" dirty="0"/>
          </a:p>
          <a:p>
            <a:r>
              <a:rPr lang="fr-FR" b="1" dirty="0"/>
              <a:t>Quelques problèmes avec le partage</a:t>
            </a:r>
          </a:p>
          <a:p>
            <a:pPr lvl="1"/>
            <a:r>
              <a:rPr lang="fr-FR" dirty="0"/>
              <a:t>Sécurité, protection, authentification 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5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Transparence dans des </a:t>
            </a:r>
            <a:r>
              <a:rPr lang="fr-FR" dirty="0" smtClean="0"/>
              <a:t>SD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Paraître à l'utilisateur comme un seul et unique ordinateur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31548"/>
              </p:ext>
            </p:extLst>
          </p:nvPr>
        </p:nvGraphicFramePr>
        <p:xfrm>
          <a:off x="747230" y="2555925"/>
          <a:ext cx="7939570" cy="363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66662"/>
                <a:gridCol w="607290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>
                          <a:effectLst/>
                          <a:latin typeface="ARial"/>
                        </a:rPr>
                        <a:t>Accès</a:t>
                      </a:r>
                      <a:endParaRPr lang="fr-FR" sz="1600" b="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>
                          <a:effectLst/>
                          <a:latin typeface="ARial"/>
                        </a:rPr>
                        <a:t>Cacher les différences dans la représentation et l'accès des ressource</a:t>
                      </a:r>
                      <a:endParaRPr lang="fr-FR" sz="1600" b="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Localisation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Cacher la localisation des ressources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Migration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Cacher le fait qu'une ressource peut changer de localisation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Délocalisation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Cacher le fait qu'une ressource peut être déplacée pendant son utilisation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Réplication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Cacher le fait qu'une ressource peut être dupliquée en plusieurs localisations 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Concurrence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Cacher le fait qu'une ressource peut être utilisée par différents utilisateurs en même temps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ARial"/>
                        </a:rPr>
                        <a:t>Faille</a:t>
                      </a:r>
                      <a:endParaRPr lang="fr-FR" sz="1600">
                        <a:effectLst/>
                        <a:latin typeface="Liberation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ARial"/>
                        </a:rPr>
                        <a:t>Cacher les pannes du système et le rétablissement des ressources</a:t>
                      </a:r>
                      <a:endParaRPr lang="fr-FR" sz="1600" dirty="0">
                        <a:effectLst/>
                        <a:latin typeface="Liberation San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1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Degré de </a:t>
            </a:r>
            <a:r>
              <a:rPr lang="fr-FR" dirty="0" smtClean="0"/>
              <a:t>transparence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/>
              <a:t>Vouloir un SD complètement transparent est peut être exagéré</a:t>
            </a:r>
          </a:p>
          <a:p>
            <a:endParaRPr lang="fr-FR" b="1" dirty="0"/>
          </a:p>
          <a:p>
            <a:r>
              <a:rPr lang="fr-FR" b="1" dirty="0"/>
              <a:t>Les utilisateurs peuvent être sur différents continents </a:t>
            </a:r>
          </a:p>
          <a:p>
            <a:pPr lvl="1"/>
            <a:r>
              <a:rPr lang="fr-FR" dirty="0"/>
              <a:t>Avec des contextes </a:t>
            </a:r>
            <a:r>
              <a:rPr lang="fr-FR" dirty="0" smtClean="0"/>
              <a:t>différents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Cacher toutes les pannes du réseau ou des nœuds est impossible</a:t>
            </a:r>
          </a:p>
          <a:p>
            <a:pPr lvl="1"/>
            <a:r>
              <a:rPr lang="fr-FR" dirty="0"/>
              <a:t>On ne peut pas distinguer un nœud lent d'un nœud en panne</a:t>
            </a:r>
          </a:p>
          <a:p>
            <a:pPr lvl="1"/>
            <a:r>
              <a:rPr lang="fr-FR" dirty="0" smtClean="0"/>
              <a:t>Le serveur </a:t>
            </a:r>
            <a:r>
              <a:rPr lang="fr-FR" dirty="0"/>
              <a:t>a effectué </a:t>
            </a:r>
            <a:r>
              <a:rPr lang="fr-FR" dirty="0" smtClean="0"/>
              <a:t>la tache </a:t>
            </a:r>
            <a:r>
              <a:rPr lang="fr-FR" dirty="0"/>
              <a:t>avant </a:t>
            </a:r>
            <a:r>
              <a:rPr lang="fr-FR" dirty="0" smtClean="0"/>
              <a:t>le crash ?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Une transparence totale coûte en performance et expose la distribution du système</a:t>
            </a:r>
          </a:p>
          <a:p>
            <a:pPr lvl="1"/>
            <a:r>
              <a:rPr lang="fr-FR" dirty="0"/>
              <a:t>Garder des caches Web exactement à jour</a:t>
            </a:r>
          </a:p>
          <a:p>
            <a:pPr lvl="1"/>
            <a:r>
              <a:rPr lang="fr-FR" dirty="0"/>
              <a:t>Faire les écritures immédiatement sur les </a:t>
            </a:r>
            <a:r>
              <a:rPr lang="fr-FR" dirty="0" smtClean="0"/>
              <a:t>disques</a:t>
            </a:r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Notion de TCAO </a:t>
            </a:r>
          </a:p>
          <a:p>
            <a:pPr lvl="1"/>
            <a:r>
              <a:rPr lang="fr-FR" dirty="0" smtClean="0"/>
              <a:t>(Travail </a:t>
            </a:r>
            <a:r>
              <a:rPr lang="fr-FR" dirty="0" err="1" smtClean="0"/>
              <a:t>Cooperatif</a:t>
            </a:r>
            <a:r>
              <a:rPr lang="fr-FR" dirty="0" smtClean="0"/>
              <a:t> Assisté par Ordinateur) </a:t>
            </a:r>
          </a:p>
          <a:p>
            <a:pPr lvl="1"/>
            <a:r>
              <a:rPr lang="fr-FR" dirty="0" smtClean="0"/>
              <a:t>CSCW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70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Ouverture des systèmes </a:t>
            </a:r>
            <a:r>
              <a:rPr lang="fr-FR" dirty="0" smtClean="0"/>
              <a:t>distribués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Les systèmes distribués ouverts</a:t>
            </a:r>
          </a:p>
          <a:p>
            <a:pPr lvl="1"/>
            <a:r>
              <a:rPr lang="fr-FR" dirty="0"/>
              <a:t>Être capable d'interagir avec des services d'autres systèmes ouvert, sans se soucier de l'environnement sous-jacent</a:t>
            </a:r>
          </a:p>
          <a:p>
            <a:pPr lvl="1"/>
            <a:r>
              <a:rPr lang="fr-FR" dirty="0"/>
              <a:t>Doivent être conformes à des interfaces bien définies</a:t>
            </a:r>
          </a:p>
          <a:p>
            <a:pPr lvl="1"/>
            <a:r>
              <a:rPr lang="fr-FR" dirty="0"/>
              <a:t>Doivent être interopérables</a:t>
            </a:r>
          </a:p>
          <a:p>
            <a:endParaRPr lang="fr-FR" b="1" dirty="0"/>
          </a:p>
          <a:p>
            <a:r>
              <a:rPr lang="fr-FR" b="1" dirty="0"/>
              <a:t>Aboutir à l'ouverture reste difficile</a:t>
            </a:r>
          </a:p>
          <a:p>
            <a:pPr lvl="1"/>
            <a:r>
              <a:rPr lang="fr-FR" dirty="0"/>
              <a:t>Au moins, rendre les SD indépendant de l'hétérogénéité de l'environnement sous-jacent</a:t>
            </a:r>
          </a:p>
          <a:p>
            <a:pPr lvl="2"/>
            <a:r>
              <a:rPr lang="fr-FR" dirty="0"/>
              <a:t>Matériels</a:t>
            </a:r>
          </a:p>
          <a:p>
            <a:pPr lvl="2"/>
            <a:r>
              <a:rPr lang="fr-FR" dirty="0"/>
              <a:t>Plateformes </a:t>
            </a:r>
          </a:p>
          <a:p>
            <a:pPr lvl="2"/>
            <a:r>
              <a:rPr lang="fr-FR" dirty="0"/>
              <a:t>Langages</a:t>
            </a:r>
          </a:p>
          <a:p>
            <a:endParaRPr lang="fr-FR" b="1" dirty="0"/>
          </a:p>
          <a:p>
            <a:r>
              <a:rPr lang="fr-FR" b="1" dirty="0"/>
              <a:t>Proposer des API de haut niveau</a:t>
            </a:r>
          </a:p>
          <a:p>
            <a:pPr lvl="1"/>
            <a:r>
              <a:rPr lang="fr-FR" i="1" dirty="0" smtClean="0"/>
              <a:t>Middleware</a:t>
            </a:r>
          </a:p>
          <a:p>
            <a:pPr lvl="2"/>
            <a:r>
              <a:rPr lang="fr-FR" i="1" dirty="0" smtClean="0"/>
              <a:t>RMI, CORBA, Services Web, 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95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565</TotalTime>
  <Words>1497</Words>
  <Application>Microsoft Macintosh PowerPoint</Application>
  <PresentationFormat>Présentation à l'écran (4:3)</PresentationFormat>
  <Paragraphs>454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Clarté</vt:lpstr>
      <vt:lpstr>Systèmes Distribués</vt:lpstr>
      <vt:lpstr>Plan du cours</vt:lpstr>
      <vt:lpstr>Ordinateurs en réseau</vt:lpstr>
      <vt:lpstr>Qu'est ce qu'un système distribué ?</vt:lpstr>
      <vt:lpstr>Buts/Propriétés d'un système distribué</vt:lpstr>
      <vt:lpstr>Partage des ressources</vt:lpstr>
      <vt:lpstr>Transparence dans des SD</vt:lpstr>
      <vt:lpstr>Degré de transparence</vt:lpstr>
      <vt:lpstr>Ouverture des systèmes distribués</vt:lpstr>
      <vt:lpstr>Passage à l'échelle</vt:lpstr>
      <vt:lpstr>Techniques de passage à l'échelle</vt:lpstr>
      <vt:lpstr>Techniques de passage à l'échelle </vt:lpstr>
      <vt:lpstr>Techniques de passage à l'échelle </vt:lpstr>
      <vt:lpstr>Développement des SD</vt:lpstr>
      <vt:lpstr>Architectures</vt:lpstr>
      <vt:lpstr>Architecture multi-processeurs + DOS</vt:lpstr>
      <vt:lpstr>Architectures multi-ordinateurs + DOS</vt:lpstr>
      <vt:lpstr>Architectures multi-ordinateurs + NOS</vt:lpstr>
      <vt:lpstr>Architectures multi-ordinateurs + NOS</vt:lpstr>
      <vt:lpstr>Conception / Développement de SD Architecture client / serveur</vt:lpstr>
      <vt:lpstr>Architectures multi-tiers</vt:lpstr>
      <vt:lpstr>Communication inter-processus</vt:lpstr>
      <vt:lpstr>Modèle de couches internet</vt:lpstr>
      <vt:lpstr>Encapsulation</vt:lpstr>
      <vt:lpstr>Exemple d'encapsulation</vt:lpstr>
      <vt:lpstr>Protocoles de la couche transport</vt:lpstr>
      <vt:lpstr>Sockets</vt:lpstr>
      <vt:lpstr>Programmation réseaux</vt:lpstr>
      <vt:lpstr>Sockets en Java</vt:lpstr>
      <vt:lpstr>TCP en Java</vt:lpstr>
      <vt:lpstr>TCP en Java</vt:lpstr>
      <vt:lpstr>UDP en Java</vt:lpstr>
      <vt:lpstr>UDP en Java</vt:lpstr>
      <vt:lpstr>Multicast en Java</vt:lpstr>
      <vt:lpstr>Multicast en Java</vt:lpstr>
      <vt:lpstr>Servir plusieurs clients</vt:lpstr>
      <vt:lpstr>Servir plusieurs clients</vt:lpstr>
      <vt:lpstr>Communication inter-processus</vt:lpstr>
    </vt:vector>
  </TitlesOfParts>
  <Company>LIL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Distribués</dc:title>
  <dc:creator>Grégory Bourguin</dc:creator>
  <cp:lastModifiedBy>Grégory Bourguin</cp:lastModifiedBy>
  <cp:revision>188</cp:revision>
  <dcterms:created xsi:type="dcterms:W3CDTF">2013-01-07T13:51:19Z</dcterms:created>
  <dcterms:modified xsi:type="dcterms:W3CDTF">2017-01-19T11:43:16Z</dcterms:modified>
</cp:coreProperties>
</file>