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6" r:id="rId1"/>
  </p:sldMasterIdLst>
  <p:notesMasterIdLst>
    <p:notesMasterId r:id="rId12"/>
  </p:notesMasterIdLst>
  <p:sldIdLst>
    <p:sldId id="256" r:id="rId2"/>
    <p:sldId id="258" r:id="rId3"/>
    <p:sldId id="259" r:id="rId4"/>
    <p:sldId id="263" r:id="rId5"/>
    <p:sldId id="290" r:id="rId6"/>
    <p:sldId id="291" r:id="rId7"/>
    <p:sldId id="292" r:id="rId8"/>
    <p:sldId id="293" r:id="rId9"/>
    <p:sldId id="294" r:id="rId10"/>
    <p:sldId id="289" r:id="rId1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73A22-1848-D144-8D88-8C16994C0334}" type="datetimeFigureOut">
              <a:rPr lang="fr-FR" smtClean="0"/>
              <a:t>10/03/2015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6FB38-B33F-3D4A-958A-27EEB5A1F0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253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mardi 10 mars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EDB-ED2D-D240-8875-4E6669C2B3CA}" type="datetimeFigureOut">
              <a:rPr lang="fr-FR" smtClean="0"/>
              <a:t>10/03/2015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9500-0385-C34A-86CA-A52DE2A6D0E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EDB-ED2D-D240-8875-4E6669C2B3CA}" type="datetimeFigureOut">
              <a:rPr lang="fr-FR" smtClean="0"/>
              <a:t>10/03/2015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9500-0385-C34A-86CA-A52DE2A6D0E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EDB-ED2D-D240-8875-4E6669C2B3CA}" type="datetimeFigureOut">
              <a:rPr lang="fr-FR" smtClean="0"/>
              <a:t>10/03/2015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9500-0385-C34A-86CA-A52DE2A6D0E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mardi 10 mars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EDB-ED2D-D240-8875-4E6669C2B3CA}" type="datetimeFigureOut">
              <a:rPr lang="fr-FR" smtClean="0"/>
              <a:t>10/03/2015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9500-0385-C34A-86CA-A52DE2A6D0E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EDB-ED2D-D240-8875-4E6669C2B3CA}" type="datetimeFigureOut">
              <a:rPr lang="fr-FR" smtClean="0"/>
              <a:t>10/03/2015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9500-0385-C34A-86CA-A52DE2A6D0E6}" type="slidenum">
              <a:rPr lang="fr-FR" smtClean="0"/>
              <a:t>‹#›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EDB-ED2D-D240-8875-4E6669C2B3CA}" type="datetimeFigureOut">
              <a:rPr lang="fr-FR" smtClean="0"/>
              <a:t>10/03/2015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9500-0385-C34A-86CA-A52DE2A6D0E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EDB-ED2D-D240-8875-4E6669C2B3CA}" type="datetimeFigureOut">
              <a:rPr lang="fr-FR" smtClean="0"/>
              <a:t>10/03/2015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9500-0385-C34A-86CA-A52DE2A6D0E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EDB-ED2D-D240-8875-4E6669C2B3CA}" type="datetimeFigureOut">
              <a:rPr lang="fr-FR" smtClean="0"/>
              <a:t>10/03/2015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EDB-ED2D-D240-8875-4E6669C2B3CA}" type="datetimeFigureOut">
              <a:rPr lang="fr-FR" smtClean="0"/>
              <a:t>10/03/2015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9500-0385-C34A-86CA-A52DE2A6D0E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F807EDB-ED2D-D240-8875-4E6669C2B3CA}" type="datetimeFigureOut">
              <a:rPr lang="fr-FR" smtClean="0"/>
              <a:t>10/03/2015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CD39500-0385-C34A-86CA-A52DE2A6D0E6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Systèmes Distribués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799" y="3505200"/>
            <a:ext cx="7727723" cy="1752600"/>
          </a:xfrm>
        </p:spPr>
        <p:txBody>
          <a:bodyPr>
            <a:normAutofit/>
          </a:bodyPr>
          <a:lstStyle/>
          <a:p>
            <a:r>
              <a:rPr lang="fr-FR" smtClean="0"/>
              <a:t>Threads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28475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Systèmes Distribués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799" y="3505200"/>
            <a:ext cx="7727723" cy="1752600"/>
          </a:xfrm>
        </p:spPr>
        <p:txBody>
          <a:bodyPr>
            <a:normAutofit/>
          </a:bodyPr>
          <a:lstStyle/>
          <a:p>
            <a:r>
              <a:rPr lang="fr-FR" dirty="0" smtClean="0"/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163137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Rappel sur les </a:t>
            </a:r>
            <a:r>
              <a:rPr lang="fr-FR" dirty="0" smtClean="0"/>
              <a:t>processus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b="1" dirty="0"/>
              <a:t>Processus = programme en exécution</a:t>
            </a:r>
          </a:p>
          <a:p>
            <a:endParaRPr lang="fr-FR" dirty="0"/>
          </a:p>
          <a:p>
            <a:r>
              <a:rPr lang="fr-FR" b="1" dirty="0"/>
              <a:t>Le SE maintient pour chaque processus des informations </a:t>
            </a:r>
          </a:p>
          <a:p>
            <a:pPr lvl="1"/>
            <a:r>
              <a:rPr lang="fr-FR" dirty="0"/>
              <a:t>La valeur des registres, la mémoire, les fichier ouverts etc.</a:t>
            </a:r>
          </a:p>
          <a:p>
            <a:pPr lvl="1"/>
            <a:r>
              <a:rPr lang="fr-FR" dirty="0"/>
              <a:t>C'est le contexte d'exécution du processus</a:t>
            </a:r>
          </a:p>
          <a:p>
            <a:endParaRPr lang="fr-FR" dirty="0"/>
          </a:p>
          <a:p>
            <a:r>
              <a:rPr lang="fr-FR" b="1" dirty="0" smtClean="0"/>
              <a:t>Le SE </a:t>
            </a:r>
            <a:r>
              <a:rPr lang="fr-FR" b="1" dirty="0"/>
              <a:t>protège les processus entre eux</a:t>
            </a:r>
          </a:p>
          <a:p>
            <a:pPr lvl="1"/>
            <a:r>
              <a:rPr lang="fr-FR" dirty="0"/>
              <a:t>Chaque processus a son espace mémoire (pas de débordement)</a:t>
            </a:r>
          </a:p>
          <a:p>
            <a:endParaRPr lang="fr-FR" dirty="0"/>
          </a:p>
          <a:p>
            <a:r>
              <a:rPr lang="fr-FR" b="1" dirty="0"/>
              <a:t>A chaque création d'un nouveaux processus, le SE</a:t>
            </a:r>
          </a:p>
          <a:p>
            <a:pPr lvl="1"/>
            <a:r>
              <a:rPr lang="fr-FR" dirty="0"/>
              <a:t>Alloue la mémoire et l'initialise (mémoire virtuelle)</a:t>
            </a:r>
          </a:p>
          <a:p>
            <a:endParaRPr lang="fr-FR" dirty="0"/>
          </a:p>
          <a:p>
            <a:r>
              <a:rPr lang="fr-FR" b="1" dirty="0" smtClean="0"/>
              <a:t>Le SE </a:t>
            </a:r>
            <a:r>
              <a:rPr lang="fr-FR" b="1" dirty="0"/>
              <a:t>gère l'ordonnancement des exécutions sur le CPU</a:t>
            </a:r>
          </a:p>
          <a:p>
            <a:pPr lvl="1"/>
            <a:r>
              <a:rPr lang="fr-FR" dirty="0"/>
              <a:t>Il met un processus en exécution et arrête les autres</a:t>
            </a:r>
          </a:p>
          <a:p>
            <a:pPr lvl="1"/>
            <a:r>
              <a:rPr lang="fr-FR" dirty="0"/>
              <a:t>Il doit sauvegarder le contexte de chaque processus qu'il arrête</a:t>
            </a:r>
          </a:p>
          <a:p>
            <a:pPr lvl="1"/>
            <a:r>
              <a:rPr lang="fr-FR" dirty="0" smtClean="0"/>
              <a:t>Ca </a:t>
            </a:r>
            <a:r>
              <a:rPr lang="fr-FR" dirty="0"/>
              <a:t>coûte </a:t>
            </a:r>
            <a:r>
              <a:rPr lang="fr-FR" dirty="0" smtClean="0"/>
              <a:t>cher…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8461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 aux </a:t>
            </a:r>
            <a:r>
              <a:rPr lang="fr-FR" i="1" dirty="0" smtClean="0"/>
              <a:t>Threads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b="1" dirty="0"/>
              <a:t>Thread = fil </a:t>
            </a:r>
            <a:r>
              <a:rPr lang="fr-FR" b="1" dirty="0" smtClean="0"/>
              <a:t>d'exécution (= sous-activité)</a:t>
            </a:r>
            <a:endParaRPr lang="fr-FR" b="1" dirty="0"/>
          </a:p>
          <a:p>
            <a:pPr lvl="1"/>
            <a:r>
              <a:rPr lang="fr-FR" dirty="0"/>
              <a:t>Ils s'exécutent indépendamment les uns des autres</a:t>
            </a:r>
          </a:p>
          <a:p>
            <a:pPr lvl="1"/>
            <a:r>
              <a:rPr lang="fr-FR" dirty="0"/>
              <a:t>Au sein d'un même processus</a:t>
            </a:r>
          </a:p>
          <a:p>
            <a:endParaRPr lang="fr-FR" dirty="0"/>
          </a:p>
          <a:p>
            <a:r>
              <a:rPr lang="fr-FR" b="1" dirty="0"/>
              <a:t>Le SE maintient un minimum d'information sur leur état</a:t>
            </a:r>
          </a:p>
          <a:p>
            <a:pPr lvl="1"/>
            <a:r>
              <a:rPr lang="fr-FR" dirty="0"/>
              <a:t>L</a:t>
            </a:r>
            <a:r>
              <a:rPr lang="fr-FR" dirty="0" smtClean="0"/>
              <a:t>e </a:t>
            </a:r>
            <a:r>
              <a:rPr lang="fr-FR" dirty="0"/>
              <a:t>contexte d'exécution est </a:t>
            </a:r>
            <a:r>
              <a:rPr lang="fr-FR" dirty="0" smtClean="0"/>
              <a:t>réduit</a:t>
            </a:r>
          </a:p>
          <a:p>
            <a:pPr lvl="1"/>
            <a:r>
              <a:rPr lang="fr-FR" dirty="0" smtClean="0"/>
              <a:t>Changement de contextes moins coûteux</a:t>
            </a:r>
          </a:p>
          <a:p>
            <a:endParaRPr lang="fr-FR" dirty="0"/>
          </a:p>
          <a:p>
            <a:r>
              <a:rPr lang="fr-FR" b="1" dirty="0"/>
              <a:t>La protection de la mémoire est faite par le développeur</a:t>
            </a:r>
          </a:p>
          <a:p>
            <a:pPr lvl="1"/>
            <a:r>
              <a:rPr lang="fr-FR" dirty="0"/>
              <a:t>Système de sémaphores (</a:t>
            </a:r>
            <a:r>
              <a:rPr lang="fr-FR" i="1" dirty="0" err="1" smtClean="0"/>
              <a:t>Mutex</a:t>
            </a:r>
            <a:r>
              <a:rPr lang="fr-FR" i="1" dirty="0" smtClean="0"/>
              <a:t> – </a:t>
            </a:r>
            <a:r>
              <a:rPr lang="fr-FR" i="1" dirty="0" err="1" smtClean="0"/>
              <a:t>Mutual</a:t>
            </a:r>
            <a:r>
              <a:rPr lang="fr-FR" i="1" dirty="0" smtClean="0"/>
              <a:t> Exception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/>
              <a:t>Un effort intellectuel supplémentaire (réfléchir en </a:t>
            </a:r>
            <a:r>
              <a:rPr lang="fr-FR" i="1" dirty="0"/>
              <a:t>thread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Gare à l’</a:t>
            </a:r>
            <a:r>
              <a:rPr lang="fr-FR" dirty="0" err="1" smtClean="0"/>
              <a:t>interblocage</a:t>
            </a:r>
            <a:r>
              <a:rPr lang="fr-FR" dirty="0" smtClean="0"/>
              <a:t>, …</a:t>
            </a:r>
            <a:endParaRPr lang="fr-FR" dirty="0"/>
          </a:p>
          <a:p>
            <a:endParaRPr lang="fr-FR" b="1" dirty="0"/>
          </a:p>
          <a:p>
            <a:r>
              <a:rPr lang="fr-FR" b="1" dirty="0"/>
              <a:t>Avantages</a:t>
            </a:r>
          </a:p>
          <a:p>
            <a:pPr lvl="1"/>
            <a:r>
              <a:rPr lang="fr-FR" dirty="0"/>
              <a:t>Simplifient les </a:t>
            </a:r>
            <a:r>
              <a:rPr lang="fr-FR" dirty="0" smtClean="0"/>
              <a:t>applications</a:t>
            </a:r>
            <a:endParaRPr lang="fr-FR" dirty="0"/>
          </a:p>
          <a:p>
            <a:pPr lvl="1"/>
            <a:r>
              <a:rPr lang="fr-FR" dirty="0"/>
              <a:t>Exécution </a:t>
            </a:r>
            <a:r>
              <a:rPr lang="fr-FR" dirty="0" smtClean="0"/>
              <a:t>parallèle</a:t>
            </a:r>
          </a:p>
          <a:p>
            <a:pPr lvl="1"/>
            <a:r>
              <a:rPr lang="fr-FR" dirty="0" smtClean="0"/>
              <a:t>Communication moins couteuse (qu’entre Processus)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814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Avantages des </a:t>
            </a:r>
            <a:r>
              <a:rPr lang="fr-FR" i="1" dirty="0"/>
              <a:t>threads</a:t>
            </a:r>
            <a:r>
              <a:rPr lang="fr-FR" dirty="0"/>
              <a:t> dans les </a:t>
            </a:r>
            <a:r>
              <a:rPr lang="fr-FR" dirty="0" smtClean="0"/>
              <a:t>SD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Client web </a:t>
            </a:r>
            <a:r>
              <a:rPr lang="fr-FR" b="1" dirty="0" err="1"/>
              <a:t>multi-thread</a:t>
            </a:r>
            <a:endParaRPr lang="fr-FR" b="1" dirty="0"/>
          </a:p>
          <a:p>
            <a:pPr lvl="1"/>
            <a:r>
              <a:rPr lang="fr-FR" dirty="0"/>
              <a:t>Cache les latences du réseau</a:t>
            </a:r>
          </a:p>
          <a:p>
            <a:pPr lvl="2"/>
            <a:r>
              <a:rPr lang="fr-FR" dirty="0"/>
              <a:t>Le navigateur scanne la page HTML et trouve qu'il y a d'autres fichiers à télécharger</a:t>
            </a:r>
          </a:p>
          <a:p>
            <a:pPr lvl="2"/>
            <a:r>
              <a:rPr lang="fr-FR" dirty="0"/>
              <a:t>Chaque fichier est téléchargé par un thread, chacun faisant une requête (bloquante) HTTP</a:t>
            </a:r>
          </a:p>
          <a:p>
            <a:pPr lvl="2"/>
            <a:r>
              <a:rPr lang="fr-FR" dirty="0"/>
              <a:t>Quand les fichiers arrivent, le navigateur les affiches</a:t>
            </a:r>
          </a:p>
          <a:p>
            <a:endParaRPr lang="fr-FR" b="1" dirty="0"/>
          </a:p>
          <a:p>
            <a:r>
              <a:rPr lang="fr-FR" b="1" dirty="0"/>
              <a:t>Requêtes multiples sur plusieurs </a:t>
            </a:r>
            <a:r>
              <a:rPr lang="fr-FR" b="1" dirty="0" smtClean="0"/>
              <a:t>machines</a:t>
            </a:r>
            <a:endParaRPr lang="fr-FR" b="1" dirty="0"/>
          </a:p>
          <a:p>
            <a:pPr lvl="1"/>
            <a:r>
              <a:rPr lang="fr-FR" dirty="0"/>
              <a:t>Le client envoie plusieurs requêtes au même moment, chacune par un thread différent</a:t>
            </a:r>
          </a:p>
          <a:p>
            <a:pPr lvl="1"/>
            <a:r>
              <a:rPr lang="fr-FR" dirty="0"/>
              <a:t>Il attend que tous les résultats arrivent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71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Threads en java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834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 héritage de la classe Thread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56928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b="1" dirty="0"/>
              <a:t>public class </a:t>
            </a:r>
            <a:r>
              <a:rPr lang="fr-FR" b="1" dirty="0" err="1"/>
              <a:t>ThreadTest</a:t>
            </a:r>
            <a:r>
              <a:rPr lang="fr-FR" b="1" dirty="0"/>
              <a:t> </a:t>
            </a:r>
            <a:r>
              <a:rPr lang="fr-FR" b="1" dirty="0" err="1"/>
              <a:t>extends</a:t>
            </a:r>
            <a:r>
              <a:rPr lang="fr-FR" b="1" dirty="0"/>
              <a:t> Thread {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</a:t>
            </a:r>
            <a:r>
              <a:rPr lang="fr-FR" b="1" dirty="0" err="1" smtClean="0"/>
              <a:t>private</a:t>
            </a:r>
            <a:r>
              <a:rPr lang="fr-FR" b="1" dirty="0" smtClean="0"/>
              <a:t> </a:t>
            </a:r>
            <a:r>
              <a:rPr lang="fr-FR" b="1" dirty="0"/>
              <a:t>long </a:t>
            </a:r>
            <a:r>
              <a:rPr lang="fr-FR" b="1" dirty="0" err="1"/>
              <a:t>delay</a:t>
            </a:r>
            <a:r>
              <a:rPr lang="fr-FR" b="1" dirty="0"/>
              <a:t> ;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r>
              <a:rPr lang="fr-FR" b="1" dirty="0" smtClean="0"/>
              <a:t>    public </a:t>
            </a:r>
            <a:r>
              <a:rPr lang="fr-FR" b="1" dirty="0" err="1"/>
              <a:t>ThreadTest</a:t>
            </a:r>
            <a:r>
              <a:rPr lang="fr-FR" b="1" dirty="0"/>
              <a:t>(long </a:t>
            </a:r>
            <a:r>
              <a:rPr lang="fr-FR" b="1" dirty="0" err="1"/>
              <a:t>delay</a:t>
            </a:r>
            <a:r>
              <a:rPr lang="fr-FR" b="1" dirty="0"/>
              <a:t>) {</a:t>
            </a:r>
          </a:p>
          <a:p>
            <a:pPr marL="0" indent="0">
              <a:buNone/>
            </a:pPr>
            <a:r>
              <a:rPr lang="fr-FR" b="1" dirty="0"/>
              <a:t> </a:t>
            </a:r>
            <a:r>
              <a:rPr lang="fr-FR" b="1" dirty="0" smtClean="0"/>
              <a:t>       </a:t>
            </a:r>
            <a:r>
              <a:rPr lang="fr-FR" b="1" dirty="0" err="1" smtClean="0"/>
              <a:t>this.delay</a:t>
            </a:r>
            <a:r>
              <a:rPr lang="fr-FR" b="1" dirty="0" smtClean="0"/>
              <a:t> </a:t>
            </a:r>
            <a:r>
              <a:rPr lang="fr-FR" b="1" dirty="0"/>
              <a:t>= </a:t>
            </a:r>
            <a:r>
              <a:rPr lang="fr-FR" b="1" dirty="0" err="1"/>
              <a:t>delay</a:t>
            </a:r>
            <a:r>
              <a:rPr lang="fr-FR" b="1" dirty="0"/>
              <a:t> ;</a:t>
            </a:r>
          </a:p>
          <a:p>
            <a:pPr marL="0" indent="0">
              <a:buNone/>
            </a:pPr>
            <a:r>
              <a:rPr lang="fr-FR" dirty="0" smtClean="0"/>
              <a:t>    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r>
              <a:rPr lang="fr-FR" dirty="0" smtClean="0"/>
              <a:t>    @</a:t>
            </a:r>
            <a:r>
              <a:rPr lang="fr-FR" dirty="0" err="1"/>
              <a:t>Override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public </a:t>
            </a:r>
            <a:r>
              <a:rPr lang="fr-FR" b="1" dirty="0" err="1"/>
              <a:t>void</a:t>
            </a:r>
            <a:r>
              <a:rPr lang="fr-FR" b="1" dirty="0"/>
              <a:t> </a:t>
            </a:r>
            <a:r>
              <a:rPr lang="fr-FR" b="1" dirty="0" err="1"/>
              <a:t>run</a:t>
            </a:r>
            <a:r>
              <a:rPr lang="fr-FR" b="1" dirty="0"/>
              <a:t>() {</a:t>
            </a:r>
          </a:p>
          <a:p>
            <a:pPr marL="0" indent="0">
              <a:buNone/>
            </a:pPr>
            <a:r>
              <a:rPr lang="fr-FR" b="1" dirty="0" smtClean="0"/>
              <a:t>         for</a:t>
            </a:r>
            <a:r>
              <a:rPr lang="fr-FR" b="1" dirty="0"/>
              <a:t>(</a:t>
            </a:r>
            <a:r>
              <a:rPr lang="fr-FR" b="1" dirty="0" err="1"/>
              <a:t>int</a:t>
            </a:r>
            <a:r>
              <a:rPr lang="fr-FR" b="1" dirty="0"/>
              <a:t> i=1 ; i&lt;=10 ; i++){</a:t>
            </a:r>
          </a:p>
          <a:p>
            <a:pPr marL="0" indent="0">
              <a:buNone/>
            </a:pPr>
            <a:r>
              <a:rPr lang="fr-FR" dirty="0" smtClean="0"/>
              <a:t>             </a:t>
            </a:r>
            <a:r>
              <a:rPr lang="fr-FR" dirty="0" err="1" smtClean="0"/>
              <a:t>System.</a:t>
            </a:r>
            <a:r>
              <a:rPr lang="fr-FR" i="1" dirty="0" err="1" smtClean="0"/>
              <a:t>out.println</a:t>
            </a:r>
            <a:r>
              <a:rPr lang="fr-FR" i="1" dirty="0"/>
              <a:t>(</a:t>
            </a:r>
            <a:r>
              <a:rPr lang="fr-FR" i="1" dirty="0" err="1"/>
              <a:t>getName</a:t>
            </a:r>
            <a:r>
              <a:rPr lang="fr-FR" i="1" dirty="0"/>
              <a:t>() + " : "  + i);</a:t>
            </a:r>
          </a:p>
          <a:p>
            <a:pPr marL="0" indent="0">
              <a:buNone/>
            </a:pPr>
            <a:r>
              <a:rPr lang="fr-FR" dirty="0"/>
              <a:t>		</a:t>
            </a:r>
          </a:p>
          <a:p>
            <a:pPr marL="0" indent="0">
              <a:buNone/>
            </a:pPr>
            <a:r>
              <a:rPr lang="fr-FR" dirty="0" smtClean="0"/>
              <a:t>            /</a:t>
            </a:r>
            <a:r>
              <a:rPr lang="fr-FR" dirty="0"/>
              <a:t>/ </a:t>
            </a:r>
            <a:r>
              <a:rPr lang="fr-FR" u="sng" dirty="0"/>
              <a:t>Ralentir la boucle...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Thread.</a:t>
            </a:r>
            <a:r>
              <a:rPr lang="en-US" i="1" dirty="0" err="1" smtClean="0"/>
              <a:t>sleep</a:t>
            </a:r>
            <a:r>
              <a:rPr lang="en-US" i="1" dirty="0"/>
              <a:t>(delay) 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1" dirty="0" smtClean="0"/>
              <a:t>    public </a:t>
            </a:r>
            <a:r>
              <a:rPr lang="en-US" b="1" dirty="0"/>
              <a:t>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en-US" dirty="0" smtClean="0"/>
              <a:t>        Thread </a:t>
            </a:r>
            <a:r>
              <a:rPr lang="en-US" dirty="0"/>
              <a:t>t1 = </a:t>
            </a:r>
            <a:r>
              <a:rPr lang="en-US" b="1" dirty="0"/>
              <a:t>new </a:t>
            </a:r>
            <a:r>
              <a:rPr lang="en-US" b="1" dirty="0" err="1"/>
              <a:t>ThreadTest</a:t>
            </a:r>
            <a:r>
              <a:rPr lang="en-US" b="1" dirty="0"/>
              <a:t>(300), t2 = new </a:t>
            </a:r>
            <a:r>
              <a:rPr lang="en-US" b="1" dirty="0" err="1"/>
              <a:t>ThreadTest</a:t>
            </a:r>
            <a:r>
              <a:rPr lang="en-US" b="1" dirty="0"/>
              <a:t>(100) ;</a:t>
            </a:r>
          </a:p>
          <a:p>
            <a:pPr marL="0" indent="0">
              <a:buNone/>
            </a:pPr>
            <a:r>
              <a:rPr lang="hu-HU" dirty="0" smtClean="0"/>
              <a:t>        t1</a:t>
            </a:r>
            <a:r>
              <a:rPr lang="hu-HU" dirty="0"/>
              <a:t>.start() ;</a:t>
            </a:r>
          </a:p>
          <a:p>
            <a:pPr marL="0" indent="0">
              <a:buNone/>
            </a:pPr>
            <a:r>
              <a:rPr lang="hu-HU" dirty="0" smtClean="0"/>
              <a:t>        t2</a:t>
            </a:r>
            <a:r>
              <a:rPr lang="hu-HU" dirty="0"/>
              <a:t>.start() ; </a:t>
            </a:r>
          </a:p>
          <a:p>
            <a:pPr marL="0" indent="0">
              <a:buNone/>
            </a:pPr>
            <a:r>
              <a:rPr lang="hu-HU" dirty="0" smtClean="0"/>
              <a:t>    }</a:t>
            </a:r>
          </a:p>
          <a:p>
            <a:pPr marL="0" indent="0">
              <a:buNone/>
            </a:pPr>
            <a:r>
              <a:rPr lang="hu-HU" dirty="0"/>
              <a:t>}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250605" y="1693487"/>
            <a:ext cx="2166543" cy="4401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Thread-1 : 1</a:t>
            </a:r>
          </a:p>
          <a:p>
            <a:r>
              <a:rPr lang="en-US" sz="1400" dirty="0"/>
              <a:t>Thread-2 : 1</a:t>
            </a:r>
          </a:p>
          <a:p>
            <a:r>
              <a:rPr lang="en-US" sz="1400" dirty="0"/>
              <a:t>Thread-2 : 2</a:t>
            </a:r>
          </a:p>
          <a:p>
            <a:r>
              <a:rPr lang="en-US" sz="1400" dirty="0"/>
              <a:t>Thread-2 : 3</a:t>
            </a:r>
          </a:p>
          <a:p>
            <a:r>
              <a:rPr lang="en-US" sz="1400" dirty="0"/>
              <a:t>Thread-1 : 2</a:t>
            </a:r>
          </a:p>
          <a:p>
            <a:r>
              <a:rPr lang="en-US" sz="1400" dirty="0"/>
              <a:t>Thread-2 : 4</a:t>
            </a:r>
          </a:p>
          <a:p>
            <a:r>
              <a:rPr lang="en-US" sz="1400" dirty="0"/>
              <a:t>Thread-2 : 5</a:t>
            </a:r>
          </a:p>
          <a:p>
            <a:r>
              <a:rPr lang="en-US" sz="1400" dirty="0"/>
              <a:t>Thread-2 : 6</a:t>
            </a:r>
          </a:p>
          <a:p>
            <a:r>
              <a:rPr lang="en-US" sz="1400" dirty="0"/>
              <a:t>Thread-1 : 3</a:t>
            </a:r>
          </a:p>
          <a:p>
            <a:r>
              <a:rPr lang="en-US" sz="1400" dirty="0"/>
              <a:t>Thread-2 : 7</a:t>
            </a:r>
          </a:p>
          <a:p>
            <a:r>
              <a:rPr lang="en-US" sz="1400" dirty="0"/>
              <a:t>Thread-2 : 8</a:t>
            </a:r>
          </a:p>
          <a:p>
            <a:r>
              <a:rPr lang="en-US" sz="1400" dirty="0"/>
              <a:t>Thread-2 : 9</a:t>
            </a:r>
          </a:p>
          <a:p>
            <a:r>
              <a:rPr lang="en-US" sz="1400" dirty="0"/>
              <a:t>Thread-1 : 4</a:t>
            </a:r>
          </a:p>
          <a:p>
            <a:r>
              <a:rPr lang="en-US" sz="1400" dirty="0"/>
              <a:t>Thread-2 : 10</a:t>
            </a:r>
          </a:p>
          <a:p>
            <a:r>
              <a:rPr lang="en-US" sz="1400" dirty="0"/>
              <a:t>Thread-1 : 5</a:t>
            </a:r>
          </a:p>
          <a:p>
            <a:r>
              <a:rPr lang="en-US" sz="1400" dirty="0"/>
              <a:t>Thread-1 : 6</a:t>
            </a:r>
          </a:p>
          <a:p>
            <a:r>
              <a:rPr lang="en-US" sz="1400" dirty="0"/>
              <a:t>Thread-1 : 7</a:t>
            </a:r>
          </a:p>
          <a:p>
            <a:r>
              <a:rPr lang="en-US" sz="1400" dirty="0"/>
              <a:t>Thread-1 : 8</a:t>
            </a:r>
          </a:p>
          <a:p>
            <a:r>
              <a:rPr lang="en-US" sz="1400" dirty="0"/>
              <a:t>Thread-1 : 9</a:t>
            </a:r>
          </a:p>
          <a:p>
            <a:r>
              <a:rPr lang="en-US" sz="1400" dirty="0"/>
              <a:t>Thread-1 : 10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39280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 implémentation de </a:t>
            </a:r>
            <a:r>
              <a:rPr lang="fr-FR" dirty="0" err="1" smtClean="0"/>
              <a:t>Runnable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93487"/>
            <a:ext cx="556928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100" b="1" dirty="0"/>
              <a:t>public class </a:t>
            </a:r>
            <a:r>
              <a:rPr lang="fr-FR" sz="1100" b="1" dirty="0" err="1"/>
              <a:t>RunnableTest</a:t>
            </a:r>
            <a:r>
              <a:rPr lang="fr-FR" sz="1100" b="1" dirty="0"/>
              <a:t> </a:t>
            </a:r>
            <a:r>
              <a:rPr lang="fr-FR" sz="1100" b="1" dirty="0" err="1"/>
              <a:t>implements</a:t>
            </a:r>
            <a:r>
              <a:rPr lang="fr-FR" sz="1100" b="1" dirty="0"/>
              <a:t> </a:t>
            </a:r>
            <a:r>
              <a:rPr lang="fr-FR" sz="1100" b="1" dirty="0" err="1"/>
              <a:t>Runnable</a:t>
            </a:r>
            <a:r>
              <a:rPr lang="fr-FR" sz="1100" b="1" dirty="0"/>
              <a:t> </a:t>
            </a:r>
            <a:r>
              <a:rPr lang="fr-FR" sz="1100" b="1" dirty="0" smtClean="0"/>
              <a:t>{</a:t>
            </a:r>
            <a:endParaRPr lang="fr-FR" sz="1100" dirty="0"/>
          </a:p>
          <a:p>
            <a:pPr marL="0" indent="0">
              <a:buNone/>
            </a:pPr>
            <a:r>
              <a:rPr lang="fr-FR" sz="1100" b="1" dirty="0" smtClean="0"/>
              <a:t>    </a:t>
            </a:r>
            <a:r>
              <a:rPr lang="fr-FR" sz="1100" b="1" dirty="0" err="1" smtClean="0"/>
              <a:t>private</a:t>
            </a:r>
            <a:r>
              <a:rPr lang="fr-FR" sz="1100" b="1" dirty="0" smtClean="0"/>
              <a:t> </a:t>
            </a:r>
            <a:r>
              <a:rPr lang="fr-FR" sz="1100" b="1" dirty="0"/>
              <a:t>long </a:t>
            </a:r>
            <a:r>
              <a:rPr lang="fr-FR" sz="1100" b="1" dirty="0" err="1"/>
              <a:t>delay</a:t>
            </a:r>
            <a:r>
              <a:rPr lang="fr-FR" sz="1100" b="1" dirty="0"/>
              <a:t> ;</a:t>
            </a:r>
          </a:p>
          <a:p>
            <a:pPr marL="0" indent="0">
              <a:buNone/>
            </a:pPr>
            <a:r>
              <a:rPr lang="fr-FR" sz="1100" dirty="0"/>
              <a:t>	</a:t>
            </a:r>
          </a:p>
          <a:p>
            <a:pPr marL="0" indent="0">
              <a:buNone/>
            </a:pPr>
            <a:r>
              <a:rPr lang="fr-FR" sz="1100" b="1" dirty="0" smtClean="0"/>
              <a:t>    public </a:t>
            </a:r>
            <a:r>
              <a:rPr lang="fr-FR" sz="1100" b="1" dirty="0" err="1"/>
              <a:t>RunnableTest</a:t>
            </a:r>
            <a:r>
              <a:rPr lang="fr-FR" sz="1100" b="1" dirty="0" smtClean="0"/>
              <a:t>(long </a:t>
            </a:r>
            <a:r>
              <a:rPr lang="fr-FR" sz="1100" b="1" dirty="0" err="1"/>
              <a:t>delay</a:t>
            </a:r>
            <a:r>
              <a:rPr lang="fr-FR" sz="1100" b="1" dirty="0"/>
              <a:t>) {</a:t>
            </a:r>
          </a:p>
          <a:p>
            <a:pPr marL="0" indent="0">
              <a:buNone/>
            </a:pPr>
            <a:r>
              <a:rPr lang="fr-FR" sz="1100" b="1" dirty="0" smtClean="0"/>
              <a:t>         </a:t>
            </a:r>
            <a:r>
              <a:rPr lang="fr-FR" sz="1100" b="1" dirty="0" err="1" smtClean="0"/>
              <a:t>this.delay</a:t>
            </a:r>
            <a:r>
              <a:rPr lang="fr-FR" sz="1100" b="1" dirty="0" smtClean="0"/>
              <a:t> </a:t>
            </a:r>
            <a:r>
              <a:rPr lang="fr-FR" sz="1100" b="1" dirty="0"/>
              <a:t>= </a:t>
            </a:r>
            <a:r>
              <a:rPr lang="fr-FR" sz="1100" b="1" dirty="0" err="1"/>
              <a:t>delay</a:t>
            </a:r>
            <a:r>
              <a:rPr lang="fr-FR" sz="1100" b="1" dirty="0"/>
              <a:t> ;</a:t>
            </a:r>
          </a:p>
          <a:p>
            <a:pPr marL="0" indent="0">
              <a:buNone/>
            </a:pPr>
            <a:r>
              <a:rPr lang="fr-FR" sz="1100" dirty="0" smtClean="0"/>
              <a:t>    }</a:t>
            </a:r>
            <a:endParaRPr lang="fr-FR" sz="1100" dirty="0"/>
          </a:p>
          <a:p>
            <a:pPr marL="0" indent="0">
              <a:buNone/>
            </a:pPr>
            <a:r>
              <a:rPr lang="fr-FR" sz="1100" dirty="0"/>
              <a:t>	</a:t>
            </a:r>
          </a:p>
          <a:p>
            <a:pPr marL="0" indent="0">
              <a:buNone/>
            </a:pPr>
            <a:r>
              <a:rPr lang="fr-FR" sz="1100" dirty="0" smtClean="0"/>
              <a:t>    @</a:t>
            </a:r>
            <a:r>
              <a:rPr lang="fr-FR" sz="1100" dirty="0" err="1"/>
              <a:t>Override</a:t>
            </a:r>
            <a:endParaRPr lang="fr-FR" sz="1100" dirty="0"/>
          </a:p>
          <a:p>
            <a:pPr marL="0" indent="0">
              <a:buNone/>
            </a:pPr>
            <a:r>
              <a:rPr lang="fr-FR" sz="1100" b="1" dirty="0" smtClean="0"/>
              <a:t>    public </a:t>
            </a:r>
            <a:r>
              <a:rPr lang="fr-FR" sz="1100" b="1" dirty="0" err="1"/>
              <a:t>void</a:t>
            </a:r>
            <a:r>
              <a:rPr lang="fr-FR" sz="1100" b="1" dirty="0"/>
              <a:t> </a:t>
            </a:r>
            <a:r>
              <a:rPr lang="fr-FR" sz="1100" b="1" dirty="0" err="1"/>
              <a:t>run</a:t>
            </a:r>
            <a:r>
              <a:rPr lang="fr-FR" sz="1100" b="1" dirty="0"/>
              <a:t>() {</a:t>
            </a:r>
          </a:p>
          <a:p>
            <a:pPr marL="0" indent="0">
              <a:buNone/>
            </a:pPr>
            <a:r>
              <a:rPr lang="fr-FR" sz="1100" b="1" dirty="0" smtClean="0"/>
              <a:t>         for</a:t>
            </a:r>
            <a:r>
              <a:rPr lang="fr-FR" sz="1100" b="1" dirty="0"/>
              <a:t>(</a:t>
            </a:r>
            <a:r>
              <a:rPr lang="fr-FR" sz="1100" b="1" dirty="0" err="1"/>
              <a:t>int</a:t>
            </a:r>
            <a:r>
              <a:rPr lang="fr-FR" sz="1100" b="1" dirty="0"/>
              <a:t> i=1 ; i&lt;=10 ; i++){</a:t>
            </a:r>
          </a:p>
          <a:p>
            <a:pPr marL="0" indent="0">
              <a:buNone/>
            </a:pPr>
            <a:r>
              <a:rPr lang="en-US" sz="1100" dirty="0" smtClean="0"/>
              <a:t>          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</a:t>
            </a:r>
            <a:r>
              <a:rPr lang="fr-FR" sz="1100" dirty="0" err="1"/>
              <a:t>Thread.currentThread</a:t>
            </a:r>
            <a:r>
              <a:rPr lang="fr-FR" sz="1100" dirty="0"/>
              <a:t>().</a:t>
            </a:r>
            <a:r>
              <a:rPr lang="fr-FR" sz="1100" dirty="0" err="1"/>
              <a:t>getName</a:t>
            </a:r>
            <a:r>
              <a:rPr lang="fr-FR" sz="1100" dirty="0"/>
              <a:t>(</a:t>
            </a:r>
            <a:r>
              <a:rPr lang="fr-FR" sz="1100" dirty="0" smtClean="0"/>
              <a:t>) </a:t>
            </a:r>
            <a:r>
              <a:rPr lang="en-US" sz="1100" dirty="0" smtClean="0"/>
              <a:t>+ </a:t>
            </a:r>
            <a:r>
              <a:rPr lang="en-US" sz="1100" dirty="0"/>
              <a:t>" : "  + </a:t>
            </a:r>
            <a:r>
              <a:rPr lang="en-US" sz="1100" dirty="0" err="1"/>
              <a:t>i</a:t>
            </a:r>
            <a:r>
              <a:rPr lang="en-US" sz="1100" dirty="0"/>
              <a:t>)</a:t>
            </a:r>
            <a:r>
              <a:rPr lang="en-US" sz="1100" dirty="0" smtClean="0"/>
              <a:t>;</a:t>
            </a: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             /</a:t>
            </a:r>
            <a:r>
              <a:rPr lang="en-US" sz="1100" dirty="0"/>
              <a:t>/ </a:t>
            </a:r>
            <a:r>
              <a:rPr lang="en-US" sz="1100" u="sng" dirty="0" err="1"/>
              <a:t>Ralentir</a:t>
            </a:r>
            <a:r>
              <a:rPr lang="en-US" sz="1100" u="sng" dirty="0"/>
              <a:t> la boucle...</a:t>
            </a:r>
          </a:p>
          <a:p>
            <a:pPr marL="0" indent="0">
              <a:buNone/>
            </a:pPr>
            <a:r>
              <a:rPr lang="en-US" sz="1100" dirty="0" smtClean="0"/>
              <a:t>             </a:t>
            </a:r>
            <a:r>
              <a:rPr lang="en-US" sz="1100" dirty="0" err="1" smtClean="0"/>
              <a:t>Thread.sleep</a:t>
            </a:r>
            <a:r>
              <a:rPr lang="en-US" sz="1100" dirty="0"/>
              <a:t>(delay) </a:t>
            </a:r>
            <a:r>
              <a:rPr lang="en-US" sz="1100" dirty="0" smtClean="0"/>
              <a:t>;</a:t>
            </a:r>
            <a:r>
              <a:rPr lang="en-US" sz="1100" dirty="0"/>
              <a:t>			</a:t>
            </a:r>
          </a:p>
          <a:p>
            <a:pPr marL="0" indent="0">
              <a:buNone/>
            </a:pPr>
            <a:r>
              <a:rPr lang="en-US" sz="1100" dirty="0" smtClean="0"/>
              <a:t>         }</a:t>
            </a: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    }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	</a:t>
            </a:r>
          </a:p>
          <a:p>
            <a:pPr marL="0" indent="0">
              <a:buNone/>
            </a:pPr>
            <a:r>
              <a:rPr lang="en-US" sz="1100" b="1" dirty="0" smtClean="0"/>
              <a:t>    public </a:t>
            </a:r>
            <a:r>
              <a:rPr lang="en-US" sz="1100" b="1" dirty="0"/>
              <a:t>static void main(String[] </a:t>
            </a:r>
            <a:r>
              <a:rPr lang="en-US" sz="1100" b="1" dirty="0" err="1"/>
              <a:t>args</a:t>
            </a:r>
            <a:r>
              <a:rPr lang="en-US" sz="1100" b="1" dirty="0"/>
              <a:t>) {</a:t>
            </a:r>
          </a:p>
          <a:p>
            <a:pPr marL="0" indent="0">
              <a:buNone/>
            </a:pPr>
            <a:r>
              <a:rPr lang="en-US" sz="1100" dirty="0" smtClean="0"/>
              <a:t>         Thread </a:t>
            </a:r>
            <a:r>
              <a:rPr lang="en-US" sz="1100" dirty="0"/>
              <a:t>	t1 = </a:t>
            </a:r>
            <a:r>
              <a:rPr lang="en-US" sz="1100" b="1" dirty="0"/>
              <a:t>new Thread(new </a:t>
            </a:r>
            <a:r>
              <a:rPr lang="en-US" sz="1100" b="1" dirty="0" err="1"/>
              <a:t>RunnableTest</a:t>
            </a:r>
            <a:r>
              <a:rPr lang="en-US" sz="1100" b="1" dirty="0" smtClean="0"/>
              <a:t>(300</a:t>
            </a:r>
            <a:r>
              <a:rPr lang="en-US" sz="1100" b="1" dirty="0"/>
              <a:t>)), </a:t>
            </a:r>
          </a:p>
          <a:p>
            <a:pPr marL="0" indent="0">
              <a:buNone/>
            </a:pPr>
            <a:r>
              <a:rPr lang="en-US" sz="1100" dirty="0"/>
              <a:t>	t2 = </a:t>
            </a:r>
            <a:r>
              <a:rPr lang="en-US" sz="1100" b="1" dirty="0"/>
              <a:t>new Thread(new </a:t>
            </a:r>
            <a:r>
              <a:rPr lang="en-US" sz="1100" b="1" dirty="0" err="1"/>
              <a:t>RunnableTest</a:t>
            </a:r>
            <a:r>
              <a:rPr lang="en-US" sz="1100" b="1" dirty="0" smtClean="0"/>
              <a:t>(100</a:t>
            </a:r>
            <a:r>
              <a:rPr lang="en-US" sz="1100" b="1" dirty="0"/>
              <a:t>)) ;</a:t>
            </a:r>
          </a:p>
          <a:p>
            <a:pPr marL="0" indent="0">
              <a:buNone/>
            </a:pPr>
            <a:r>
              <a:rPr lang="hu-HU" sz="1100" dirty="0" smtClean="0"/>
              <a:t>         t1</a:t>
            </a:r>
            <a:r>
              <a:rPr lang="hu-HU" sz="1100" dirty="0"/>
              <a:t>.start() ;</a:t>
            </a:r>
          </a:p>
          <a:p>
            <a:pPr marL="0" indent="0">
              <a:buNone/>
            </a:pPr>
            <a:r>
              <a:rPr lang="hu-HU" sz="1100" dirty="0" smtClean="0"/>
              <a:t>         t2</a:t>
            </a:r>
            <a:r>
              <a:rPr lang="hu-HU" sz="1100" dirty="0"/>
              <a:t>.start() ; </a:t>
            </a:r>
          </a:p>
          <a:p>
            <a:pPr marL="0" indent="0">
              <a:buNone/>
            </a:pPr>
            <a:r>
              <a:rPr lang="hu-HU" sz="1100" dirty="0" smtClean="0"/>
              <a:t>     }</a:t>
            </a:r>
            <a:endParaRPr lang="hu-HU" sz="1100" dirty="0"/>
          </a:p>
          <a:p>
            <a:pPr marL="0" indent="0">
              <a:buNone/>
            </a:pPr>
            <a:r>
              <a:rPr lang="hu-HU" sz="1100" dirty="0"/>
              <a:t>}</a:t>
            </a:r>
            <a:endParaRPr lang="fr-FR" sz="1100" dirty="0"/>
          </a:p>
        </p:txBody>
      </p:sp>
      <p:sp>
        <p:nvSpPr>
          <p:cNvPr id="4" name="ZoneTexte 3"/>
          <p:cNvSpPr txBox="1"/>
          <p:nvPr/>
        </p:nvSpPr>
        <p:spPr>
          <a:xfrm>
            <a:off x="6250605" y="1693487"/>
            <a:ext cx="2166543" cy="4462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Thread-1 : 1</a:t>
            </a:r>
          </a:p>
          <a:p>
            <a:r>
              <a:rPr lang="en-US" sz="1400" dirty="0"/>
              <a:t>Thread-2 : 1</a:t>
            </a:r>
          </a:p>
          <a:p>
            <a:r>
              <a:rPr lang="en-US" sz="1400" dirty="0"/>
              <a:t>Thread-2 : 2</a:t>
            </a:r>
          </a:p>
          <a:p>
            <a:r>
              <a:rPr lang="en-US" sz="1400" dirty="0"/>
              <a:t>Thread-2 : 3</a:t>
            </a:r>
          </a:p>
          <a:p>
            <a:r>
              <a:rPr lang="en-US" sz="1400" dirty="0"/>
              <a:t>Thread-1 : 2</a:t>
            </a:r>
          </a:p>
          <a:p>
            <a:r>
              <a:rPr lang="en-US" sz="1400" dirty="0"/>
              <a:t>Thread-2 : 4</a:t>
            </a:r>
          </a:p>
          <a:p>
            <a:r>
              <a:rPr lang="en-US" sz="1400" dirty="0"/>
              <a:t>Thread-2 : 5</a:t>
            </a:r>
          </a:p>
          <a:p>
            <a:r>
              <a:rPr lang="en-US" sz="1400" dirty="0"/>
              <a:t>Thread-2 : 6</a:t>
            </a:r>
          </a:p>
          <a:p>
            <a:r>
              <a:rPr lang="en-US" sz="1400" dirty="0"/>
              <a:t>Thread-1 : 3</a:t>
            </a:r>
          </a:p>
          <a:p>
            <a:r>
              <a:rPr lang="en-US" sz="1400" dirty="0"/>
              <a:t>Thread-2 : 7</a:t>
            </a:r>
          </a:p>
          <a:p>
            <a:r>
              <a:rPr lang="en-US" sz="1400" dirty="0"/>
              <a:t>Thread-2 : 8</a:t>
            </a:r>
          </a:p>
          <a:p>
            <a:r>
              <a:rPr lang="en-US" sz="1400" dirty="0"/>
              <a:t>Thread-2 : 9</a:t>
            </a:r>
          </a:p>
          <a:p>
            <a:r>
              <a:rPr lang="en-US" sz="1400" dirty="0"/>
              <a:t>Thread-1 : 4</a:t>
            </a:r>
          </a:p>
          <a:p>
            <a:r>
              <a:rPr lang="en-US" sz="1400" dirty="0"/>
              <a:t>Thread-2 : 10</a:t>
            </a:r>
          </a:p>
          <a:p>
            <a:r>
              <a:rPr lang="en-US" sz="1400" dirty="0"/>
              <a:t>Thread-1 : 5</a:t>
            </a:r>
          </a:p>
          <a:p>
            <a:r>
              <a:rPr lang="en-US" sz="1400" dirty="0"/>
              <a:t>Thread-1 : 6</a:t>
            </a:r>
          </a:p>
          <a:p>
            <a:r>
              <a:rPr lang="en-US" sz="1400" dirty="0"/>
              <a:t>Thread-1 : 7</a:t>
            </a:r>
          </a:p>
          <a:p>
            <a:r>
              <a:rPr lang="en-US" sz="1400" dirty="0"/>
              <a:t>Thread-1 : 8</a:t>
            </a:r>
          </a:p>
          <a:p>
            <a:r>
              <a:rPr lang="en-US" sz="1400" dirty="0"/>
              <a:t>Thread-1 : 9</a:t>
            </a:r>
          </a:p>
          <a:p>
            <a:r>
              <a:rPr lang="en-US" sz="1400" dirty="0"/>
              <a:t>Thread-1 : 10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858109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Partage de mémoire entre Threads…</a:t>
            </a:r>
            <a:br>
              <a:rPr lang="fr-FR" dirty="0" smtClean="0"/>
            </a:br>
            <a:r>
              <a:rPr lang="fr-FR" dirty="0" smtClean="0"/>
              <a:t>…et synchronisation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04" y="1773042"/>
            <a:ext cx="4722584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000" b="1" dirty="0"/>
              <a:t>public class </a:t>
            </a:r>
            <a:r>
              <a:rPr lang="fr-FR" sz="1000" b="1" dirty="0" err="1"/>
              <a:t>Test_Synchronized</a:t>
            </a:r>
            <a:r>
              <a:rPr lang="fr-FR" sz="1000" b="1" dirty="0"/>
              <a:t> {</a:t>
            </a:r>
          </a:p>
          <a:p>
            <a:pPr marL="0" indent="0">
              <a:buNone/>
            </a:pPr>
            <a:endParaRPr lang="fr-FR" sz="1000" dirty="0"/>
          </a:p>
          <a:p>
            <a:pPr marL="0" indent="0">
              <a:buNone/>
            </a:pPr>
            <a:r>
              <a:rPr lang="fr-FR" sz="1000" b="1" dirty="0" smtClean="0"/>
              <a:t>    </a:t>
            </a:r>
            <a:r>
              <a:rPr lang="fr-FR" sz="1000" b="1" dirty="0" err="1" smtClean="0"/>
              <a:t>private</a:t>
            </a:r>
            <a:r>
              <a:rPr lang="fr-FR" sz="1000" b="1" dirty="0" smtClean="0"/>
              <a:t> </a:t>
            </a:r>
            <a:r>
              <a:rPr lang="fr-FR" sz="1000" b="1" dirty="0" err="1"/>
              <a:t>static</a:t>
            </a:r>
            <a:r>
              <a:rPr lang="fr-FR" sz="1000" b="1" dirty="0"/>
              <a:t> double </a:t>
            </a:r>
            <a:r>
              <a:rPr lang="fr-FR" sz="1000" b="1" i="1" dirty="0"/>
              <a:t>taux = 0.05 </a:t>
            </a:r>
            <a:r>
              <a:rPr lang="fr-FR" sz="1000" b="1" i="1" dirty="0" smtClean="0"/>
              <a:t>;</a:t>
            </a:r>
            <a:r>
              <a:rPr lang="fr-FR" sz="1000" dirty="0"/>
              <a:t>	</a:t>
            </a:r>
          </a:p>
          <a:p>
            <a:pPr marL="0" indent="0">
              <a:buNone/>
            </a:pPr>
            <a:r>
              <a:rPr lang="fr-FR" sz="1000" b="1" dirty="0" smtClean="0"/>
              <a:t>    </a:t>
            </a:r>
            <a:r>
              <a:rPr lang="fr-FR" sz="1000" b="1" dirty="0" err="1" smtClean="0"/>
              <a:t>static</a:t>
            </a:r>
            <a:r>
              <a:rPr lang="fr-FR" sz="1000" b="1" dirty="0" smtClean="0"/>
              <a:t> </a:t>
            </a:r>
            <a:r>
              <a:rPr lang="fr-FR" sz="1000" b="1" dirty="0"/>
              <a:t>Double </a:t>
            </a:r>
            <a:r>
              <a:rPr lang="fr-FR" sz="1000" b="1" i="1" dirty="0"/>
              <a:t>solde = new Double(0) ;</a:t>
            </a:r>
          </a:p>
          <a:p>
            <a:pPr marL="0" indent="0">
              <a:buNone/>
            </a:pPr>
            <a:r>
              <a:rPr lang="fr-FR" sz="1000" dirty="0"/>
              <a:t>	</a:t>
            </a:r>
          </a:p>
          <a:p>
            <a:pPr marL="0" indent="0">
              <a:buNone/>
            </a:pPr>
            <a:r>
              <a:rPr lang="fr-FR" sz="1000" b="1" dirty="0" smtClean="0"/>
              <a:t>    public </a:t>
            </a:r>
            <a:r>
              <a:rPr lang="fr-FR" sz="1000" b="1" dirty="0" err="1"/>
              <a:t>void</a:t>
            </a:r>
            <a:r>
              <a:rPr lang="fr-FR" sz="1000" b="1" dirty="0"/>
              <a:t> </a:t>
            </a:r>
            <a:r>
              <a:rPr lang="fr-FR" sz="1000" b="1" dirty="0" err="1"/>
              <a:t>crediter</a:t>
            </a:r>
            <a:r>
              <a:rPr lang="fr-FR" sz="1000" b="1" dirty="0"/>
              <a:t>(double val) {</a:t>
            </a:r>
          </a:p>
          <a:p>
            <a:pPr marL="0" indent="0">
              <a:buNone/>
            </a:pPr>
            <a:r>
              <a:rPr lang="fr-FR" sz="1000" b="1" dirty="0" smtClean="0"/>
              <a:t>         </a:t>
            </a:r>
            <a:r>
              <a:rPr lang="fr-FR" sz="1000" b="1" dirty="0" err="1" smtClean="0"/>
              <a:t>synchronized</a:t>
            </a:r>
            <a:r>
              <a:rPr lang="fr-FR" sz="1000" b="1" dirty="0"/>
              <a:t>(</a:t>
            </a:r>
            <a:r>
              <a:rPr lang="fr-FR" sz="1000" b="1" i="1" dirty="0"/>
              <a:t>solde){</a:t>
            </a:r>
          </a:p>
          <a:p>
            <a:pPr marL="0" indent="0">
              <a:buNone/>
            </a:pPr>
            <a:r>
              <a:rPr lang="fr-FR" sz="1000" i="1" dirty="0" smtClean="0"/>
              <a:t>	</a:t>
            </a:r>
            <a:r>
              <a:rPr lang="fr-FR" sz="1000" i="1" dirty="0" err="1" smtClean="0"/>
              <a:t>print</a:t>
            </a:r>
            <a:r>
              <a:rPr lang="fr-FR" sz="1000" i="1" dirty="0"/>
              <a:t>("Solde avant </a:t>
            </a:r>
            <a:r>
              <a:rPr lang="fr-FR" sz="1000" i="1" dirty="0" err="1"/>
              <a:t>credit</a:t>
            </a:r>
            <a:r>
              <a:rPr lang="fr-FR" sz="1000" i="1" dirty="0"/>
              <a:t> : " + solde );</a:t>
            </a:r>
          </a:p>
          <a:p>
            <a:pPr marL="0" indent="0">
              <a:buNone/>
            </a:pPr>
            <a:r>
              <a:rPr lang="en-US" sz="1000" dirty="0"/>
              <a:t>	</a:t>
            </a:r>
            <a:r>
              <a:rPr lang="en-US" sz="1000" i="1" dirty="0"/>
              <a:t>print("Fait un </a:t>
            </a:r>
            <a:r>
              <a:rPr lang="en-US" sz="1000" i="1" dirty="0" err="1"/>
              <a:t>gros</a:t>
            </a:r>
            <a:r>
              <a:rPr lang="en-US" sz="1000" i="1" dirty="0"/>
              <a:t> </a:t>
            </a:r>
            <a:r>
              <a:rPr lang="en-US" sz="1000" i="1" dirty="0" err="1"/>
              <a:t>calcul</a:t>
            </a:r>
            <a:r>
              <a:rPr lang="en-US" sz="1000" i="1" dirty="0"/>
              <a:t> et </a:t>
            </a:r>
            <a:r>
              <a:rPr lang="en-US" sz="1000" i="1" dirty="0" err="1"/>
              <a:t>va</a:t>
            </a:r>
            <a:r>
              <a:rPr lang="en-US" sz="1000" i="1" dirty="0"/>
              <a:t> </a:t>
            </a:r>
            <a:r>
              <a:rPr lang="en-US" sz="1000" i="1" dirty="0" err="1"/>
              <a:t>crediter</a:t>
            </a:r>
            <a:r>
              <a:rPr lang="en-US" sz="1000" i="1" dirty="0"/>
              <a:t> le </a:t>
            </a:r>
            <a:r>
              <a:rPr lang="en-US" sz="1000" i="1" dirty="0" err="1"/>
              <a:t>compte</a:t>
            </a:r>
            <a:r>
              <a:rPr lang="en-US" sz="1000" i="1" dirty="0"/>
              <a:t> de : " + </a:t>
            </a:r>
            <a:r>
              <a:rPr lang="en-US" sz="1000" i="1" dirty="0" err="1"/>
              <a:t>val</a:t>
            </a:r>
            <a:r>
              <a:rPr lang="en-US" sz="1000" i="1" dirty="0"/>
              <a:t>) ;</a:t>
            </a:r>
          </a:p>
          <a:p>
            <a:pPr marL="0" indent="0">
              <a:buNone/>
            </a:pPr>
            <a:r>
              <a:rPr lang="en-US" sz="1000" dirty="0"/>
              <a:t>	</a:t>
            </a:r>
            <a:r>
              <a:rPr lang="en-US" sz="1000" dirty="0" err="1"/>
              <a:t>Thread.</a:t>
            </a:r>
            <a:r>
              <a:rPr lang="en-US" sz="1000" i="1" dirty="0" err="1"/>
              <a:t>sleep</a:t>
            </a:r>
            <a:r>
              <a:rPr lang="en-US" sz="1000" i="1" dirty="0"/>
              <a:t>(4000) ;</a:t>
            </a:r>
          </a:p>
          <a:p>
            <a:pPr marL="0" indent="0">
              <a:buNone/>
            </a:pPr>
            <a:r>
              <a:rPr lang="da-DK" sz="1000" dirty="0"/>
              <a:t>	</a:t>
            </a:r>
            <a:r>
              <a:rPr lang="da-DK" sz="1000" i="1" dirty="0"/>
              <a:t>solde += val ; </a:t>
            </a:r>
          </a:p>
          <a:p>
            <a:pPr marL="0" indent="0">
              <a:buNone/>
            </a:pPr>
            <a:r>
              <a:rPr lang="da-DK" sz="1000" dirty="0"/>
              <a:t>	</a:t>
            </a:r>
            <a:r>
              <a:rPr lang="da-DK" sz="1000" i="1" dirty="0"/>
              <a:t>print("Solde </a:t>
            </a:r>
            <a:r>
              <a:rPr lang="da-DK" sz="1000" i="1" dirty="0" err="1"/>
              <a:t>apres</a:t>
            </a:r>
            <a:r>
              <a:rPr lang="da-DK" sz="1000" i="1" dirty="0"/>
              <a:t> </a:t>
            </a:r>
            <a:r>
              <a:rPr lang="da-DK" sz="1000" i="1" dirty="0" err="1"/>
              <a:t>credit</a:t>
            </a:r>
            <a:r>
              <a:rPr lang="da-DK" sz="1000" i="1" dirty="0"/>
              <a:t> : " + solde );</a:t>
            </a:r>
          </a:p>
          <a:p>
            <a:pPr marL="0" indent="0">
              <a:buNone/>
            </a:pPr>
            <a:r>
              <a:rPr lang="da-DK" sz="1000" dirty="0" smtClean="0"/>
              <a:t>        }</a:t>
            </a:r>
            <a:endParaRPr lang="da-DK" sz="1000" dirty="0"/>
          </a:p>
          <a:p>
            <a:pPr marL="0" indent="0">
              <a:buNone/>
            </a:pPr>
            <a:r>
              <a:rPr lang="da-DK" sz="1000" dirty="0" smtClean="0"/>
              <a:t>    }</a:t>
            </a:r>
            <a:endParaRPr lang="da-DK" sz="1000" dirty="0"/>
          </a:p>
          <a:p>
            <a:pPr marL="0" indent="0">
              <a:buNone/>
            </a:pPr>
            <a:r>
              <a:rPr lang="da-DK" sz="1000" dirty="0"/>
              <a:t>	</a:t>
            </a:r>
          </a:p>
          <a:p>
            <a:pPr marL="0" indent="0">
              <a:buNone/>
            </a:pPr>
            <a:r>
              <a:rPr lang="da-DK" sz="1000" b="1" dirty="0" smtClean="0"/>
              <a:t>    public </a:t>
            </a:r>
            <a:r>
              <a:rPr lang="da-DK" sz="1000" b="1" dirty="0" err="1"/>
              <a:t>void</a:t>
            </a:r>
            <a:r>
              <a:rPr lang="da-DK" sz="1000" b="1" dirty="0"/>
              <a:t> </a:t>
            </a:r>
            <a:r>
              <a:rPr lang="da-DK" sz="1000" b="1" dirty="0" err="1"/>
              <a:t>calculInterets</a:t>
            </a:r>
            <a:r>
              <a:rPr lang="da-DK" sz="1000" b="1" dirty="0"/>
              <a:t>(){</a:t>
            </a:r>
          </a:p>
          <a:p>
            <a:pPr marL="0" indent="0">
              <a:buNone/>
            </a:pPr>
            <a:r>
              <a:rPr lang="da-DK" sz="1000" b="1" dirty="0" smtClean="0"/>
              <a:t>         </a:t>
            </a:r>
            <a:r>
              <a:rPr lang="da-DK" sz="1000" b="1" dirty="0" err="1" smtClean="0"/>
              <a:t>synchronized</a:t>
            </a:r>
            <a:r>
              <a:rPr lang="da-DK" sz="1000" b="1" dirty="0" smtClean="0"/>
              <a:t> </a:t>
            </a:r>
            <a:r>
              <a:rPr lang="da-DK" sz="1000" b="1" dirty="0"/>
              <a:t>(</a:t>
            </a:r>
            <a:r>
              <a:rPr lang="da-DK" sz="1000" b="1" i="1" dirty="0"/>
              <a:t>solde) {</a:t>
            </a:r>
          </a:p>
          <a:p>
            <a:pPr marL="0" indent="0">
              <a:buNone/>
            </a:pPr>
            <a:r>
              <a:rPr lang="da-DK" sz="1000" dirty="0"/>
              <a:t>	</a:t>
            </a:r>
            <a:r>
              <a:rPr lang="da-DK" sz="1000" i="1" dirty="0"/>
              <a:t>print("</a:t>
            </a:r>
            <a:r>
              <a:rPr lang="da-DK" sz="1000" i="1" dirty="0" err="1"/>
              <a:t>Calcul</a:t>
            </a:r>
            <a:r>
              <a:rPr lang="da-DK" sz="1000" i="1" dirty="0"/>
              <a:t> des </a:t>
            </a:r>
            <a:r>
              <a:rPr lang="da-DK" sz="1000" i="1" dirty="0" err="1"/>
              <a:t>interets</a:t>
            </a:r>
            <a:r>
              <a:rPr lang="da-DK" sz="1000" i="1" dirty="0"/>
              <a:t> sur solde a " + </a:t>
            </a:r>
            <a:r>
              <a:rPr lang="da-DK" sz="1000" i="1" dirty="0" smtClean="0"/>
              <a:t>solde)</a:t>
            </a:r>
            <a:r>
              <a:rPr lang="da-DK" sz="1000" i="1" dirty="0"/>
              <a:t>;</a:t>
            </a:r>
          </a:p>
          <a:p>
            <a:pPr marL="0" indent="0">
              <a:buNone/>
            </a:pPr>
            <a:r>
              <a:rPr lang="da-DK" sz="1000" dirty="0"/>
              <a:t>	</a:t>
            </a:r>
            <a:r>
              <a:rPr lang="da-DK" sz="1000" i="1" dirty="0"/>
              <a:t>solde = solde + solde * </a:t>
            </a:r>
            <a:r>
              <a:rPr lang="da-DK" sz="1000" i="1" dirty="0" err="1"/>
              <a:t>taux</a:t>
            </a:r>
            <a:r>
              <a:rPr lang="da-DK" sz="1000" i="1" dirty="0"/>
              <a:t> ;	</a:t>
            </a:r>
          </a:p>
          <a:p>
            <a:pPr marL="0" indent="0">
              <a:buNone/>
            </a:pPr>
            <a:r>
              <a:rPr lang="da-DK" sz="1000" dirty="0"/>
              <a:t>	</a:t>
            </a:r>
            <a:r>
              <a:rPr lang="da-DK" sz="1000" i="1" dirty="0"/>
              <a:t>print("Solde </a:t>
            </a:r>
            <a:r>
              <a:rPr lang="da-DK" sz="1000" i="1" dirty="0" err="1"/>
              <a:t>apres</a:t>
            </a:r>
            <a:r>
              <a:rPr lang="da-DK" sz="1000" i="1" dirty="0"/>
              <a:t> </a:t>
            </a:r>
            <a:r>
              <a:rPr lang="da-DK" sz="1000" i="1" dirty="0" err="1"/>
              <a:t>interets</a:t>
            </a:r>
            <a:r>
              <a:rPr lang="da-DK" sz="1000" i="1" dirty="0"/>
              <a:t> : " + solde );</a:t>
            </a:r>
          </a:p>
          <a:p>
            <a:pPr marL="0" indent="0">
              <a:buNone/>
            </a:pPr>
            <a:r>
              <a:rPr lang="da-DK" sz="1000" dirty="0"/>
              <a:t>	}</a:t>
            </a:r>
          </a:p>
          <a:p>
            <a:pPr marL="0" indent="0">
              <a:buNone/>
            </a:pPr>
            <a:r>
              <a:rPr lang="da-DK" sz="1000" dirty="0" smtClean="0"/>
              <a:t>        }</a:t>
            </a:r>
            <a:endParaRPr lang="da-DK" sz="1000" dirty="0"/>
          </a:p>
          <a:p>
            <a:pPr marL="0" indent="0">
              <a:buNone/>
            </a:pPr>
            <a:endParaRPr lang="da-DK" sz="1000" dirty="0" smtClean="0"/>
          </a:p>
          <a:p>
            <a:pPr marL="0" indent="0">
              <a:buNone/>
            </a:pPr>
            <a:r>
              <a:rPr lang="da-DK" sz="1000" b="1" dirty="0" smtClean="0"/>
              <a:t>     public </a:t>
            </a:r>
            <a:r>
              <a:rPr lang="da-DK" sz="1000" b="1" dirty="0" err="1"/>
              <a:t>static</a:t>
            </a:r>
            <a:r>
              <a:rPr lang="da-DK" sz="1000" b="1" dirty="0"/>
              <a:t> </a:t>
            </a:r>
            <a:r>
              <a:rPr lang="da-DK" sz="1000" b="1" dirty="0" err="1"/>
              <a:t>void</a:t>
            </a:r>
            <a:r>
              <a:rPr lang="da-DK" sz="1000" b="1" dirty="0"/>
              <a:t> print(</a:t>
            </a:r>
            <a:r>
              <a:rPr lang="da-DK" sz="1000" b="1" dirty="0" err="1"/>
              <a:t>String</a:t>
            </a:r>
            <a:r>
              <a:rPr lang="da-DK" sz="1000" b="1" dirty="0"/>
              <a:t> </a:t>
            </a:r>
            <a:r>
              <a:rPr lang="da-DK" sz="1000" b="1" dirty="0" err="1"/>
              <a:t>msg</a:t>
            </a:r>
            <a:r>
              <a:rPr lang="da-DK" sz="1000" b="1" dirty="0"/>
              <a:t>) {</a:t>
            </a:r>
          </a:p>
          <a:p>
            <a:pPr marL="0" indent="0">
              <a:buNone/>
            </a:pPr>
            <a:r>
              <a:rPr lang="da-DK" sz="1000" dirty="0" smtClean="0"/>
              <a:t>         </a:t>
            </a:r>
            <a:r>
              <a:rPr lang="da-DK" sz="1000" dirty="0" err="1" smtClean="0"/>
              <a:t>System.</a:t>
            </a:r>
            <a:r>
              <a:rPr lang="da-DK" sz="1000" i="1" dirty="0" err="1" smtClean="0"/>
              <a:t>out.println</a:t>
            </a:r>
            <a:r>
              <a:rPr lang="da-DK" sz="1000" i="1" dirty="0"/>
              <a:t>(</a:t>
            </a:r>
            <a:r>
              <a:rPr lang="da-DK" sz="1000" i="1" dirty="0" err="1"/>
              <a:t>Thread.currentThread</a:t>
            </a:r>
            <a:r>
              <a:rPr lang="da-DK" sz="1000" i="1" dirty="0"/>
              <a:t>().</a:t>
            </a:r>
            <a:r>
              <a:rPr lang="da-DK" sz="1000" i="1" dirty="0" err="1"/>
              <a:t>getName</a:t>
            </a:r>
            <a:r>
              <a:rPr lang="da-DK" sz="1000" i="1" dirty="0"/>
              <a:t>() + ": " + </a:t>
            </a:r>
            <a:r>
              <a:rPr lang="da-DK" sz="1000" i="1" dirty="0" err="1"/>
              <a:t>msg</a:t>
            </a:r>
            <a:r>
              <a:rPr lang="da-DK" sz="1000" i="1" dirty="0"/>
              <a:t>);</a:t>
            </a:r>
          </a:p>
          <a:p>
            <a:pPr marL="0" indent="0">
              <a:buNone/>
            </a:pPr>
            <a:r>
              <a:rPr lang="da-DK" sz="1000" dirty="0" smtClean="0"/>
              <a:t>    }</a:t>
            </a:r>
            <a:endParaRPr lang="fr-FR" sz="10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421416" y="1773042"/>
            <a:ext cx="4722584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fr-FR" sz="1000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5004048" y="1772816"/>
            <a:ext cx="3945928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000" b="1" dirty="0"/>
              <a:t>public </a:t>
            </a:r>
            <a:r>
              <a:rPr lang="fr-FR" sz="1000" b="1" dirty="0" err="1"/>
              <a:t>static</a:t>
            </a:r>
            <a:r>
              <a:rPr lang="fr-FR" sz="1000" b="1" dirty="0"/>
              <a:t> </a:t>
            </a:r>
            <a:r>
              <a:rPr lang="fr-FR" sz="1000" b="1" dirty="0" err="1"/>
              <a:t>void</a:t>
            </a:r>
            <a:r>
              <a:rPr lang="fr-FR" sz="1000" b="1" dirty="0"/>
              <a:t> main(String[] </a:t>
            </a:r>
            <a:r>
              <a:rPr lang="fr-FR" sz="1000" b="1" dirty="0" err="1"/>
              <a:t>args</a:t>
            </a:r>
            <a:r>
              <a:rPr lang="fr-FR" sz="1000" b="1" dirty="0"/>
              <a:t>) </a:t>
            </a:r>
            <a:r>
              <a:rPr lang="fr-FR" sz="1000" b="1" dirty="0" err="1"/>
              <a:t>throws</a:t>
            </a:r>
            <a:r>
              <a:rPr lang="fr-FR" sz="1000" b="1" dirty="0"/>
              <a:t> Exception{</a:t>
            </a:r>
          </a:p>
          <a:p>
            <a:pPr marL="0" indent="0">
              <a:buNone/>
            </a:pPr>
            <a:r>
              <a:rPr lang="fr-FR" sz="1000" b="1" dirty="0"/>
              <a:t> </a:t>
            </a:r>
            <a:r>
              <a:rPr lang="fr-FR" sz="1000" b="1" dirty="0" smtClean="0"/>
              <a:t>    final </a:t>
            </a:r>
            <a:r>
              <a:rPr lang="fr-FR" sz="1000" b="1" dirty="0" err="1"/>
              <a:t>Test_Synchronized</a:t>
            </a:r>
            <a:r>
              <a:rPr lang="fr-FR" sz="1000" b="1" dirty="0"/>
              <a:t> </a:t>
            </a:r>
            <a:r>
              <a:rPr lang="fr-FR" sz="1000" b="1" dirty="0" err="1"/>
              <a:t>t</a:t>
            </a:r>
            <a:r>
              <a:rPr lang="fr-FR" sz="1000" b="1" dirty="0"/>
              <a:t> = new </a:t>
            </a:r>
            <a:r>
              <a:rPr lang="fr-FR" sz="1000" b="1" dirty="0" err="1"/>
              <a:t>Test_Synchronized</a:t>
            </a:r>
            <a:r>
              <a:rPr lang="fr-FR" sz="1000" b="1" dirty="0"/>
              <a:t>();</a:t>
            </a:r>
          </a:p>
          <a:p>
            <a:pPr marL="0" indent="0">
              <a:buNone/>
            </a:pPr>
            <a:endParaRPr lang="fr-FR" sz="1000" dirty="0" smtClean="0"/>
          </a:p>
          <a:p>
            <a:pPr marL="0" indent="0">
              <a:buNone/>
            </a:pPr>
            <a:r>
              <a:rPr lang="fr-FR" sz="1000" dirty="0"/>
              <a:t> </a:t>
            </a:r>
            <a:r>
              <a:rPr lang="fr-FR" sz="1000" dirty="0" smtClean="0"/>
              <a:t>    </a:t>
            </a:r>
            <a:r>
              <a:rPr lang="fr-FR" sz="1000" dirty="0" err="1" smtClean="0"/>
              <a:t>Runnable</a:t>
            </a:r>
            <a:r>
              <a:rPr lang="fr-FR" sz="1000" dirty="0" smtClean="0"/>
              <a:t> </a:t>
            </a:r>
            <a:r>
              <a:rPr lang="fr-FR" sz="1000" dirty="0" err="1"/>
              <a:t>runA</a:t>
            </a:r>
            <a:r>
              <a:rPr lang="fr-FR" sz="1000" dirty="0"/>
              <a:t> = </a:t>
            </a:r>
            <a:r>
              <a:rPr lang="fr-FR" sz="1000" b="1" dirty="0"/>
              <a:t>new </a:t>
            </a:r>
            <a:r>
              <a:rPr lang="fr-FR" sz="1000" b="1" dirty="0" err="1"/>
              <a:t>Runnable</a:t>
            </a:r>
            <a:r>
              <a:rPr lang="fr-FR" sz="1000" b="1" dirty="0"/>
              <a:t>() {</a:t>
            </a:r>
          </a:p>
          <a:p>
            <a:pPr marL="0" indent="0">
              <a:buNone/>
            </a:pPr>
            <a:r>
              <a:rPr lang="fr-FR" sz="1000" b="1" dirty="0" smtClean="0"/>
              <a:t>	public </a:t>
            </a:r>
            <a:r>
              <a:rPr lang="fr-FR" sz="1000" b="1" dirty="0" err="1"/>
              <a:t>void</a:t>
            </a:r>
            <a:r>
              <a:rPr lang="fr-FR" sz="1000" b="1" dirty="0"/>
              <a:t> </a:t>
            </a:r>
            <a:r>
              <a:rPr lang="fr-FR" sz="1000" b="1" dirty="0" err="1"/>
              <a:t>run</a:t>
            </a:r>
            <a:r>
              <a:rPr lang="fr-FR" sz="1000" b="1" dirty="0"/>
              <a:t>() {</a:t>
            </a:r>
          </a:p>
          <a:p>
            <a:pPr marL="0" indent="0">
              <a:buNone/>
            </a:pPr>
            <a:r>
              <a:rPr lang="ro-RO" sz="1000" dirty="0" smtClean="0"/>
              <a:t>     		t.crediter</a:t>
            </a:r>
            <a:r>
              <a:rPr lang="ro-RO" sz="1000" dirty="0"/>
              <a:t>(1000);</a:t>
            </a:r>
          </a:p>
          <a:p>
            <a:pPr marL="0" indent="0">
              <a:buNone/>
            </a:pPr>
            <a:r>
              <a:rPr lang="ro-RO" sz="1000" dirty="0"/>
              <a:t>	</a:t>
            </a:r>
            <a:r>
              <a:rPr lang="ro-RO" sz="1000" dirty="0" smtClean="0"/>
              <a:t>}} </a:t>
            </a:r>
            <a:r>
              <a:rPr lang="ro-RO" sz="1000" dirty="0"/>
              <a:t>;</a:t>
            </a:r>
          </a:p>
          <a:p>
            <a:pPr marL="0" indent="0">
              <a:buNone/>
            </a:pPr>
            <a:r>
              <a:rPr lang="ro-RO" sz="1000" dirty="0" smtClean="0"/>
              <a:t>     Thread </a:t>
            </a:r>
            <a:r>
              <a:rPr lang="ro-RO" sz="1000" dirty="0"/>
              <a:t>ta = </a:t>
            </a:r>
            <a:r>
              <a:rPr lang="ro-RO" sz="1000" b="1" dirty="0"/>
              <a:t>new Thread(runA, "Site internet");</a:t>
            </a:r>
          </a:p>
          <a:p>
            <a:pPr marL="0" indent="0">
              <a:buNone/>
            </a:pPr>
            <a:r>
              <a:rPr lang="ro-RO" sz="1000" dirty="0" smtClean="0"/>
              <a:t>     System.</a:t>
            </a:r>
            <a:r>
              <a:rPr lang="ro-RO" sz="1000" i="1" dirty="0" smtClean="0"/>
              <a:t>out.println</a:t>
            </a:r>
            <a:r>
              <a:rPr lang="ro-RO" sz="1000" i="1" dirty="0"/>
              <a:t>("Lancement du credit par internet");</a:t>
            </a:r>
          </a:p>
          <a:p>
            <a:pPr marL="0" indent="0">
              <a:buNone/>
            </a:pPr>
            <a:r>
              <a:rPr lang="hu-HU" sz="1000" dirty="0" smtClean="0"/>
              <a:t>     ta.start</a:t>
            </a:r>
            <a:r>
              <a:rPr lang="hu-HU" sz="1000" dirty="0"/>
              <a:t>();</a:t>
            </a:r>
          </a:p>
          <a:p>
            <a:pPr marL="0" indent="0">
              <a:buNone/>
            </a:pPr>
            <a:endParaRPr lang="hu-HU" sz="1000" dirty="0"/>
          </a:p>
          <a:p>
            <a:pPr marL="0" indent="0">
              <a:buNone/>
            </a:pPr>
            <a:r>
              <a:rPr lang="en-US" sz="1000" dirty="0" smtClean="0"/>
              <a:t>     </a:t>
            </a:r>
            <a:r>
              <a:rPr lang="en-US" sz="1000" dirty="0" err="1" smtClean="0"/>
              <a:t>Thread.</a:t>
            </a:r>
            <a:r>
              <a:rPr lang="en-US" sz="1000" i="1" dirty="0" err="1" smtClean="0"/>
              <a:t>sleep</a:t>
            </a:r>
            <a:r>
              <a:rPr lang="en-US" sz="1000" i="1" dirty="0"/>
              <a:t>(1000);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 smtClean="0"/>
              <a:t>     Runnable </a:t>
            </a:r>
            <a:r>
              <a:rPr lang="en-US" sz="1000" dirty="0" err="1"/>
              <a:t>runB</a:t>
            </a:r>
            <a:r>
              <a:rPr lang="en-US" sz="1000" dirty="0"/>
              <a:t> = </a:t>
            </a:r>
            <a:r>
              <a:rPr lang="en-US" sz="1000" b="1" dirty="0"/>
              <a:t>new Runnable() {</a:t>
            </a:r>
          </a:p>
          <a:p>
            <a:pPr marL="0" indent="0">
              <a:buNone/>
            </a:pPr>
            <a:r>
              <a:rPr lang="en-US" sz="1000" b="1" dirty="0" smtClean="0"/>
              <a:t>     	public </a:t>
            </a:r>
            <a:r>
              <a:rPr lang="en-US" sz="1000" b="1" dirty="0"/>
              <a:t>void run() {</a:t>
            </a:r>
          </a:p>
          <a:p>
            <a:pPr marL="0" indent="0">
              <a:buNone/>
            </a:pPr>
            <a:r>
              <a:rPr lang="en-US" sz="1000" dirty="0" smtClean="0"/>
              <a:t>	</a:t>
            </a:r>
            <a:r>
              <a:rPr lang="en-US" sz="1000" dirty="0"/>
              <a:t>	</a:t>
            </a:r>
            <a:r>
              <a:rPr lang="en-US" sz="1000" dirty="0" err="1"/>
              <a:t>t.calculInterets</a:t>
            </a:r>
            <a:r>
              <a:rPr lang="en-US" sz="1000" dirty="0"/>
              <a:t>();</a:t>
            </a:r>
          </a:p>
          <a:p>
            <a:pPr marL="0" indent="0">
              <a:buNone/>
            </a:pPr>
            <a:r>
              <a:rPr lang="en-US" sz="1000" dirty="0"/>
              <a:t>	</a:t>
            </a:r>
            <a:r>
              <a:rPr lang="en-US" sz="1000" dirty="0" smtClean="0"/>
              <a:t>}}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r>
              <a:rPr lang="en-US" sz="1000" dirty="0" smtClean="0"/>
              <a:t>     Thread </a:t>
            </a:r>
            <a:r>
              <a:rPr lang="en-US" sz="1000" dirty="0" err="1"/>
              <a:t>tb</a:t>
            </a:r>
            <a:r>
              <a:rPr lang="en-US" sz="1000" dirty="0"/>
              <a:t> = </a:t>
            </a:r>
            <a:r>
              <a:rPr lang="en-US" sz="1000" b="1" dirty="0"/>
              <a:t>new Thread(</a:t>
            </a:r>
            <a:r>
              <a:rPr lang="en-US" sz="1000" b="1" dirty="0" err="1"/>
              <a:t>runB</a:t>
            </a:r>
            <a:r>
              <a:rPr lang="en-US" sz="1000" b="1" dirty="0"/>
              <a:t>, "</a:t>
            </a:r>
            <a:r>
              <a:rPr lang="en-US" sz="1000" b="1" dirty="0" err="1"/>
              <a:t>Agence</a:t>
            </a:r>
            <a:r>
              <a:rPr lang="en-US" sz="1000" b="1" dirty="0"/>
              <a:t>");</a:t>
            </a:r>
          </a:p>
          <a:p>
            <a:pPr marL="0" indent="0">
              <a:buNone/>
            </a:pPr>
            <a:r>
              <a:rPr lang="en-US" sz="1000" dirty="0" smtClean="0"/>
              <a:t>     </a:t>
            </a:r>
            <a:r>
              <a:rPr lang="en-US" sz="1000" dirty="0" err="1" smtClean="0"/>
              <a:t>System.</a:t>
            </a:r>
            <a:r>
              <a:rPr lang="en-US" sz="1000" i="1" dirty="0" err="1" smtClean="0"/>
              <a:t>out.println</a:t>
            </a:r>
            <a:r>
              <a:rPr lang="en-US" sz="1000" i="1" dirty="0"/>
              <a:t>("</a:t>
            </a:r>
            <a:r>
              <a:rPr lang="en-US" sz="1000" i="1" dirty="0" err="1"/>
              <a:t>Lancement</a:t>
            </a:r>
            <a:r>
              <a:rPr lang="en-US" sz="1000" i="1" dirty="0"/>
              <a:t> </a:t>
            </a:r>
            <a:r>
              <a:rPr lang="en-US" sz="1000" i="1" dirty="0" err="1"/>
              <a:t>calcul</a:t>
            </a:r>
            <a:r>
              <a:rPr lang="en-US" sz="1000" i="1" dirty="0"/>
              <a:t> des </a:t>
            </a:r>
            <a:r>
              <a:rPr lang="en-US" sz="1000" i="1" dirty="0" err="1"/>
              <a:t>interets</a:t>
            </a:r>
            <a:r>
              <a:rPr lang="en-US" sz="1000" i="1" dirty="0"/>
              <a:t>");</a:t>
            </a:r>
          </a:p>
          <a:p>
            <a:pPr marL="0" indent="0">
              <a:buNone/>
            </a:pPr>
            <a:r>
              <a:rPr lang="hu-HU" sz="1000" dirty="0" smtClean="0"/>
              <a:t>     tb.start</a:t>
            </a:r>
            <a:r>
              <a:rPr lang="hu-HU" sz="1000" dirty="0"/>
              <a:t>();</a:t>
            </a:r>
          </a:p>
          <a:p>
            <a:pPr marL="0" indent="0">
              <a:buNone/>
            </a:pPr>
            <a:r>
              <a:rPr lang="hu-HU" sz="1000" dirty="0"/>
              <a:t>		</a:t>
            </a:r>
          </a:p>
          <a:p>
            <a:pPr marL="0" indent="0">
              <a:buNone/>
            </a:pPr>
            <a:r>
              <a:rPr lang="hu-HU" sz="1000" dirty="0" smtClean="0"/>
              <a:t>}}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777329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Partage de mémoire entre Threads…</a:t>
            </a:r>
            <a:br>
              <a:rPr lang="fr-FR" dirty="0"/>
            </a:br>
            <a:r>
              <a:rPr lang="fr-FR" dirty="0"/>
              <a:t>…et synchronisation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199" y="2010724"/>
            <a:ext cx="6603988" cy="1815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1600" dirty="0"/>
              <a:t>Lancement du </a:t>
            </a:r>
            <a:r>
              <a:rPr lang="fr-FR" sz="1600" dirty="0" err="1"/>
              <a:t>credit</a:t>
            </a:r>
            <a:r>
              <a:rPr lang="fr-FR" sz="1600" dirty="0"/>
              <a:t> par internet</a:t>
            </a:r>
          </a:p>
          <a:p>
            <a:r>
              <a:rPr lang="fr-FR" sz="1600" dirty="0"/>
              <a:t>Site internet: Solde avant </a:t>
            </a:r>
            <a:r>
              <a:rPr lang="fr-FR" sz="1600" dirty="0" err="1"/>
              <a:t>credit</a:t>
            </a:r>
            <a:r>
              <a:rPr lang="fr-FR" sz="1600" dirty="0"/>
              <a:t> : 0.0</a:t>
            </a:r>
          </a:p>
          <a:p>
            <a:r>
              <a:rPr lang="fr-FR" sz="1600" dirty="0"/>
              <a:t>Site internet: Fait un gros calcul et va </a:t>
            </a:r>
            <a:r>
              <a:rPr lang="fr-FR" sz="1600" dirty="0" err="1"/>
              <a:t>crediter</a:t>
            </a:r>
            <a:r>
              <a:rPr lang="fr-FR" sz="1600" dirty="0"/>
              <a:t> le compte de : 1000.0</a:t>
            </a:r>
          </a:p>
          <a:p>
            <a:r>
              <a:rPr lang="fr-FR" sz="1600" dirty="0"/>
              <a:t>Lancement calcul des </a:t>
            </a:r>
            <a:r>
              <a:rPr lang="fr-FR" sz="1600" dirty="0" err="1"/>
              <a:t>interets</a:t>
            </a:r>
            <a:endParaRPr lang="fr-FR" sz="1600" dirty="0"/>
          </a:p>
          <a:p>
            <a:r>
              <a:rPr lang="fr-FR" sz="1600" dirty="0"/>
              <a:t>Site internet: Solde </a:t>
            </a:r>
            <a:r>
              <a:rPr lang="fr-FR" sz="1600" dirty="0" err="1"/>
              <a:t>apres</a:t>
            </a:r>
            <a:r>
              <a:rPr lang="fr-FR" sz="1600" dirty="0"/>
              <a:t> </a:t>
            </a:r>
            <a:r>
              <a:rPr lang="fr-FR" sz="1600" dirty="0" err="1"/>
              <a:t>credit</a:t>
            </a:r>
            <a:r>
              <a:rPr lang="fr-FR" sz="1600" dirty="0"/>
              <a:t> : 1000.0</a:t>
            </a:r>
          </a:p>
          <a:p>
            <a:r>
              <a:rPr lang="fr-FR" sz="1600" dirty="0"/>
              <a:t>Agence: Calcul des </a:t>
            </a:r>
            <a:r>
              <a:rPr lang="fr-FR" sz="1600" dirty="0" err="1"/>
              <a:t>interets</a:t>
            </a:r>
            <a:r>
              <a:rPr lang="fr-FR" sz="1600" dirty="0"/>
              <a:t> sur solde a </a:t>
            </a:r>
            <a:r>
              <a:rPr lang="fr-FR" sz="1600" dirty="0" smtClean="0"/>
              <a:t>1000.0</a:t>
            </a:r>
            <a:endParaRPr lang="fr-FR" sz="1600" dirty="0"/>
          </a:p>
          <a:p>
            <a:r>
              <a:rPr lang="fr-FR" sz="1600" dirty="0"/>
              <a:t>Agence: Solde </a:t>
            </a:r>
            <a:r>
              <a:rPr lang="fr-FR" sz="1600" dirty="0" err="1"/>
              <a:t>apres</a:t>
            </a:r>
            <a:r>
              <a:rPr lang="fr-FR" sz="1600" dirty="0"/>
              <a:t> </a:t>
            </a:r>
            <a:r>
              <a:rPr lang="fr-FR" sz="1600" dirty="0" err="1"/>
              <a:t>interets</a:t>
            </a:r>
            <a:r>
              <a:rPr lang="fr-FR" sz="1600" dirty="0"/>
              <a:t> : 1050.0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199" y="4661012"/>
            <a:ext cx="6603988" cy="1815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1600" dirty="0"/>
              <a:t>Lancement du </a:t>
            </a:r>
            <a:r>
              <a:rPr lang="fr-FR" sz="1600" dirty="0" err="1"/>
              <a:t>credit</a:t>
            </a:r>
            <a:r>
              <a:rPr lang="fr-FR" sz="1600" dirty="0"/>
              <a:t> par internet</a:t>
            </a:r>
          </a:p>
          <a:p>
            <a:r>
              <a:rPr lang="fr-FR" sz="1600" dirty="0"/>
              <a:t>Site internet: Solde avant </a:t>
            </a:r>
            <a:r>
              <a:rPr lang="fr-FR" sz="1600" dirty="0" err="1"/>
              <a:t>credit</a:t>
            </a:r>
            <a:r>
              <a:rPr lang="fr-FR" sz="1600" dirty="0"/>
              <a:t> : 0.0</a:t>
            </a:r>
          </a:p>
          <a:p>
            <a:r>
              <a:rPr lang="fr-FR" sz="1600" dirty="0"/>
              <a:t>Site internet: Fait un gros calcul et va </a:t>
            </a:r>
            <a:r>
              <a:rPr lang="fr-FR" sz="1600" dirty="0" err="1"/>
              <a:t>crediter</a:t>
            </a:r>
            <a:r>
              <a:rPr lang="fr-FR" sz="1600" dirty="0"/>
              <a:t> le compte de : 1000.0</a:t>
            </a:r>
          </a:p>
          <a:p>
            <a:r>
              <a:rPr lang="fr-FR" sz="1600" dirty="0"/>
              <a:t>Lancement calcul des </a:t>
            </a:r>
            <a:r>
              <a:rPr lang="fr-FR" sz="1600" dirty="0" err="1"/>
              <a:t>interets</a:t>
            </a:r>
            <a:endParaRPr lang="fr-FR" sz="1600" dirty="0"/>
          </a:p>
          <a:p>
            <a:r>
              <a:rPr lang="fr-FR" sz="1600" dirty="0"/>
              <a:t>Agence: Calcul des </a:t>
            </a:r>
            <a:r>
              <a:rPr lang="fr-FR" sz="1600" dirty="0" err="1"/>
              <a:t>interets</a:t>
            </a:r>
            <a:r>
              <a:rPr lang="fr-FR" sz="1600" dirty="0"/>
              <a:t> sur solde a </a:t>
            </a:r>
            <a:r>
              <a:rPr lang="fr-FR" sz="1600" dirty="0" smtClean="0"/>
              <a:t>0.0</a:t>
            </a:r>
            <a:endParaRPr lang="fr-FR" sz="1600" dirty="0"/>
          </a:p>
          <a:p>
            <a:r>
              <a:rPr lang="fr-FR" sz="1600" dirty="0"/>
              <a:t>Agence: Solde </a:t>
            </a:r>
            <a:r>
              <a:rPr lang="fr-FR" sz="1600" dirty="0" err="1"/>
              <a:t>apres</a:t>
            </a:r>
            <a:r>
              <a:rPr lang="fr-FR" sz="1600" dirty="0"/>
              <a:t> </a:t>
            </a:r>
            <a:r>
              <a:rPr lang="fr-FR" sz="1600" dirty="0" err="1"/>
              <a:t>interets</a:t>
            </a:r>
            <a:r>
              <a:rPr lang="fr-FR" sz="1600" dirty="0"/>
              <a:t> : 0.0</a:t>
            </a:r>
          </a:p>
          <a:p>
            <a:r>
              <a:rPr lang="fr-FR" sz="1600" dirty="0"/>
              <a:t>Site internet: Solde </a:t>
            </a:r>
            <a:r>
              <a:rPr lang="fr-FR" sz="1600" dirty="0" err="1"/>
              <a:t>apres</a:t>
            </a:r>
            <a:r>
              <a:rPr lang="fr-FR" sz="1600" dirty="0"/>
              <a:t> </a:t>
            </a:r>
            <a:r>
              <a:rPr lang="fr-FR" sz="1600" dirty="0" err="1"/>
              <a:t>credit</a:t>
            </a:r>
            <a:r>
              <a:rPr lang="fr-FR" sz="1600" dirty="0"/>
              <a:t> : 1000.0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1549059"/>
            <a:ext cx="2946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Avec </a:t>
            </a:r>
            <a:r>
              <a:rPr lang="fr-FR" sz="2400" dirty="0" err="1" smtClean="0"/>
              <a:t>synchronized</a:t>
            </a:r>
            <a:r>
              <a:rPr lang="fr-FR" sz="2400" dirty="0" smtClean="0"/>
              <a:t> :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457200" y="4206539"/>
            <a:ext cx="2956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Sans </a:t>
            </a:r>
            <a:r>
              <a:rPr lang="fr-FR" sz="2400" dirty="0" err="1" smtClean="0"/>
              <a:t>synchronized</a:t>
            </a:r>
            <a:r>
              <a:rPr lang="fr-FR" sz="2400" dirty="0" smtClean="0"/>
              <a:t> :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96006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Clarté.thmx</Template>
  <TotalTime>512</TotalTime>
  <Words>687</Words>
  <Application>Microsoft Macintosh PowerPoint</Application>
  <PresentationFormat>Présentation à l'écran (4:3)</PresentationFormat>
  <Paragraphs>205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Clarté</vt:lpstr>
      <vt:lpstr>Systèmes Distribués</vt:lpstr>
      <vt:lpstr>Rappel sur les processus</vt:lpstr>
      <vt:lpstr>Introduction aux Threads</vt:lpstr>
      <vt:lpstr>Avantages des threads dans les SD</vt:lpstr>
      <vt:lpstr>Threads en java</vt:lpstr>
      <vt:lpstr>Par héritage de la classe Thread</vt:lpstr>
      <vt:lpstr>Par implémentation de Runnable</vt:lpstr>
      <vt:lpstr>Partage de mémoire entre Threads… …et synchronisation</vt:lpstr>
      <vt:lpstr>Partage de mémoire entre Threads… …et synchronisation</vt:lpstr>
      <vt:lpstr>Systèmes Distribués</vt:lpstr>
    </vt:vector>
  </TitlesOfParts>
  <Company>LIL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Systèmes Distribués</dc:title>
  <dc:creator>Grégory Bourguin</dc:creator>
  <cp:lastModifiedBy>Grégory Bourguin</cp:lastModifiedBy>
  <cp:revision>327</cp:revision>
  <dcterms:created xsi:type="dcterms:W3CDTF">2013-01-07T13:51:19Z</dcterms:created>
  <dcterms:modified xsi:type="dcterms:W3CDTF">2015-03-10T13:59:39Z</dcterms:modified>
</cp:coreProperties>
</file>