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9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ACF4-3A58-524B-B0ED-235E9857C1B5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5D133-FC69-6C41-9A05-7A680C25B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6FB38-B33F-3D4A-958A-27EEB5A1F0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5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73EE28-C641-7847-A17C-29944CB3CCF4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CE634F-1674-614F-A6B1-D5219A27DD6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Distribués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Middleware - RPC </a:t>
            </a:r>
            <a:r>
              <a:rPr lang="fr-FR" dirty="0" smtClean="0"/>
              <a:t>- RMI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35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Difficultés à </a:t>
            </a:r>
            <a:r>
              <a:rPr lang="fr-FR" dirty="0" smtClean="0"/>
              <a:t>considérer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Les machines peuvent être différentes</a:t>
            </a:r>
          </a:p>
          <a:p>
            <a:pPr lvl="1"/>
            <a:r>
              <a:rPr lang="fr-FR" dirty="0"/>
              <a:t>Différentes architectures (x86-32, x86-64, </a:t>
            </a:r>
            <a:r>
              <a:rPr lang="fr-FR" dirty="0" err="1"/>
              <a:t>sparc</a:t>
            </a:r>
            <a:r>
              <a:rPr lang="fr-FR" dirty="0"/>
              <a:t>, ARM, ... )</a:t>
            </a:r>
          </a:p>
          <a:p>
            <a:pPr lvl="1"/>
            <a:r>
              <a:rPr lang="fr-FR" dirty="0"/>
              <a:t>Différents systèmes d'exploitation</a:t>
            </a:r>
          </a:p>
          <a:p>
            <a:endParaRPr lang="fr-FR" b="1" dirty="0"/>
          </a:p>
          <a:p>
            <a:r>
              <a:rPr lang="fr-FR" b="1" dirty="0"/>
              <a:t>Chaque processus </a:t>
            </a:r>
            <a:r>
              <a:rPr lang="fr-FR" b="1" dirty="0" smtClean="0"/>
              <a:t>a </a:t>
            </a:r>
            <a:r>
              <a:rPr lang="fr-FR" b="1" dirty="0"/>
              <a:t>sont propre espace d'adressage</a:t>
            </a:r>
          </a:p>
          <a:p>
            <a:pPr lvl="1"/>
            <a:r>
              <a:rPr lang="fr-FR" dirty="0"/>
              <a:t>Comment accéder à l'un ou à l'autre</a:t>
            </a:r>
          </a:p>
          <a:p>
            <a:endParaRPr lang="fr-FR" b="1" dirty="0"/>
          </a:p>
          <a:p>
            <a:r>
              <a:rPr lang="fr-FR" b="1" dirty="0"/>
              <a:t>Comment gérer le passage des paramètres ?</a:t>
            </a:r>
          </a:p>
          <a:p>
            <a:pPr lvl="1"/>
            <a:r>
              <a:rPr lang="fr-FR" dirty="0"/>
              <a:t>Des types différents, des structures de données </a:t>
            </a:r>
            <a:r>
              <a:rPr lang="fr-FR" dirty="0" smtClean="0"/>
              <a:t>complexes, etc.</a:t>
            </a:r>
            <a:endParaRPr lang="fr-FR" dirty="0"/>
          </a:p>
          <a:p>
            <a:pPr lvl="1"/>
            <a:r>
              <a:rPr lang="fr-FR" dirty="0"/>
              <a:t>Passage par valeur, par référence </a:t>
            </a:r>
          </a:p>
          <a:p>
            <a:endParaRPr lang="fr-FR" b="1" dirty="0"/>
          </a:p>
          <a:p>
            <a:r>
              <a:rPr lang="fr-FR" b="1" dirty="0"/>
              <a:t>Qu'arrive-t-il si une machine crashe pendant l'appel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946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/>
              <a:t>Pour le programmeur, une procédure distante ressemble et fonctionne comme une procédure locale classique</a:t>
            </a:r>
          </a:p>
          <a:p>
            <a:pPr lvl="1"/>
            <a:r>
              <a:rPr lang="fr-FR" dirty="0"/>
              <a:t>De ce fait, la transparence est garantie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La procédure est divisée en deux parties</a:t>
            </a:r>
          </a:p>
          <a:p>
            <a:pPr lvl="1"/>
            <a:r>
              <a:rPr lang="fr-FR" dirty="0"/>
              <a:t>Le </a:t>
            </a:r>
            <a:r>
              <a:rPr lang="fr-FR" i="1" dirty="0"/>
              <a:t>stub</a:t>
            </a:r>
            <a:r>
              <a:rPr lang="fr-FR" dirty="0"/>
              <a:t> client implante l'interface sur la machine locale, à travers quoi la fonctionnalité distante peux être invoquée</a:t>
            </a:r>
          </a:p>
          <a:p>
            <a:pPr lvl="1"/>
            <a:r>
              <a:rPr lang="fr-FR" dirty="0"/>
              <a:t>Le </a:t>
            </a:r>
            <a:r>
              <a:rPr lang="fr-FR" i="1" dirty="0"/>
              <a:t>stub</a:t>
            </a:r>
            <a:r>
              <a:rPr lang="fr-FR" dirty="0"/>
              <a:t> serveur implante la fonctionnalité (fait le vrai travail)</a:t>
            </a:r>
          </a:p>
          <a:p>
            <a:endParaRPr lang="fr-FR" b="1" dirty="0"/>
          </a:p>
          <a:p>
            <a:r>
              <a:rPr lang="fr-FR" b="1" dirty="0"/>
              <a:t>Les paramètres sont transformés par le clients avant l'appel</a:t>
            </a:r>
          </a:p>
          <a:p>
            <a:pPr lvl="1"/>
            <a:r>
              <a:rPr lang="fr-FR" i="1" dirty="0"/>
              <a:t>Marshaling</a:t>
            </a:r>
            <a:r>
              <a:rPr lang="fr-FR" dirty="0"/>
              <a:t> (traduction des données)</a:t>
            </a:r>
          </a:p>
          <a:p>
            <a:pPr lvl="1"/>
            <a:r>
              <a:rPr lang="fr-FR" dirty="0"/>
              <a:t>Pour gérer </a:t>
            </a:r>
            <a:r>
              <a:rPr lang="fr-FR" dirty="0" smtClean="0"/>
              <a:t>l’hétérogénéité </a:t>
            </a:r>
            <a:r>
              <a:rPr lang="fr-FR" dirty="0"/>
              <a:t>des architectures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Communication synchrone et éphémère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5" y="2279532"/>
            <a:ext cx="8364668" cy="41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2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dix étapes du </a:t>
            </a:r>
            <a:r>
              <a:rPr lang="fr-FR" dirty="0" smtClean="0"/>
              <a:t>RPC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 client appelle la procédure du stub client normalement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stub client construit le message et appelle le SE 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SE du client envoie un message au SE distant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SE distant transmet le message au stub serveur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stub serveur déballe les paramètres, appelle le serveur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serveur exécute et retourne le résultat au stub serveur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stub l'emballe dans un message et l'envoie au SE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SE envoie le message au SE du client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SE client transmet le message au stub client 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stub déballe le résultat, et retourne au client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47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Passage de </a:t>
            </a:r>
            <a:r>
              <a:rPr lang="fr-FR" dirty="0" smtClean="0"/>
              <a:t>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053321"/>
            <a:ext cx="8312727" cy="39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RPC marche très bien sur des machines homogènes</a:t>
            </a:r>
          </a:p>
          <a:p>
            <a:pPr lvl="1"/>
            <a:r>
              <a:rPr lang="fr-FR" dirty="0"/>
              <a:t>Les </a:t>
            </a:r>
            <a:r>
              <a:rPr lang="fr-FR" dirty="0" smtClean="0"/>
              <a:t>difficultés </a:t>
            </a:r>
            <a:r>
              <a:rPr lang="fr-FR" dirty="0"/>
              <a:t>viennent si les machines utilisent des encodages différents </a:t>
            </a:r>
          </a:p>
          <a:p>
            <a:pPr lvl="1"/>
            <a:r>
              <a:rPr lang="fr-FR" dirty="0"/>
              <a:t>Ex : ASCII ou EBCDIC</a:t>
            </a:r>
          </a:p>
          <a:p>
            <a:endParaRPr lang="fr-FR" dirty="0"/>
          </a:p>
          <a:p>
            <a:r>
              <a:rPr lang="fr-FR" b="1" dirty="0"/>
              <a:t>La représentation des données pose aussi un problème</a:t>
            </a:r>
          </a:p>
          <a:p>
            <a:pPr lvl="1"/>
            <a:r>
              <a:rPr lang="fr-FR" dirty="0"/>
              <a:t>Ex.</a:t>
            </a:r>
          </a:p>
          <a:p>
            <a:pPr lvl="2"/>
            <a:r>
              <a:rPr lang="fr-FR" dirty="0"/>
              <a:t>Intel « </a:t>
            </a:r>
            <a:r>
              <a:rPr lang="fr-FR" dirty="0" err="1"/>
              <a:t>big-endian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Sparc « </a:t>
            </a:r>
            <a:r>
              <a:rPr lang="fr-FR" dirty="0" err="1"/>
              <a:t>little-endian</a:t>
            </a:r>
            <a:r>
              <a:rPr lang="fr-FR" dirty="0"/>
              <a:t> »</a:t>
            </a:r>
          </a:p>
          <a:p>
            <a:endParaRPr lang="fr-FR" b="1" dirty="0"/>
          </a:p>
          <a:p>
            <a:r>
              <a:rPr lang="fr-FR" b="1" dirty="0"/>
              <a:t>Passer des pointeurs</a:t>
            </a:r>
          </a:p>
          <a:p>
            <a:pPr lvl="1"/>
            <a:r>
              <a:rPr lang="fr-FR" dirty="0"/>
              <a:t>Des références sur un espace de mémoire locales</a:t>
            </a:r>
          </a:p>
          <a:p>
            <a:endParaRPr lang="fr-FR" b="1" dirty="0"/>
          </a:p>
          <a:p>
            <a:r>
              <a:rPr lang="fr-FR" b="1" dirty="0"/>
              <a:t>Pour gérer ces difficultés, et rendre </a:t>
            </a:r>
            <a:r>
              <a:rPr lang="fr-FR" b="1"/>
              <a:t>les </a:t>
            </a:r>
            <a:r>
              <a:rPr lang="fr-FR" b="1" smtClean="0"/>
              <a:t>problèmes </a:t>
            </a:r>
            <a:r>
              <a:rPr lang="fr-FR" b="1" dirty="0"/>
              <a:t>de représentation transparent, on utilise des IDL</a:t>
            </a:r>
          </a:p>
          <a:p>
            <a:pPr lvl="1"/>
            <a:r>
              <a:rPr lang="fr-FR" dirty="0"/>
              <a:t>Langage de Définition d'Interface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21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RMI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RMI (</a:t>
            </a:r>
            <a:r>
              <a:rPr lang="fr-FR" b="1" i="1" dirty="0" err="1"/>
              <a:t>Remote</a:t>
            </a:r>
            <a:r>
              <a:rPr lang="fr-FR" b="1" i="1" dirty="0"/>
              <a:t> </a:t>
            </a:r>
            <a:r>
              <a:rPr lang="fr-FR" b="1" i="1" dirty="0" err="1"/>
              <a:t>Method</a:t>
            </a:r>
            <a:r>
              <a:rPr lang="fr-FR" b="1" i="1" dirty="0"/>
              <a:t> Invocation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Exécuter une méthode d'un objet distant</a:t>
            </a:r>
          </a:p>
          <a:p>
            <a:endParaRPr lang="fr-FR" b="1" dirty="0"/>
          </a:p>
          <a:p>
            <a:r>
              <a:rPr lang="fr-FR" b="1" dirty="0"/>
              <a:t>Le RMI peut être vu comme une extension des RPC pour les systèmes orientés objets</a:t>
            </a:r>
          </a:p>
          <a:p>
            <a:endParaRPr lang="fr-FR" b="1" dirty="0"/>
          </a:p>
          <a:p>
            <a:r>
              <a:rPr lang="fr-FR" b="1" dirty="0"/>
              <a:t>Les objets </a:t>
            </a:r>
          </a:p>
          <a:p>
            <a:pPr lvl="1"/>
            <a:r>
              <a:rPr lang="fr-FR" dirty="0"/>
              <a:t>Encapsulent les données (l'état)</a:t>
            </a:r>
          </a:p>
          <a:p>
            <a:pPr lvl="1"/>
            <a:r>
              <a:rPr lang="fr-FR" dirty="0"/>
              <a:t>et les opérations sur ces données (les méthodes)</a:t>
            </a:r>
          </a:p>
          <a:p>
            <a:endParaRPr lang="fr-FR" b="1" dirty="0"/>
          </a:p>
          <a:p>
            <a:r>
              <a:rPr lang="fr-FR" b="1" dirty="0"/>
              <a:t>Les méthodes sont mises à disposition à travers des interfaces</a:t>
            </a:r>
          </a:p>
          <a:p>
            <a:endParaRPr lang="fr-FR" b="1" dirty="0"/>
          </a:p>
          <a:p>
            <a:r>
              <a:rPr lang="fr-FR" b="1" dirty="0"/>
              <a:t>Dans un SD les interfaces résident sur une machine,  alors que les implémentations résident sur une autre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64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Principe du </a:t>
            </a:r>
            <a:r>
              <a:rPr lang="fr-FR" dirty="0" smtClean="0"/>
              <a:t>RMI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945"/>
            <a:ext cx="9144000" cy="49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Importance des </a:t>
            </a:r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Objets distribués </a:t>
            </a:r>
          </a:p>
          <a:p>
            <a:pPr lvl="1"/>
            <a:r>
              <a:rPr lang="fr-FR" dirty="0"/>
              <a:t>construits, compilés et exécutés séparément</a:t>
            </a:r>
          </a:p>
          <a:p>
            <a:endParaRPr lang="fr-FR" b="1" dirty="0"/>
          </a:p>
          <a:p>
            <a:r>
              <a:rPr lang="fr-FR" b="1" dirty="0"/>
              <a:t>Pour contrôler les interactions entre ces objets</a:t>
            </a:r>
          </a:p>
          <a:p>
            <a:pPr lvl="1"/>
            <a:r>
              <a:rPr lang="fr-FR" dirty="0"/>
              <a:t>définir explicitement les interfaces de chaque module</a:t>
            </a:r>
          </a:p>
          <a:p>
            <a:pPr lvl="2"/>
            <a:r>
              <a:rPr lang="fr-FR" dirty="0"/>
              <a:t>Nom des méthodes accessibles</a:t>
            </a:r>
          </a:p>
          <a:p>
            <a:pPr lvl="2"/>
            <a:r>
              <a:rPr lang="fr-FR" dirty="0"/>
              <a:t>Types des paramètres en entrée (IN) et sortie (OUT)</a:t>
            </a:r>
          </a:p>
          <a:p>
            <a:pPr lvl="2"/>
            <a:r>
              <a:rPr lang="fr-FR" dirty="0"/>
              <a:t>Type du résultat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90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Modèles à objet </a:t>
            </a:r>
            <a:r>
              <a:rPr lang="fr-FR" dirty="0" smtClean="0"/>
              <a:t>classiques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07664"/>
            <a:ext cx="8229600" cy="1969335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/>
              <a:t>Références d'objets : </a:t>
            </a:r>
            <a:r>
              <a:rPr lang="fr-FR" dirty="0"/>
              <a:t>adresse dans l'espace d'adressage, obtenue à la création de l'objet puis par affectations successives</a:t>
            </a:r>
            <a:endParaRPr lang="fr-FR" b="1" dirty="0"/>
          </a:p>
          <a:p>
            <a:r>
              <a:rPr lang="fr-FR" b="1" dirty="0"/>
              <a:t>Interfaces : </a:t>
            </a:r>
            <a:r>
              <a:rPr lang="fr-FR" dirty="0"/>
              <a:t>définition de la signature d'un ensemble de méthodes, souvent </a:t>
            </a:r>
            <a:r>
              <a:rPr lang="fr-FR" dirty="0" smtClean="0"/>
              <a:t>incluses </a:t>
            </a:r>
            <a:r>
              <a:rPr lang="fr-FR" dirty="0"/>
              <a:t>dans la classe de l'objet</a:t>
            </a:r>
            <a:endParaRPr lang="fr-FR" b="1" dirty="0"/>
          </a:p>
          <a:p>
            <a:r>
              <a:rPr lang="fr-FR" b="1" dirty="0"/>
              <a:t>Actions : </a:t>
            </a:r>
            <a:r>
              <a:rPr lang="fr-FR" dirty="0"/>
              <a:t>déclenchées par un objet appelant une méthode d'un autre objet. Le receveur exécute le code et rend le contrôle à </a:t>
            </a:r>
            <a:r>
              <a:rPr lang="fr-FR" dirty="0" smtClean="0"/>
              <a:t>l'appelant</a:t>
            </a:r>
            <a:endParaRPr lang="fr-FR" b="1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5" y="1600200"/>
            <a:ext cx="6405370" cy="269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3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Communication </a:t>
            </a:r>
            <a:r>
              <a:rPr lang="fr-FR" dirty="0" err="1"/>
              <a:t>inter-</a:t>
            </a:r>
            <a:r>
              <a:rPr lang="fr-FR" dirty="0" err="1" smtClean="0"/>
              <a:t>processus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Faire </a:t>
            </a:r>
            <a:r>
              <a:rPr lang="fr-FR" b="1" dirty="0"/>
              <a:t>communiquer plusieurs </a:t>
            </a:r>
            <a:r>
              <a:rPr lang="fr-FR" b="1" dirty="0" smtClean="0"/>
              <a:t>processus par Sockets</a:t>
            </a:r>
            <a:endParaRPr lang="fr-FR" b="1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outils </a:t>
            </a:r>
            <a:r>
              <a:rPr lang="fr-FR" dirty="0" smtClean="0"/>
              <a:t>sont </a:t>
            </a:r>
            <a:r>
              <a:rPr lang="fr-FR" dirty="0"/>
              <a:t>trop bas niveaux 	</a:t>
            </a:r>
          </a:p>
          <a:p>
            <a:pPr lvl="1"/>
            <a:r>
              <a:rPr lang="fr-FR" dirty="0"/>
              <a:t>Ils réduisent la transparence</a:t>
            </a:r>
          </a:p>
          <a:p>
            <a:pPr lvl="1"/>
            <a:r>
              <a:rPr lang="fr-FR" dirty="0"/>
              <a:t>Rendent le développement de SD difficile</a:t>
            </a:r>
          </a:p>
          <a:p>
            <a:endParaRPr lang="fr-FR" dirty="0"/>
          </a:p>
          <a:p>
            <a:r>
              <a:rPr lang="fr-FR" b="1" dirty="0"/>
              <a:t>Il faut de nouveaux outils </a:t>
            </a:r>
            <a:r>
              <a:rPr lang="fr-FR" b="1" dirty="0" smtClean="0"/>
              <a:t>: Middleware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26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Objets </a:t>
            </a:r>
            <a:r>
              <a:rPr lang="fr-FR" dirty="0" smtClean="0"/>
              <a:t>distribués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806514"/>
            <a:ext cx="8229600" cy="1670485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Problèmes</a:t>
            </a:r>
          </a:p>
          <a:p>
            <a:pPr lvl="1"/>
            <a:r>
              <a:rPr lang="fr-FR" dirty="0"/>
              <a:t>Comment référencer un objet distant ?</a:t>
            </a:r>
          </a:p>
          <a:p>
            <a:pPr lvl="1"/>
            <a:r>
              <a:rPr lang="fr-FR" dirty="0"/>
              <a:t>Comment connaître son interface ?</a:t>
            </a:r>
          </a:p>
          <a:p>
            <a:pPr lvl="1"/>
            <a:r>
              <a:rPr lang="fr-FR" dirty="0"/>
              <a:t>Comment invoquer des méthodes, passer des paramètres, et recevoir des résultats ?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98" y="1523999"/>
            <a:ext cx="6639733" cy="328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93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644636"/>
            <a:ext cx="8229600" cy="1832363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Proxy :</a:t>
            </a:r>
            <a:r>
              <a:rPr lang="fr-FR" dirty="0"/>
              <a:t> L'objet distant B possède un représentant (proxy) dans l'espace de l'objet appelant A. Le proxy réalise l'appel à distance.</a:t>
            </a:r>
            <a:endParaRPr lang="fr-FR" b="1" dirty="0"/>
          </a:p>
          <a:p>
            <a:endParaRPr lang="fr-FR" b="1" dirty="0"/>
          </a:p>
          <a:p>
            <a:r>
              <a:rPr lang="fr-FR" b="1" dirty="0" err="1"/>
              <a:t>Skeleton</a:t>
            </a:r>
            <a:r>
              <a:rPr lang="fr-FR" b="1" dirty="0"/>
              <a:t> :</a:t>
            </a:r>
            <a:r>
              <a:rPr lang="fr-FR" dirty="0"/>
              <a:t> La machine d'exécution (JVM) est étendue pour traiter des appels de méthodes en provenance d'une autre JVM. Ce </a:t>
            </a:r>
            <a:r>
              <a:rPr lang="fr-FR" dirty="0" err="1"/>
              <a:t>skeleton</a:t>
            </a:r>
            <a:r>
              <a:rPr lang="fr-FR" dirty="0"/>
              <a:t> reçoit des requêtes externes et les transforme en appel de </a:t>
            </a:r>
            <a:r>
              <a:rPr lang="fr-FR" dirty="0" smtClean="0"/>
              <a:t>méthode</a:t>
            </a:r>
            <a:endParaRPr lang="fr-FR" b="1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32" y="1466583"/>
            <a:ext cx="5756910" cy="305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58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Proxy / </a:t>
            </a:r>
            <a:r>
              <a:rPr lang="fr-FR" dirty="0" err="1" smtClean="0"/>
              <a:t>Skeleton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/>
              <a:t>Le Proxy </a:t>
            </a:r>
          </a:p>
          <a:p>
            <a:pPr lvl="1"/>
            <a:r>
              <a:rPr lang="fr-FR" dirty="0"/>
              <a:t>Implante l'interface de l'objet distant</a:t>
            </a:r>
          </a:p>
          <a:p>
            <a:pPr lvl="1"/>
            <a:r>
              <a:rPr lang="fr-FR" dirty="0"/>
              <a:t>Gère la référence vers l'objet distant</a:t>
            </a:r>
          </a:p>
          <a:p>
            <a:pPr lvl="1"/>
            <a:r>
              <a:rPr lang="fr-FR" dirty="0"/>
              <a:t>Gère la communication avec l'objet distant : transformation de l'appel de méthode en requête sérialisée (formatée)</a:t>
            </a:r>
          </a:p>
          <a:p>
            <a:endParaRPr lang="fr-FR" b="1" dirty="0"/>
          </a:p>
          <a:p>
            <a:r>
              <a:rPr lang="fr-FR" b="1" dirty="0"/>
              <a:t>Le </a:t>
            </a:r>
            <a:r>
              <a:rPr lang="fr-FR" b="1" dirty="0" err="1"/>
              <a:t>Skeleton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Gestion de la Communication avec l'appelant</a:t>
            </a:r>
          </a:p>
          <a:p>
            <a:pPr lvl="1"/>
            <a:r>
              <a:rPr lang="fr-FR" dirty="0"/>
              <a:t>Transformation des requêtes en appel de méthodes sur un objet local</a:t>
            </a:r>
          </a:p>
          <a:p>
            <a:endParaRPr lang="fr-FR" b="1" dirty="0"/>
          </a:p>
          <a:p>
            <a:r>
              <a:rPr lang="fr-FR" b="1" dirty="0"/>
              <a:t>Intérêts </a:t>
            </a:r>
          </a:p>
          <a:p>
            <a:pPr lvl="1"/>
            <a:r>
              <a:rPr lang="fr-FR" dirty="0"/>
              <a:t>Les Objets A et B ne sont (presque) pas modifiés</a:t>
            </a:r>
          </a:p>
          <a:p>
            <a:pPr lvl="1"/>
            <a:r>
              <a:rPr lang="fr-FR" dirty="0"/>
              <a:t>Ils manipulent des références et des appels locaux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34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Annuaires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Création/Obtention des Proxys :</a:t>
            </a:r>
          </a:p>
          <a:p>
            <a:pPr lvl="1"/>
            <a:r>
              <a:rPr lang="fr-FR" dirty="0"/>
              <a:t>L'objet distant (serveur) crée un proxy</a:t>
            </a:r>
          </a:p>
          <a:p>
            <a:pPr lvl="1"/>
            <a:r>
              <a:rPr lang="fr-FR" dirty="0"/>
              <a:t>le proxy est enregistré dans un annuaire</a:t>
            </a:r>
          </a:p>
          <a:p>
            <a:pPr lvl="1"/>
            <a:r>
              <a:rPr lang="fr-FR" dirty="0"/>
              <a:t>l'objet appelant (client) interroge l'annuaire et récupère le proxy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8" y="3237887"/>
            <a:ext cx="7786797" cy="35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1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Inconvénients de RPC et </a:t>
            </a:r>
            <a:r>
              <a:rPr lang="fr-FR" dirty="0" smtClean="0"/>
              <a:t>RMI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RPC et RMI cachent la communication dans </a:t>
            </a:r>
            <a:r>
              <a:rPr lang="fr-FR" b="1"/>
              <a:t>les </a:t>
            </a:r>
            <a:r>
              <a:rPr lang="fr-FR" b="1" smtClean="0"/>
              <a:t>SD</a:t>
            </a:r>
            <a:endParaRPr lang="fr-FR" b="1" dirty="0"/>
          </a:p>
          <a:p>
            <a:pPr lvl="1"/>
            <a:r>
              <a:rPr lang="fr-FR" dirty="0"/>
              <a:t>Ils permettent une bonne transparence</a:t>
            </a:r>
          </a:p>
          <a:p>
            <a:endParaRPr lang="fr-FR" b="1" dirty="0"/>
          </a:p>
          <a:p>
            <a:r>
              <a:rPr lang="fr-FR" b="1" dirty="0"/>
              <a:t>Mais comme mécanismes de communication, RPC et RMI sont parfois inappropriés	</a:t>
            </a:r>
          </a:p>
          <a:p>
            <a:pPr lvl="1"/>
            <a:r>
              <a:rPr lang="fr-FR" dirty="0"/>
              <a:t>Il faut toujours supposer que la machine distante est en ligne</a:t>
            </a:r>
          </a:p>
          <a:p>
            <a:pPr lvl="1"/>
            <a:r>
              <a:rPr lang="fr-FR" dirty="0"/>
              <a:t>Ils sont bloquants ce qui les rend restrictives</a:t>
            </a:r>
          </a:p>
          <a:p>
            <a:endParaRPr lang="fr-FR" b="1" dirty="0"/>
          </a:p>
          <a:p>
            <a:r>
              <a:rPr lang="fr-FR" b="1" dirty="0"/>
              <a:t>Pour certaines applications, ces deux hypothèses sont contraignantes</a:t>
            </a:r>
          </a:p>
          <a:p>
            <a:pPr lvl="1"/>
            <a:r>
              <a:rPr lang="fr-FR" dirty="0" smtClean="0"/>
              <a:t>Solution : communication </a:t>
            </a:r>
            <a:r>
              <a:rPr lang="fr-FR" dirty="0"/>
              <a:t>par passage de message</a:t>
            </a:r>
          </a:p>
          <a:p>
            <a:pPr lvl="2"/>
            <a:r>
              <a:rPr lang="fr-FR" dirty="0"/>
              <a:t>MOM (M</a:t>
            </a:r>
            <a:r>
              <a:rPr lang="fr-FR" i="1" dirty="0"/>
              <a:t>essage </a:t>
            </a:r>
            <a:r>
              <a:rPr lang="fr-FR" i="1" dirty="0" err="1"/>
              <a:t>Oriented</a:t>
            </a:r>
            <a:r>
              <a:rPr lang="fr-FR" i="1" dirty="0"/>
              <a:t> Middleware</a:t>
            </a:r>
            <a:r>
              <a:rPr lang="fr-FR" dirty="0"/>
              <a:t>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6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Middlleware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t="7107" b="7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18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des </a:t>
            </a:r>
            <a:r>
              <a:rPr lang="fr-FR" dirty="0" err="1"/>
              <a:t>Middlleware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Communication</a:t>
            </a:r>
          </a:p>
          <a:p>
            <a:pPr lvl="1"/>
            <a:r>
              <a:rPr lang="fr-FR" dirty="0"/>
              <a:t>Fournit des facilités de communication </a:t>
            </a:r>
          </a:p>
          <a:p>
            <a:pPr lvl="1"/>
            <a:r>
              <a:rPr lang="fr-FR" dirty="0"/>
              <a:t>cache la couche transport du système </a:t>
            </a:r>
          </a:p>
          <a:p>
            <a:endParaRPr lang="fr-FR" b="1" dirty="0"/>
          </a:p>
          <a:p>
            <a:r>
              <a:rPr lang="fr-FR" b="1" dirty="0"/>
              <a:t>Nommage </a:t>
            </a:r>
          </a:p>
          <a:p>
            <a:pPr lvl="1"/>
            <a:r>
              <a:rPr lang="fr-FR" dirty="0"/>
              <a:t>Pour permettre d'accéder aux ressources par leur nom et de les répertorier dans un annuaire</a:t>
            </a:r>
          </a:p>
          <a:p>
            <a:endParaRPr lang="fr-FR" b="1" dirty="0"/>
          </a:p>
          <a:p>
            <a:r>
              <a:rPr lang="fr-FR" b="1" dirty="0"/>
              <a:t>Persistance des données</a:t>
            </a:r>
          </a:p>
          <a:p>
            <a:endParaRPr lang="fr-FR" b="1" dirty="0"/>
          </a:p>
          <a:p>
            <a:r>
              <a:rPr lang="fr-FR" b="1" dirty="0"/>
              <a:t>Transactions distribuées</a:t>
            </a:r>
          </a:p>
          <a:p>
            <a:pPr lvl="1"/>
            <a:r>
              <a:rPr lang="fr-FR" dirty="0"/>
              <a:t>Opérations atomiques qui soit réussissent, soit échouent auquel cas les données ne sont pas affectées</a:t>
            </a:r>
          </a:p>
          <a:p>
            <a:endParaRPr lang="fr-FR" b="1" dirty="0"/>
          </a:p>
          <a:p>
            <a:r>
              <a:rPr lang="fr-FR" b="1" dirty="0"/>
              <a:t>Sécurité</a:t>
            </a:r>
          </a:p>
          <a:p>
            <a:pPr lvl="1"/>
            <a:r>
              <a:rPr lang="fr-FR" dirty="0"/>
              <a:t>Ne repose pas sur le système sous-jacent, le </a:t>
            </a:r>
            <a:r>
              <a:rPr lang="fr-FR" i="1" dirty="0" err="1"/>
              <a:t>middlleware</a:t>
            </a:r>
            <a:r>
              <a:rPr lang="fr-FR" dirty="0"/>
              <a:t> fournit ses propres mécanismes de sécurité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0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Ouverture des </a:t>
            </a:r>
            <a:r>
              <a:rPr lang="fr-FR" dirty="0" err="1" smtClean="0"/>
              <a:t>Middlleware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3" y="1757165"/>
            <a:ext cx="8506367" cy="4271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71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des </a:t>
            </a:r>
            <a:r>
              <a:rPr lang="fr-FR" dirty="0" err="1" smtClean="0"/>
              <a:t>Middlleware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Paradigmes </a:t>
            </a:r>
            <a:r>
              <a:rPr lang="fr-FR" b="1" dirty="0"/>
              <a:t>décrivant la distribution et la communication</a:t>
            </a:r>
          </a:p>
          <a:p>
            <a:endParaRPr lang="fr-FR" b="1" dirty="0"/>
          </a:p>
          <a:p>
            <a:pPr lvl="1"/>
            <a:r>
              <a:rPr lang="fr-FR" b="1" dirty="0" smtClean="0"/>
              <a:t>RPC – </a:t>
            </a:r>
            <a:r>
              <a:rPr lang="fr-FR" b="1" dirty="0" err="1" smtClean="0"/>
              <a:t>Remote</a:t>
            </a:r>
            <a:r>
              <a:rPr lang="fr-FR" b="1" dirty="0" smtClean="0"/>
              <a:t> </a:t>
            </a:r>
            <a:r>
              <a:rPr lang="fr-FR" b="1" dirty="0" err="1" smtClean="0"/>
              <a:t>Procedure</a:t>
            </a:r>
            <a:r>
              <a:rPr lang="fr-FR" b="1" dirty="0" smtClean="0"/>
              <a:t> Call</a:t>
            </a:r>
            <a:endParaRPr lang="fr-FR" dirty="0"/>
          </a:p>
          <a:p>
            <a:pPr lvl="2"/>
            <a:r>
              <a:rPr lang="fr-FR" dirty="0"/>
              <a:t>Exécuter des procédures sur des machines </a:t>
            </a:r>
            <a:r>
              <a:rPr lang="fr-FR" dirty="0" smtClean="0"/>
              <a:t>distantes : RPC</a:t>
            </a:r>
            <a:endParaRPr lang="fr-FR" dirty="0"/>
          </a:p>
          <a:p>
            <a:pPr lvl="2"/>
            <a:r>
              <a:rPr lang="fr-FR" b="1" dirty="0" smtClean="0"/>
              <a:t>Objets distribués</a:t>
            </a:r>
            <a:r>
              <a:rPr lang="fr-FR" dirty="0" smtClean="0"/>
              <a:t> : RMI</a:t>
            </a:r>
            <a:r>
              <a:rPr lang="fr-FR" dirty="0"/>
              <a:t>, </a:t>
            </a:r>
            <a:r>
              <a:rPr lang="fr-FR" dirty="0" smtClean="0"/>
              <a:t>CORBA, DCOM, .NET </a:t>
            </a:r>
            <a:r>
              <a:rPr lang="fr-FR" dirty="0" err="1" smtClean="0"/>
              <a:t>Remoting</a:t>
            </a:r>
            <a:r>
              <a:rPr lang="fr-FR" dirty="0" smtClean="0"/>
              <a:t>, SOAP</a:t>
            </a:r>
          </a:p>
          <a:p>
            <a:pPr lvl="2"/>
            <a:endParaRPr lang="fr-FR" dirty="0" smtClean="0"/>
          </a:p>
          <a:p>
            <a:pPr lvl="1"/>
            <a:r>
              <a:rPr lang="fr-FR" b="1" dirty="0" smtClean="0"/>
              <a:t>MOM – Message </a:t>
            </a:r>
            <a:r>
              <a:rPr lang="fr-FR" b="1" dirty="0" err="1" smtClean="0"/>
              <a:t>Oriented</a:t>
            </a:r>
            <a:r>
              <a:rPr lang="fr-FR" b="1" dirty="0" smtClean="0"/>
              <a:t> Middleware</a:t>
            </a:r>
          </a:p>
          <a:p>
            <a:pPr lvl="2"/>
            <a:r>
              <a:rPr lang="fr-FR" dirty="0" smtClean="0"/>
              <a:t>JMS (Java Messaging Service)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86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0" y="2552683"/>
            <a:ext cx="6483169" cy="43053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Middleware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Application </a:t>
            </a:r>
            <a:r>
              <a:rPr lang="fr-FR" b="1" dirty="0"/>
              <a:t>qui se trouve entre le système distribué et la couche transport </a:t>
            </a:r>
          </a:p>
          <a:p>
            <a:pPr lvl="1"/>
            <a:r>
              <a:rPr lang="fr-FR" dirty="0"/>
              <a:t>Elle offre la transparence nécessaire pour le </a:t>
            </a:r>
            <a:r>
              <a:rPr lang="fr-FR" dirty="0" smtClean="0"/>
              <a:t>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RPC - RMI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74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RPC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RPC (</a:t>
            </a:r>
            <a:r>
              <a:rPr lang="fr-FR" b="1" i="1" dirty="0" err="1"/>
              <a:t>Remote</a:t>
            </a:r>
            <a:r>
              <a:rPr lang="fr-FR" b="1" i="1" dirty="0"/>
              <a:t> </a:t>
            </a:r>
            <a:r>
              <a:rPr lang="fr-FR" b="1" i="1" dirty="0" err="1"/>
              <a:t>Procedure</a:t>
            </a:r>
            <a:r>
              <a:rPr lang="fr-FR" b="1" i="1" dirty="0"/>
              <a:t> Call</a:t>
            </a:r>
            <a:r>
              <a:rPr lang="fr-FR" b="1" dirty="0"/>
              <a:t>) 1984</a:t>
            </a:r>
          </a:p>
          <a:p>
            <a:pPr lvl="1"/>
            <a:r>
              <a:rPr lang="fr-FR" dirty="0"/>
              <a:t>Au lieu d'échanger des messages formatés à travers des sockets.</a:t>
            </a:r>
          </a:p>
          <a:p>
            <a:pPr lvl="1"/>
            <a:r>
              <a:rPr lang="fr-FR" dirty="0"/>
              <a:t>Donner la possibilité au programmes d'exécuter des procédures sur des machines distantes</a:t>
            </a:r>
          </a:p>
          <a:p>
            <a:endParaRPr lang="fr-FR" b="1" dirty="0"/>
          </a:p>
          <a:p>
            <a:r>
              <a:rPr lang="fr-FR" b="1" dirty="0"/>
              <a:t>Enlève le besoin pour les programmeurs de SD de se soucier des détails de la programmation réseaux</a:t>
            </a:r>
          </a:p>
          <a:p>
            <a:pPr lvl="1"/>
            <a:r>
              <a:rPr lang="fr-FR" dirty="0"/>
              <a:t>Ouvrir une socket, mettre les bonnes adresses </a:t>
            </a:r>
            <a:r>
              <a:rPr lang="fr-FR" dirty="0" smtClean="0"/>
              <a:t>IP, protocole, </a:t>
            </a:r>
            <a:r>
              <a:rPr lang="fr-FR" dirty="0"/>
              <a:t>etc.</a:t>
            </a:r>
          </a:p>
          <a:p>
            <a:endParaRPr lang="fr-FR" dirty="0"/>
          </a:p>
          <a:p>
            <a:r>
              <a:rPr lang="fr-FR" b="1" dirty="0"/>
              <a:t>Augmente la transparence</a:t>
            </a:r>
          </a:p>
          <a:p>
            <a:endParaRPr lang="fr-FR" b="1" dirty="0"/>
          </a:p>
          <a:p>
            <a:r>
              <a:rPr lang="fr-FR" b="1" dirty="0"/>
              <a:t>Sur le principe c'est simple, mais 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63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124</TotalTime>
  <Words>969</Words>
  <Application>Microsoft Macintosh PowerPoint</Application>
  <PresentationFormat>Présentation à l'écran (4:3)</PresentationFormat>
  <Paragraphs>169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Clarté</vt:lpstr>
      <vt:lpstr>Systèmes Distribués</vt:lpstr>
      <vt:lpstr>Communication inter-processus</vt:lpstr>
      <vt:lpstr>Middlleware</vt:lpstr>
      <vt:lpstr>Services des Middlleware</vt:lpstr>
      <vt:lpstr>Ouverture des Middlleware</vt:lpstr>
      <vt:lpstr>Modèle des Middlleware</vt:lpstr>
      <vt:lpstr>Middleware</vt:lpstr>
      <vt:lpstr>RPC - RMI</vt:lpstr>
      <vt:lpstr>RPC</vt:lpstr>
      <vt:lpstr>Difficultés à considérer</vt:lpstr>
      <vt:lpstr>Principe</vt:lpstr>
      <vt:lpstr>Fonctionnement</vt:lpstr>
      <vt:lpstr>Les dix étapes du RPC</vt:lpstr>
      <vt:lpstr>Passage de paramètres</vt:lpstr>
      <vt:lpstr>Quelques problèmes</vt:lpstr>
      <vt:lpstr>RMI</vt:lpstr>
      <vt:lpstr>Principe du RMI</vt:lpstr>
      <vt:lpstr>Importance des interfaces</vt:lpstr>
      <vt:lpstr>Modèles à objet classiques</vt:lpstr>
      <vt:lpstr>Objets distribués</vt:lpstr>
      <vt:lpstr>Principe</vt:lpstr>
      <vt:lpstr>Proxy / Skeleton</vt:lpstr>
      <vt:lpstr>Annuaires</vt:lpstr>
      <vt:lpstr>Inconvénients de RPC et RMI</vt:lpstr>
    </vt:vector>
  </TitlesOfParts>
  <Company>LIL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Bourguin</dc:creator>
  <cp:lastModifiedBy>Grégory Bourguin</cp:lastModifiedBy>
  <cp:revision>73</cp:revision>
  <dcterms:created xsi:type="dcterms:W3CDTF">2013-01-08T09:43:52Z</dcterms:created>
  <dcterms:modified xsi:type="dcterms:W3CDTF">2016-05-10T11:37:25Z</dcterms:modified>
</cp:coreProperties>
</file>