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2" r:id="rId2"/>
    <p:sldId id="304" r:id="rId3"/>
    <p:sldId id="305" r:id="rId4"/>
    <p:sldId id="306" r:id="rId5"/>
    <p:sldId id="307" r:id="rId6"/>
    <p:sldId id="309" r:id="rId7"/>
    <p:sldId id="308" r:id="rId8"/>
    <p:sldId id="310" r:id="rId9"/>
    <p:sldId id="311" r:id="rId10"/>
    <p:sldId id="312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1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9ACF4-3A58-524B-B0ED-235E9857C1B5}" type="datetimeFigureOut">
              <a:rPr lang="fr-FR" smtClean="0"/>
              <a:t>17/03/16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5D133-FC69-6C41-9A05-7A680C25B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17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17/03/16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17/03/16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17/03/16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17/03/16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17/03/16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17/03/16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17/03/16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17/03/16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17/03/16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17/03/16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17/03/16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773EE28-C641-7847-A17C-29944CB3CCF4}" type="datetimeFigureOut">
              <a:rPr lang="fr-FR" smtClean="0"/>
              <a:t>17/03/16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Systèmes Distribués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INTRODUCTION À CORBA </a:t>
            </a:r>
          </a:p>
          <a:p>
            <a:r>
              <a:rPr lang="fr-FR" dirty="0" smtClean="0"/>
              <a:t>Interface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(IDL)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35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Héritage </a:t>
            </a:r>
            <a:r>
              <a:rPr lang="fr-FR" dirty="0" smtClean="0"/>
              <a:t>d’interface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Héritage multiple possible</a:t>
            </a:r>
          </a:p>
          <a:p>
            <a:pPr lvl="1"/>
            <a:r>
              <a:rPr lang="fr-FR" sz="1600" dirty="0" smtClean="0"/>
              <a:t>Exemple :</a:t>
            </a:r>
          </a:p>
          <a:p>
            <a:pPr marL="548640" lvl="2" indent="0">
              <a:buNone/>
            </a:pPr>
            <a:r>
              <a:rPr lang="fr-FR" sz="1600" dirty="0" smtClean="0"/>
              <a:t>interface Etudiant : Personne, Auditeur, … { … } ;</a:t>
            </a:r>
          </a:p>
          <a:p>
            <a:pPr lvl="1"/>
            <a:endParaRPr lang="fr-FR" sz="1800" dirty="0"/>
          </a:p>
          <a:p>
            <a:r>
              <a:rPr lang="fr-FR" sz="2000" dirty="0" smtClean="0"/>
              <a:t>Héritage des éléments définis dans les super-interfaces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Ne peut PAS redéfinir les attributs et opérations </a:t>
            </a:r>
          </a:p>
          <a:p>
            <a:endParaRPr lang="fr-FR" sz="2000" dirty="0"/>
          </a:p>
          <a:p>
            <a:r>
              <a:rPr lang="fr-FR" sz="2000" dirty="0" smtClean="0"/>
              <a:t>NB : l’implémentation doit implanter tous les éléments (y compris ceux hérités)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4937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corba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IDL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614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Etapes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Définition de l’interface IDL</a:t>
            </a:r>
          </a:p>
          <a:p>
            <a:r>
              <a:rPr lang="fr-FR" dirty="0" smtClean="0"/>
              <a:t>Génération des stubs et squelettes</a:t>
            </a:r>
          </a:p>
          <a:p>
            <a:r>
              <a:rPr lang="fr-FR" dirty="0" smtClean="0"/>
              <a:t>Implémentation des services</a:t>
            </a:r>
          </a:p>
          <a:p>
            <a:r>
              <a:rPr lang="fr-FR" dirty="0" smtClean="0"/>
              <a:t>Utilisation des services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13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Principaux concepts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42965"/>
            <a:ext cx="8229600" cy="5257800"/>
          </a:xfrm>
        </p:spPr>
        <p:txBody>
          <a:bodyPr>
            <a:noAutofit/>
          </a:bodyPr>
          <a:lstStyle/>
          <a:p>
            <a:r>
              <a:rPr lang="fr-FR" sz="1800" dirty="0" smtClean="0"/>
              <a:t>Module </a:t>
            </a:r>
          </a:p>
          <a:p>
            <a:pPr lvl="1"/>
            <a:r>
              <a:rPr lang="fr-FR" sz="1600" dirty="0" smtClean="0"/>
              <a:t>Grouper des définitions IDL qui partagent un but commun</a:t>
            </a:r>
          </a:p>
          <a:p>
            <a:r>
              <a:rPr lang="fr-FR" sz="1800" dirty="0" smtClean="0"/>
              <a:t>Interface</a:t>
            </a:r>
          </a:p>
          <a:p>
            <a:pPr lvl="1"/>
            <a:r>
              <a:rPr lang="fr-FR" sz="1600" dirty="0" smtClean="0"/>
              <a:t>Ensemble de services</a:t>
            </a:r>
          </a:p>
          <a:p>
            <a:r>
              <a:rPr lang="fr-FR" sz="1800" dirty="0" smtClean="0"/>
              <a:t>Méthode</a:t>
            </a:r>
          </a:p>
          <a:p>
            <a:pPr lvl="1"/>
            <a:r>
              <a:rPr lang="fr-FR" sz="1600" dirty="0" smtClean="0"/>
              <a:t>Un service </a:t>
            </a:r>
          </a:p>
          <a:p>
            <a:pPr lvl="2"/>
            <a:r>
              <a:rPr lang="fr-FR" sz="1400" dirty="0" smtClean="0"/>
              <a:t>Avec un type de retour, ou </a:t>
            </a:r>
            <a:r>
              <a:rPr lang="fr-FR" sz="1400" b="1" dirty="0" err="1" smtClean="0"/>
              <a:t>void</a:t>
            </a:r>
            <a:r>
              <a:rPr lang="fr-FR" sz="1400" b="1" dirty="0" smtClean="0"/>
              <a:t> </a:t>
            </a:r>
          </a:p>
          <a:p>
            <a:pPr lvl="2"/>
            <a:r>
              <a:rPr lang="fr-FR" sz="1400" dirty="0"/>
              <a:t>P</a:t>
            </a:r>
            <a:r>
              <a:rPr lang="fr-FR" sz="1400" dirty="0" smtClean="0"/>
              <a:t>aramètres en mode </a:t>
            </a:r>
            <a:r>
              <a:rPr lang="fr-FR" sz="1400" b="1" dirty="0" smtClean="0"/>
              <a:t>in</a:t>
            </a:r>
            <a:r>
              <a:rPr lang="fr-FR" sz="1400" dirty="0" smtClean="0"/>
              <a:t> | </a:t>
            </a:r>
            <a:r>
              <a:rPr lang="fr-FR" sz="1400" b="1" dirty="0" smtClean="0"/>
              <a:t>out</a:t>
            </a:r>
            <a:r>
              <a:rPr lang="fr-FR" sz="1400" dirty="0" smtClean="0"/>
              <a:t> | </a:t>
            </a:r>
            <a:r>
              <a:rPr lang="fr-FR" sz="1400" b="1" dirty="0" err="1" smtClean="0"/>
              <a:t>inout</a:t>
            </a:r>
            <a:endParaRPr lang="fr-FR" sz="1400" dirty="0" smtClean="0"/>
          </a:p>
          <a:p>
            <a:r>
              <a:rPr lang="fr-FR" sz="1800" dirty="0" smtClean="0"/>
              <a:t>Exemple :</a:t>
            </a:r>
          </a:p>
          <a:p>
            <a:pPr marL="274320" lvl="1" indent="0">
              <a:buNone/>
            </a:pPr>
            <a:r>
              <a:rPr lang="fr-FR" sz="1600" dirty="0"/>
              <a:t>m</a:t>
            </a:r>
            <a:r>
              <a:rPr lang="fr-FR" sz="1600" dirty="0" smtClean="0"/>
              <a:t>odule Bank {</a:t>
            </a:r>
          </a:p>
          <a:p>
            <a:pPr marL="548640" lvl="2" indent="0">
              <a:buNone/>
            </a:pPr>
            <a:r>
              <a:rPr lang="fr-FR" sz="1400" dirty="0" smtClean="0"/>
              <a:t>interface Customer {</a:t>
            </a:r>
          </a:p>
          <a:p>
            <a:pPr marL="548640" lvl="2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string </a:t>
            </a:r>
            <a:r>
              <a:rPr lang="fr-FR" sz="1400" dirty="0" err="1" smtClean="0"/>
              <a:t>getName</a:t>
            </a:r>
            <a:r>
              <a:rPr lang="fr-FR" sz="1400" dirty="0" smtClean="0"/>
              <a:t>() ;</a:t>
            </a:r>
          </a:p>
          <a:p>
            <a:pPr marL="548640" lvl="2" indent="0">
              <a:buNone/>
            </a:pPr>
            <a:r>
              <a:rPr lang="fr-FR" sz="1400" dirty="0"/>
              <a:t>	</a:t>
            </a:r>
            <a:r>
              <a:rPr lang="fr-FR" sz="1400" dirty="0" err="1" smtClean="0"/>
              <a:t>void</a:t>
            </a:r>
            <a:r>
              <a:rPr lang="fr-FR" sz="1400" dirty="0" smtClean="0"/>
              <a:t> </a:t>
            </a:r>
            <a:r>
              <a:rPr lang="fr-FR" sz="1400" dirty="0" err="1" smtClean="0"/>
              <a:t>setName</a:t>
            </a:r>
            <a:r>
              <a:rPr lang="fr-FR" sz="1400" dirty="0" smtClean="0"/>
              <a:t>(in string </a:t>
            </a:r>
            <a:r>
              <a:rPr lang="fr-FR" sz="1400" dirty="0" err="1" smtClean="0"/>
              <a:t>name</a:t>
            </a:r>
            <a:r>
              <a:rPr lang="fr-FR" sz="1400" dirty="0" smtClean="0"/>
              <a:t>) ;</a:t>
            </a:r>
          </a:p>
          <a:p>
            <a:pPr marL="548640" lvl="2" indent="0">
              <a:buNone/>
            </a:pPr>
            <a:r>
              <a:rPr lang="fr-FR" sz="1400" dirty="0" smtClean="0"/>
              <a:t>} ;</a:t>
            </a:r>
          </a:p>
          <a:p>
            <a:pPr marL="548640" lvl="2" indent="0">
              <a:buNone/>
            </a:pPr>
            <a:r>
              <a:rPr lang="fr-FR" sz="1400" dirty="0"/>
              <a:t>i</a:t>
            </a:r>
            <a:r>
              <a:rPr lang="fr-FR" sz="1400" dirty="0" smtClean="0"/>
              <a:t>nterface </a:t>
            </a:r>
            <a:r>
              <a:rPr lang="fr-FR" sz="1400" dirty="0" err="1" smtClean="0"/>
              <a:t>Account</a:t>
            </a:r>
            <a:r>
              <a:rPr lang="fr-FR" sz="1400" dirty="0" smtClean="0"/>
              <a:t> {</a:t>
            </a:r>
          </a:p>
          <a:p>
            <a:pPr marL="548640" lvl="2" indent="0">
              <a:buNone/>
            </a:pPr>
            <a:r>
              <a:rPr lang="fr-FR" sz="1400" dirty="0"/>
              <a:t>	</a:t>
            </a:r>
            <a:r>
              <a:rPr lang="fr-FR" sz="1400" dirty="0" err="1" smtClean="0"/>
              <a:t>boolean</a:t>
            </a:r>
            <a:r>
              <a:rPr lang="fr-FR" sz="1400" dirty="0" smtClean="0"/>
              <a:t> </a:t>
            </a:r>
            <a:r>
              <a:rPr lang="fr-FR" sz="1400" dirty="0" err="1" smtClean="0"/>
              <a:t>isPositive</a:t>
            </a:r>
            <a:r>
              <a:rPr lang="fr-FR" sz="1400" dirty="0" smtClean="0"/>
              <a:t>() ;</a:t>
            </a:r>
          </a:p>
          <a:p>
            <a:pPr marL="548640" lvl="2" indent="0">
              <a:buNone/>
            </a:pPr>
            <a:r>
              <a:rPr lang="fr-FR" sz="1400" dirty="0"/>
              <a:t>	</a:t>
            </a:r>
            <a:r>
              <a:rPr lang="fr-FR" sz="1400" dirty="0" err="1" smtClean="0"/>
              <a:t>void</a:t>
            </a:r>
            <a:r>
              <a:rPr lang="fr-FR" sz="1400" dirty="0" smtClean="0"/>
              <a:t> put(in </a:t>
            </a:r>
            <a:r>
              <a:rPr lang="fr-FR" sz="1400" dirty="0" err="1" smtClean="0"/>
              <a:t>float</a:t>
            </a:r>
            <a:r>
              <a:rPr lang="fr-FR" sz="1400" dirty="0" smtClean="0"/>
              <a:t> </a:t>
            </a:r>
            <a:r>
              <a:rPr lang="fr-FR" sz="1400" dirty="0" err="1" smtClean="0"/>
              <a:t>amount</a:t>
            </a:r>
            <a:r>
              <a:rPr lang="fr-FR" sz="1400" dirty="0" smtClean="0"/>
              <a:t>) ;</a:t>
            </a:r>
          </a:p>
          <a:p>
            <a:pPr marL="548640" lvl="2" indent="0">
              <a:buNone/>
            </a:pPr>
            <a:r>
              <a:rPr lang="fr-FR" sz="1400" dirty="0" smtClean="0"/>
              <a:t>} ;</a:t>
            </a:r>
          </a:p>
          <a:p>
            <a:pPr marL="274320" lvl="1" indent="0">
              <a:buNone/>
            </a:pPr>
            <a:r>
              <a:rPr lang="fr-FR" sz="1600" dirty="0" smtClean="0"/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220833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octet					: 1 octet</a:t>
            </a:r>
          </a:p>
          <a:p>
            <a:r>
              <a:rPr lang="fr-FR" sz="2000" dirty="0" smtClean="0"/>
              <a:t>short | </a:t>
            </a:r>
            <a:r>
              <a:rPr lang="fr-FR" sz="2000" dirty="0" err="1" smtClean="0"/>
              <a:t>unsigned</a:t>
            </a:r>
            <a:r>
              <a:rPr lang="fr-FR" sz="2000" dirty="0" smtClean="0"/>
              <a:t> short 			: 2 octets</a:t>
            </a:r>
          </a:p>
          <a:p>
            <a:r>
              <a:rPr lang="fr-FR" sz="2000" dirty="0"/>
              <a:t>l</a:t>
            </a:r>
            <a:r>
              <a:rPr lang="fr-FR" sz="2000" dirty="0" smtClean="0"/>
              <a:t>ong | </a:t>
            </a:r>
            <a:r>
              <a:rPr lang="fr-FR" sz="2000" dirty="0" err="1" smtClean="0"/>
              <a:t>unsigned</a:t>
            </a:r>
            <a:r>
              <a:rPr lang="fr-FR" sz="2000" dirty="0" smtClean="0"/>
              <a:t> long 			: 4 octets</a:t>
            </a:r>
          </a:p>
          <a:p>
            <a:r>
              <a:rPr lang="fr-FR" sz="2000" dirty="0"/>
              <a:t>l</a:t>
            </a:r>
            <a:r>
              <a:rPr lang="fr-FR" sz="2000" dirty="0" smtClean="0"/>
              <a:t>ong long | </a:t>
            </a:r>
            <a:r>
              <a:rPr lang="fr-FR" sz="2000" dirty="0" err="1"/>
              <a:t>unsigned</a:t>
            </a:r>
            <a:r>
              <a:rPr lang="fr-FR" sz="2000" dirty="0"/>
              <a:t> long long </a:t>
            </a:r>
            <a:r>
              <a:rPr lang="fr-FR" sz="2000" dirty="0" smtClean="0"/>
              <a:t>		: 8 octets</a:t>
            </a:r>
          </a:p>
          <a:p>
            <a:r>
              <a:rPr lang="fr-FR" sz="2000" dirty="0" err="1" smtClean="0"/>
              <a:t>float</a:t>
            </a:r>
            <a:r>
              <a:rPr lang="fr-FR" sz="2000" dirty="0" smtClean="0"/>
              <a:t>					: 4 octets</a:t>
            </a:r>
          </a:p>
          <a:p>
            <a:r>
              <a:rPr lang="fr-FR" sz="2000" dirty="0" smtClean="0"/>
              <a:t>double				: 8 octets</a:t>
            </a:r>
          </a:p>
          <a:p>
            <a:r>
              <a:rPr lang="fr-FR" sz="2000" dirty="0" smtClean="0"/>
              <a:t>long double				: 16 octets</a:t>
            </a:r>
            <a:endParaRPr lang="fr-FR" sz="1800" dirty="0" smtClean="0"/>
          </a:p>
          <a:p>
            <a:r>
              <a:rPr lang="fr-FR" sz="2000" dirty="0" err="1" smtClean="0"/>
              <a:t>boolean</a:t>
            </a:r>
            <a:r>
              <a:rPr lang="fr-FR" sz="2000" dirty="0" smtClean="0"/>
              <a:t> 	: TRUE | FALSE</a:t>
            </a:r>
          </a:p>
          <a:p>
            <a:r>
              <a:rPr lang="fr-FR" sz="2000" dirty="0" smtClean="0"/>
              <a:t>char </a:t>
            </a:r>
          </a:p>
          <a:p>
            <a:r>
              <a:rPr lang="fr-FR" sz="2000" dirty="0" smtClean="0"/>
              <a:t>string</a:t>
            </a:r>
          </a:p>
          <a:p>
            <a:r>
              <a:rPr lang="fr-FR" sz="2000" dirty="0" smtClean="0"/>
              <a:t>…</a:t>
            </a:r>
          </a:p>
          <a:p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38574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Définition avec taille fixe</a:t>
            </a:r>
          </a:p>
          <a:p>
            <a:pPr lvl="1"/>
            <a:r>
              <a:rPr lang="fr-FR" dirty="0" smtClean="0"/>
              <a:t>type </a:t>
            </a:r>
            <a:r>
              <a:rPr lang="fr-FR" i="1" dirty="0" err="1" smtClean="0"/>
              <a:t>nom_tableau</a:t>
            </a:r>
            <a:r>
              <a:rPr lang="fr-FR" dirty="0" smtClean="0"/>
              <a:t> [ </a:t>
            </a:r>
            <a:r>
              <a:rPr lang="fr-FR" i="1" dirty="0" smtClean="0"/>
              <a:t>constante</a:t>
            </a:r>
            <a:r>
              <a:rPr lang="fr-FR" dirty="0" smtClean="0"/>
              <a:t> ]</a:t>
            </a:r>
            <a:r>
              <a:rPr lang="fr-FR" dirty="0"/>
              <a:t> [ </a:t>
            </a:r>
            <a:r>
              <a:rPr lang="fr-FR" dirty="0" smtClean="0"/>
              <a:t>… ] …</a:t>
            </a:r>
          </a:p>
          <a:p>
            <a:pPr marL="548640" lvl="2" indent="0">
              <a:buNone/>
            </a:pPr>
            <a:r>
              <a:rPr lang="fr-FR" dirty="0" smtClean="0"/>
              <a:t>short </a:t>
            </a:r>
            <a:r>
              <a:rPr lang="fr-FR" dirty="0" err="1" smtClean="0"/>
              <a:t>vector</a:t>
            </a:r>
            <a:r>
              <a:rPr lang="fr-FR" dirty="0" smtClean="0"/>
              <a:t>[20] ;</a:t>
            </a:r>
          </a:p>
          <a:p>
            <a:pPr marL="548640" lvl="2" indent="0">
              <a:buNone/>
            </a:pPr>
            <a:r>
              <a:rPr lang="fr-FR" dirty="0" err="1" smtClean="0"/>
              <a:t>float</a:t>
            </a:r>
            <a:r>
              <a:rPr lang="fr-FR" dirty="0" smtClean="0"/>
              <a:t> matrix[100][50] ;</a:t>
            </a:r>
          </a:p>
          <a:p>
            <a:endParaRPr lang="fr-FR" dirty="0"/>
          </a:p>
          <a:p>
            <a:r>
              <a:rPr lang="fr-FR" dirty="0" smtClean="0"/>
              <a:t>Définition avec taille non fixée</a:t>
            </a:r>
          </a:p>
          <a:p>
            <a:pPr lvl="1"/>
            <a:r>
              <a:rPr lang="fr-FR" b="1" dirty="0" err="1" smtClean="0"/>
              <a:t>sequence</a:t>
            </a:r>
            <a:r>
              <a:rPr lang="fr-FR" dirty="0" smtClean="0"/>
              <a:t>&lt;type&gt; </a:t>
            </a:r>
            <a:r>
              <a:rPr lang="fr-FR" i="1" dirty="0" err="1" smtClean="0"/>
              <a:t>nom_tableau</a:t>
            </a:r>
            <a:r>
              <a:rPr lang="fr-FR" dirty="0" smtClean="0"/>
              <a:t> ;</a:t>
            </a:r>
          </a:p>
          <a:p>
            <a:pPr lvl="2"/>
            <a:r>
              <a:rPr lang="fr-FR" dirty="0" err="1" smtClean="0"/>
              <a:t>sequence</a:t>
            </a:r>
            <a:r>
              <a:rPr lang="fr-FR" dirty="0"/>
              <a:t>&lt;</a:t>
            </a:r>
            <a:r>
              <a:rPr lang="fr-FR" dirty="0" smtClean="0"/>
              <a:t>short&gt; </a:t>
            </a:r>
            <a:r>
              <a:rPr lang="fr-FR" dirty="0" err="1" smtClean="0"/>
              <a:t>vector</a:t>
            </a:r>
            <a:r>
              <a:rPr lang="fr-FR" dirty="0" smtClean="0"/>
              <a:t> ;</a:t>
            </a:r>
          </a:p>
          <a:p>
            <a:pPr lvl="2"/>
            <a:r>
              <a:rPr lang="fr-FR" dirty="0" err="1"/>
              <a:t>s</a:t>
            </a:r>
            <a:r>
              <a:rPr lang="fr-FR" smtClean="0"/>
              <a:t>equence</a:t>
            </a:r>
            <a:r>
              <a:rPr lang="fr-FR" dirty="0" smtClean="0"/>
              <a:t>&lt;short, 20&gt; </a:t>
            </a:r>
            <a:r>
              <a:rPr lang="fr-FR" dirty="0" err="1" smtClean="0"/>
              <a:t>small_vector</a:t>
            </a:r>
            <a:r>
              <a:rPr lang="fr-FR" dirty="0" smtClean="0"/>
              <a:t> ; // taille max de 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82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Structures, énumérations,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 smtClean="0"/>
              <a:t>Définition de structure:</a:t>
            </a:r>
          </a:p>
          <a:p>
            <a:pPr marL="274320" lvl="1" indent="0">
              <a:buNone/>
            </a:pPr>
            <a:r>
              <a:rPr lang="fr-FR" sz="1800" b="1" dirty="0" err="1"/>
              <a:t>s</a:t>
            </a:r>
            <a:r>
              <a:rPr lang="fr-FR" sz="1800" b="1" dirty="0" err="1" smtClean="0"/>
              <a:t>truct</a:t>
            </a:r>
            <a:r>
              <a:rPr lang="fr-FR" sz="1800" dirty="0" smtClean="0"/>
              <a:t> </a:t>
            </a:r>
            <a:r>
              <a:rPr lang="fr-FR" sz="1800" i="1" dirty="0" err="1" smtClean="0"/>
              <a:t>nom_de_structure</a:t>
            </a:r>
            <a:r>
              <a:rPr lang="fr-FR" sz="1800" dirty="0" smtClean="0"/>
              <a:t> { </a:t>
            </a:r>
          </a:p>
          <a:p>
            <a:pPr marL="548640" lvl="2" indent="0">
              <a:buNone/>
            </a:pPr>
            <a:r>
              <a:rPr lang="fr-FR" dirty="0"/>
              <a:t>t</a:t>
            </a:r>
            <a:r>
              <a:rPr lang="fr-FR" dirty="0" smtClean="0"/>
              <a:t>ype </a:t>
            </a:r>
            <a:r>
              <a:rPr lang="fr-FR" i="1" dirty="0" smtClean="0"/>
              <a:t>nom_attribut_1</a:t>
            </a:r>
            <a:r>
              <a:rPr lang="fr-FR" dirty="0" smtClean="0"/>
              <a:t> ;</a:t>
            </a:r>
          </a:p>
          <a:p>
            <a:pPr marL="548640" lvl="2" indent="0">
              <a:buNone/>
            </a:pPr>
            <a:r>
              <a:rPr lang="fr-FR" dirty="0"/>
              <a:t>t</a:t>
            </a:r>
            <a:r>
              <a:rPr lang="fr-FR" dirty="0" smtClean="0"/>
              <a:t>ype </a:t>
            </a:r>
            <a:r>
              <a:rPr lang="fr-FR" i="1" dirty="0" smtClean="0"/>
              <a:t>nom_attribut_2</a:t>
            </a:r>
            <a:r>
              <a:rPr lang="fr-FR" dirty="0" smtClean="0"/>
              <a:t> ;</a:t>
            </a:r>
          </a:p>
          <a:p>
            <a:pPr marL="548640" lvl="2" indent="0">
              <a:buNone/>
            </a:pPr>
            <a:r>
              <a:rPr lang="fr-FR" dirty="0" smtClean="0"/>
              <a:t>…</a:t>
            </a:r>
          </a:p>
          <a:p>
            <a:pPr marL="274320" lvl="1" indent="0">
              <a:buNone/>
            </a:pPr>
            <a:r>
              <a:rPr lang="fr-FR" sz="1800" dirty="0" smtClean="0"/>
              <a:t>} ;</a:t>
            </a:r>
          </a:p>
          <a:p>
            <a:pPr marL="274320" lvl="1" indent="0">
              <a:buNone/>
            </a:pPr>
            <a:r>
              <a:rPr lang="fr-FR" sz="1800" dirty="0" smtClean="0"/>
              <a:t>Ex : 		</a:t>
            </a:r>
            <a:r>
              <a:rPr lang="fr-FR" sz="1600" dirty="0" err="1" smtClean="0"/>
              <a:t>struct</a:t>
            </a:r>
            <a:r>
              <a:rPr lang="fr-FR" sz="1600" dirty="0" smtClean="0"/>
              <a:t> </a:t>
            </a:r>
            <a:r>
              <a:rPr lang="fr-FR" sz="1600" dirty="0" err="1" smtClean="0"/>
              <a:t>etudiant</a:t>
            </a:r>
            <a:r>
              <a:rPr lang="fr-FR" sz="1600" dirty="0" smtClean="0"/>
              <a:t> {</a:t>
            </a:r>
          </a:p>
          <a:p>
            <a:pPr marL="822960" lvl="3" indent="0">
              <a:buNone/>
            </a:pPr>
            <a:r>
              <a:rPr lang="fr-FR" dirty="0" smtClean="0"/>
              <a:t>			     string nom ;</a:t>
            </a:r>
          </a:p>
          <a:p>
            <a:pPr marL="822960" lvl="3" indent="0">
              <a:buNone/>
            </a:pPr>
            <a:r>
              <a:rPr lang="fr-FR" dirty="0" smtClean="0"/>
              <a:t>			     long </a:t>
            </a:r>
            <a:r>
              <a:rPr lang="fr-FR" dirty="0" err="1" smtClean="0"/>
              <a:t>num_carte</a:t>
            </a:r>
            <a:r>
              <a:rPr lang="fr-FR" dirty="0" smtClean="0"/>
              <a:t> ;</a:t>
            </a:r>
            <a:endParaRPr lang="fr-FR" sz="1400" dirty="0" smtClean="0"/>
          </a:p>
          <a:p>
            <a:pPr marL="548640" lvl="2" indent="0">
              <a:buNone/>
            </a:pPr>
            <a:r>
              <a:rPr lang="fr-FR" sz="1600" dirty="0" smtClean="0"/>
              <a:t>		} ;</a:t>
            </a:r>
          </a:p>
          <a:p>
            <a:endParaRPr lang="fr-FR" sz="2000" dirty="0" smtClean="0"/>
          </a:p>
          <a:p>
            <a:r>
              <a:rPr lang="fr-FR" sz="2000" dirty="0" smtClean="0"/>
              <a:t>Définition d’énumération</a:t>
            </a:r>
          </a:p>
          <a:p>
            <a:pPr lvl="1"/>
            <a:r>
              <a:rPr lang="fr-FR" sz="1800" b="1" dirty="0" err="1"/>
              <a:t>e</a:t>
            </a:r>
            <a:r>
              <a:rPr lang="fr-FR" sz="1800" b="1" dirty="0" err="1" smtClean="0"/>
              <a:t>num</a:t>
            </a:r>
            <a:r>
              <a:rPr lang="fr-FR" sz="1800" dirty="0" smtClean="0"/>
              <a:t> </a:t>
            </a:r>
            <a:r>
              <a:rPr lang="fr-FR" sz="1800" i="1" dirty="0" err="1" smtClean="0"/>
              <a:t>nom_enumeration</a:t>
            </a:r>
            <a:r>
              <a:rPr lang="fr-FR" sz="1800" dirty="0" smtClean="0"/>
              <a:t> { </a:t>
            </a:r>
            <a:r>
              <a:rPr lang="fr-FR" sz="1800" i="1" dirty="0" smtClean="0"/>
              <a:t>valeur1</a:t>
            </a:r>
            <a:r>
              <a:rPr lang="fr-FR" sz="1800" dirty="0" smtClean="0"/>
              <a:t>, </a:t>
            </a:r>
            <a:r>
              <a:rPr lang="fr-FR" sz="1800" i="1" dirty="0" smtClean="0"/>
              <a:t>valeur2</a:t>
            </a:r>
            <a:r>
              <a:rPr lang="fr-FR" sz="1800" dirty="0" smtClean="0"/>
              <a:t>, </a:t>
            </a:r>
            <a:r>
              <a:rPr lang="fr-FR" sz="1800" i="1" dirty="0" smtClean="0"/>
              <a:t>…</a:t>
            </a:r>
            <a:r>
              <a:rPr lang="fr-FR" sz="1800" dirty="0" smtClean="0"/>
              <a:t> } ;</a:t>
            </a:r>
          </a:p>
          <a:p>
            <a:pPr marL="548640" lvl="2" indent="0">
              <a:buNone/>
            </a:pPr>
            <a:r>
              <a:rPr lang="fr-FR" sz="1600" dirty="0" err="1" smtClean="0"/>
              <a:t>enum</a:t>
            </a:r>
            <a:r>
              <a:rPr lang="fr-FR" sz="1600" dirty="0" smtClean="0"/>
              <a:t> jours { lundi, mardi, mercredi, jeudi, vendredi, samedi, dimanche } </a:t>
            </a:r>
          </a:p>
          <a:p>
            <a:endParaRPr lang="fr-FR" sz="2000" dirty="0" smtClean="0"/>
          </a:p>
          <a:p>
            <a:r>
              <a:rPr lang="fr-FR" sz="2000" dirty="0" smtClean="0"/>
              <a:t>Définition de type</a:t>
            </a:r>
          </a:p>
          <a:p>
            <a:pPr lvl="1"/>
            <a:r>
              <a:rPr lang="fr-FR" sz="1600" b="1" dirty="0" err="1" smtClean="0"/>
              <a:t>typedef</a:t>
            </a:r>
            <a:r>
              <a:rPr lang="fr-FR" sz="1600" dirty="0" smtClean="0"/>
              <a:t> type </a:t>
            </a:r>
            <a:r>
              <a:rPr lang="fr-FR" sz="1600" i="1" dirty="0" err="1" smtClean="0"/>
              <a:t>nom_type</a:t>
            </a:r>
            <a:r>
              <a:rPr lang="fr-FR" sz="1600" dirty="0" smtClean="0"/>
              <a:t> ;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4067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éléments utiles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Type Object</a:t>
            </a:r>
          </a:p>
          <a:p>
            <a:pPr lvl="1"/>
            <a:r>
              <a:rPr lang="fr-FR" dirty="0" smtClean="0"/>
              <a:t>Un objet CORBA passé par référence</a:t>
            </a:r>
          </a:p>
          <a:p>
            <a:endParaRPr lang="fr-FR" dirty="0"/>
          </a:p>
          <a:p>
            <a:r>
              <a:rPr lang="fr-FR" dirty="0" smtClean="0"/>
              <a:t>Type </a:t>
            </a:r>
            <a:r>
              <a:rPr lang="fr-FR" dirty="0" err="1" smtClean="0"/>
              <a:t>any</a:t>
            </a:r>
            <a:endParaRPr lang="fr-FR" dirty="0" smtClean="0"/>
          </a:p>
          <a:p>
            <a:pPr lvl="1"/>
            <a:r>
              <a:rPr lang="fr-FR" dirty="0"/>
              <a:t>n</a:t>
            </a:r>
            <a:r>
              <a:rPr lang="fr-FR" dirty="0" smtClean="0"/>
              <a:t>’importe quel type (!)</a:t>
            </a:r>
          </a:p>
          <a:p>
            <a:pPr lvl="1"/>
            <a:endParaRPr lang="fr-FR" dirty="0"/>
          </a:p>
          <a:p>
            <a:r>
              <a:rPr lang="fr-FR" dirty="0" smtClean="0"/>
              <a:t>Déclaration de constante</a:t>
            </a:r>
          </a:p>
          <a:p>
            <a:pPr lvl="1"/>
            <a:r>
              <a:rPr lang="fr-FR" b="1" dirty="0" err="1" smtClean="0"/>
              <a:t>const</a:t>
            </a:r>
            <a:r>
              <a:rPr lang="fr-FR" dirty="0" smtClean="0"/>
              <a:t> </a:t>
            </a:r>
            <a:r>
              <a:rPr lang="fr-FR" i="1" dirty="0" err="1" smtClean="0"/>
              <a:t>type_de_base</a:t>
            </a:r>
            <a:r>
              <a:rPr lang="fr-FR" dirty="0" smtClean="0"/>
              <a:t> = </a:t>
            </a:r>
            <a:r>
              <a:rPr lang="fr-FR" i="1" dirty="0" smtClean="0"/>
              <a:t>expression</a:t>
            </a:r>
            <a:r>
              <a:rPr lang="fr-FR" dirty="0" smtClean="0"/>
              <a:t> ;</a:t>
            </a:r>
          </a:p>
          <a:p>
            <a:endParaRPr lang="fr-FR" dirty="0"/>
          </a:p>
          <a:p>
            <a:r>
              <a:rPr lang="fr-FR" dirty="0" smtClean="0"/>
              <a:t>Déclaration d’attributs</a:t>
            </a:r>
          </a:p>
          <a:p>
            <a:pPr lvl="1"/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accessibilité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err="1" smtClean="0"/>
              <a:t>attribute</a:t>
            </a:r>
            <a:r>
              <a:rPr lang="fr-FR" dirty="0" smtClean="0"/>
              <a:t> type </a:t>
            </a:r>
            <a:r>
              <a:rPr lang="fr-FR" i="1" dirty="0" err="1" smtClean="0"/>
              <a:t>nom_attibut</a:t>
            </a:r>
            <a:r>
              <a:rPr lang="fr-FR" dirty="0" smtClean="0"/>
              <a:t> ;</a:t>
            </a:r>
          </a:p>
          <a:p>
            <a:pPr lvl="1"/>
            <a:r>
              <a:rPr lang="fr-FR" dirty="0" smtClean="0"/>
              <a:t>-&gt; génère des getter/setter </a:t>
            </a:r>
          </a:p>
          <a:p>
            <a:pPr lvl="1"/>
            <a:endParaRPr lang="fr-FR" dirty="0" smtClean="0"/>
          </a:p>
          <a:p>
            <a:pPr marL="548640" lvl="2" indent="0">
              <a:buNone/>
            </a:pPr>
            <a:r>
              <a:rPr lang="fr-FR" dirty="0" smtClean="0"/>
              <a:t>Ex :</a:t>
            </a:r>
          </a:p>
          <a:p>
            <a:pPr marL="548640" lvl="2" indent="0">
              <a:buNone/>
            </a:pPr>
            <a:r>
              <a:rPr lang="fr-FR" dirty="0"/>
              <a:t>i</a:t>
            </a:r>
            <a:r>
              <a:rPr lang="fr-FR" dirty="0" smtClean="0"/>
              <a:t>nterface Personne {</a:t>
            </a:r>
          </a:p>
          <a:p>
            <a:pPr marL="822960" lvl="3" indent="0">
              <a:buNone/>
            </a:pPr>
            <a:r>
              <a:rPr lang="fr-FR" dirty="0" err="1" smtClean="0"/>
              <a:t>attribute</a:t>
            </a:r>
            <a:r>
              <a:rPr lang="fr-FR" dirty="0" smtClean="0"/>
              <a:t> string nom ;</a:t>
            </a:r>
          </a:p>
          <a:p>
            <a:pPr marL="822960" lvl="3" indent="0">
              <a:buNone/>
            </a:pPr>
            <a:r>
              <a:rPr lang="fr-FR" dirty="0" err="1"/>
              <a:t>r</a:t>
            </a:r>
            <a:r>
              <a:rPr lang="fr-FR" dirty="0" err="1" smtClean="0"/>
              <a:t>eadonly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r>
              <a:rPr lang="fr-FR" dirty="0" smtClean="0"/>
              <a:t> long </a:t>
            </a:r>
            <a:r>
              <a:rPr lang="fr-FR" dirty="0" err="1" smtClean="0"/>
              <a:t>num_secu</a:t>
            </a:r>
            <a:r>
              <a:rPr lang="fr-FR" dirty="0" smtClean="0"/>
              <a:t> ;</a:t>
            </a:r>
          </a:p>
          <a:p>
            <a:pPr marL="548640" lvl="2" indent="0">
              <a:buNone/>
            </a:pPr>
            <a:r>
              <a:rPr lang="fr-FR" dirty="0" smtClean="0"/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84475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Pré-déclaration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fr-FR" sz="1600" dirty="0"/>
              <a:t>module Bank </a:t>
            </a:r>
            <a:r>
              <a:rPr lang="fr-FR" sz="1600" dirty="0" smtClean="0"/>
              <a:t>{</a:t>
            </a:r>
          </a:p>
          <a:p>
            <a:pPr marL="274320" lvl="1" indent="0">
              <a:buNone/>
            </a:pPr>
            <a:endParaRPr lang="fr-FR" sz="1600" dirty="0" smtClean="0"/>
          </a:p>
          <a:p>
            <a:pPr marL="548640" lvl="2" indent="0">
              <a:buNone/>
            </a:pPr>
            <a:r>
              <a:rPr lang="fr-FR" sz="1400" dirty="0" smtClean="0"/>
              <a:t>interface </a:t>
            </a:r>
            <a:r>
              <a:rPr lang="fr-FR" sz="1400" dirty="0" err="1" smtClean="0"/>
              <a:t>Account</a:t>
            </a:r>
            <a:r>
              <a:rPr lang="fr-FR" sz="1400" dirty="0" smtClean="0"/>
              <a:t> ; // pré-déclaration pour pouvoir être utilisé dans Customer</a:t>
            </a:r>
            <a:endParaRPr lang="fr-FR" sz="1400" dirty="0"/>
          </a:p>
          <a:p>
            <a:pPr marL="548640" lvl="2" indent="0">
              <a:buNone/>
            </a:pPr>
            <a:endParaRPr lang="fr-FR" sz="1400" dirty="0" smtClean="0"/>
          </a:p>
          <a:p>
            <a:pPr marL="548640" lvl="2" indent="0">
              <a:buNone/>
            </a:pPr>
            <a:r>
              <a:rPr lang="fr-FR" sz="1400" dirty="0" smtClean="0"/>
              <a:t>interface </a:t>
            </a:r>
            <a:r>
              <a:rPr lang="fr-FR" sz="1400" dirty="0"/>
              <a:t>Customer {</a:t>
            </a:r>
          </a:p>
          <a:p>
            <a:pPr marL="548640" lvl="2" indent="0">
              <a:buNone/>
            </a:pPr>
            <a:r>
              <a:rPr lang="fr-FR" sz="1400" dirty="0"/>
              <a:t>	string </a:t>
            </a:r>
            <a:r>
              <a:rPr lang="fr-FR" sz="1400" dirty="0" err="1"/>
              <a:t>getName</a:t>
            </a:r>
            <a:r>
              <a:rPr lang="fr-FR" sz="1400" dirty="0"/>
              <a:t>() ;</a:t>
            </a:r>
          </a:p>
          <a:p>
            <a:pPr marL="548640" lvl="2" indent="0">
              <a:buNone/>
            </a:pPr>
            <a:r>
              <a:rPr lang="fr-FR" sz="1400" dirty="0"/>
              <a:t>	</a:t>
            </a:r>
            <a:r>
              <a:rPr lang="fr-FR" sz="1400" dirty="0" err="1"/>
              <a:t>void</a:t>
            </a:r>
            <a:r>
              <a:rPr lang="fr-FR" sz="1400" dirty="0"/>
              <a:t> </a:t>
            </a:r>
            <a:r>
              <a:rPr lang="fr-FR" sz="1400" dirty="0" err="1"/>
              <a:t>setName</a:t>
            </a:r>
            <a:r>
              <a:rPr lang="fr-FR" sz="1400" dirty="0"/>
              <a:t>(in string </a:t>
            </a:r>
            <a:r>
              <a:rPr lang="fr-FR" sz="1400" dirty="0" err="1"/>
              <a:t>name</a:t>
            </a:r>
            <a:r>
              <a:rPr lang="fr-FR" sz="1400" dirty="0"/>
              <a:t>) </a:t>
            </a:r>
            <a:r>
              <a:rPr lang="fr-FR" sz="1400" dirty="0" smtClean="0"/>
              <a:t>;</a:t>
            </a:r>
          </a:p>
          <a:p>
            <a:pPr marL="548640" lvl="2" indent="0">
              <a:buNone/>
            </a:pPr>
            <a:r>
              <a:rPr lang="fr-FR" sz="1400" dirty="0"/>
              <a:t>	</a:t>
            </a:r>
            <a:r>
              <a:rPr lang="fr-FR" sz="1400" dirty="0" err="1"/>
              <a:t>Account</a:t>
            </a:r>
            <a:r>
              <a:rPr lang="fr-FR" sz="1400" dirty="0"/>
              <a:t> </a:t>
            </a:r>
            <a:r>
              <a:rPr lang="fr-FR" sz="1400" dirty="0" err="1"/>
              <a:t>getAccount</a:t>
            </a:r>
            <a:r>
              <a:rPr lang="fr-FR" sz="1400" dirty="0"/>
              <a:t>() ;</a:t>
            </a:r>
          </a:p>
          <a:p>
            <a:pPr marL="548640" lvl="2" indent="0">
              <a:buNone/>
            </a:pPr>
            <a:r>
              <a:rPr lang="fr-FR" sz="1400" dirty="0"/>
              <a:t>} ;</a:t>
            </a:r>
          </a:p>
          <a:p>
            <a:pPr marL="548640" lvl="2" indent="0">
              <a:buNone/>
            </a:pPr>
            <a:endParaRPr lang="fr-FR" sz="1400" dirty="0" smtClean="0"/>
          </a:p>
          <a:p>
            <a:pPr marL="548640" lvl="2" indent="0">
              <a:buNone/>
            </a:pPr>
            <a:r>
              <a:rPr lang="fr-FR" sz="1400" dirty="0" smtClean="0"/>
              <a:t>interface </a:t>
            </a:r>
            <a:r>
              <a:rPr lang="fr-FR" sz="1400" dirty="0" err="1"/>
              <a:t>Account</a:t>
            </a:r>
            <a:r>
              <a:rPr lang="fr-FR" sz="1400" dirty="0"/>
              <a:t> {</a:t>
            </a:r>
          </a:p>
          <a:p>
            <a:pPr marL="548640" lvl="2" indent="0">
              <a:buNone/>
            </a:pPr>
            <a:r>
              <a:rPr lang="fr-FR" sz="1400" dirty="0"/>
              <a:t>	</a:t>
            </a:r>
            <a:r>
              <a:rPr lang="fr-FR" sz="1400" dirty="0" err="1"/>
              <a:t>boolean</a:t>
            </a:r>
            <a:r>
              <a:rPr lang="fr-FR" sz="1400" dirty="0"/>
              <a:t> </a:t>
            </a:r>
            <a:r>
              <a:rPr lang="fr-FR" sz="1400" dirty="0" err="1"/>
              <a:t>isPositive</a:t>
            </a:r>
            <a:r>
              <a:rPr lang="fr-FR" sz="1400" dirty="0"/>
              <a:t>() ;</a:t>
            </a:r>
          </a:p>
          <a:p>
            <a:pPr marL="548640" lvl="2" indent="0">
              <a:buNone/>
            </a:pPr>
            <a:r>
              <a:rPr lang="fr-FR" sz="1400" dirty="0"/>
              <a:t>	</a:t>
            </a:r>
            <a:r>
              <a:rPr lang="fr-FR" sz="1400" dirty="0" err="1"/>
              <a:t>void</a:t>
            </a:r>
            <a:r>
              <a:rPr lang="fr-FR" sz="1400" dirty="0"/>
              <a:t> put(in </a:t>
            </a:r>
            <a:r>
              <a:rPr lang="fr-FR" sz="1400" dirty="0" err="1"/>
              <a:t>float</a:t>
            </a:r>
            <a:r>
              <a:rPr lang="fr-FR" sz="1400" dirty="0"/>
              <a:t> </a:t>
            </a:r>
            <a:r>
              <a:rPr lang="fr-FR" sz="1400" dirty="0" err="1"/>
              <a:t>amount</a:t>
            </a:r>
            <a:r>
              <a:rPr lang="fr-FR" sz="1400" dirty="0"/>
              <a:t>) </a:t>
            </a:r>
            <a:r>
              <a:rPr lang="fr-FR" sz="1400" dirty="0" smtClean="0"/>
              <a:t>;</a:t>
            </a:r>
          </a:p>
          <a:p>
            <a:pPr marL="548640" lvl="2" indent="0">
              <a:buNone/>
            </a:pPr>
            <a:r>
              <a:rPr lang="fr-FR" sz="1400" dirty="0"/>
              <a:t>	</a:t>
            </a:r>
            <a:r>
              <a:rPr lang="fr-FR" sz="1400" dirty="0" err="1" smtClean="0"/>
              <a:t>void</a:t>
            </a:r>
            <a:r>
              <a:rPr lang="fr-FR" sz="1400" dirty="0" smtClean="0"/>
              <a:t> </a:t>
            </a:r>
            <a:r>
              <a:rPr lang="fr-FR" sz="1400" dirty="0" err="1" smtClean="0"/>
              <a:t>setCustomer</a:t>
            </a:r>
            <a:r>
              <a:rPr lang="fr-FR" sz="1400" dirty="0" smtClean="0"/>
              <a:t>(in Customer </a:t>
            </a:r>
            <a:r>
              <a:rPr lang="fr-FR" sz="1400" dirty="0" err="1" smtClean="0"/>
              <a:t>aCustomer</a:t>
            </a:r>
            <a:r>
              <a:rPr lang="fr-FR" sz="1400" dirty="0" smtClean="0"/>
              <a:t>) ;</a:t>
            </a:r>
            <a:endParaRPr lang="fr-FR" sz="1400" dirty="0"/>
          </a:p>
          <a:p>
            <a:pPr marL="548640" lvl="2" indent="0">
              <a:buNone/>
            </a:pPr>
            <a:r>
              <a:rPr lang="fr-FR" sz="1400" dirty="0"/>
              <a:t>} ;</a:t>
            </a:r>
          </a:p>
          <a:p>
            <a:pPr marL="274320" lvl="1" indent="0">
              <a:buNone/>
            </a:pPr>
            <a:endParaRPr lang="fr-FR" sz="1600" dirty="0" smtClean="0"/>
          </a:p>
          <a:p>
            <a:pPr marL="274320" lvl="1" indent="0">
              <a:buNone/>
            </a:pPr>
            <a:r>
              <a:rPr lang="fr-FR" sz="1600" dirty="0" smtClean="0"/>
              <a:t>} </a:t>
            </a:r>
            <a:r>
              <a:rPr lang="fr-FR" sz="1600" dirty="0"/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31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349</TotalTime>
  <Words>291</Words>
  <Application>Microsoft Macintosh PowerPoint</Application>
  <PresentationFormat>Présentation à l'écran (4:3)</PresentationFormat>
  <Paragraphs>126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Clarté</vt:lpstr>
      <vt:lpstr>Systèmes Distribués</vt:lpstr>
      <vt:lpstr>corba</vt:lpstr>
      <vt:lpstr>Etapes</vt:lpstr>
      <vt:lpstr>Principaux concepts de base</vt:lpstr>
      <vt:lpstr>Types de base</vt:lpstr>
      <vt:lpstr>Tableaux</vt:lpstr>
      <vt:lpstr>Structures, énumérations, types</vt:lpstr>
      <vt:lpstr>Autres éléments utiles</vt:lpstr>
      <vt:lpstr>Pré-déclaration</vt:lpstr>
      <vt:lpstr>Héritage d’interface</vt:lpstr>
    </vt:vector>
  </TitlesOfParts>
  <Company>LIL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Grégory Bourguin</dc:creator>
  <cp:lastModifiedBy>Grégory Bourguin</cp:lastModifiedBy>
  <cp:revision>336</cp:revision>
  <dcterms:created xsi:type="dcterms:W3CDTF">2013-01-08T09:43:52Z</dcterms:created>
  <dcterms:modified xsi:type="dcterms:W3CDTF">2016-03-17T08:57:40Z</dcterms:modified>
</cp:coreProperties>
</file>