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6" r:id="rId2"/>
    <p:sldId id="317" r:id="rId3"/>
    <p:sldId id="324" r:id="rId4"/>
    <p:sldId id="327" r:id="rId5"/>
    <p:sldId id="326" r:id="rId6"/>
    <p:sldId id="333" r:id="rId7"/>
    <p:sldId id="329" r:id="rId8"/>
    <p:sldId id="330" r:id="rId9"/>
    <p:sldId id="331" r:id="rId10"/>
    <p:sldId id="283" r:id="rId11"/>
    <p:sldId id="337" r:id="rId12"/>
    <p:sldId id="338" r:id="rId13"/>
    <p:sldId id="304" r:id="rId14"/>
    <p:sldId id="354" r:id="rId15"/>
    <p:sldId id="355" r:id="rId16"/>
    <p:sldId id="334" r:id="rId17"/>
    <p:sldId id="336" r:id="rId18"/>
    <p:sldId id="344" r:id="rId19"/>
    <p:sldId id="345" r:id="rId20"/>
    <p:sldId id="346" r:id="rId21"/>
    <p:sldId id="348" r:id="rId22"/>
    <p:sldId id="307" r:id="rId23"/>
    <p:sldId id="310" r:id="rId24"/>
    <p:sldId id="349" r:id="rId25"/>
    <p:sldId id="350" r:id="rId26"/>
    <p:sldId id="356" r:id="rId27"/>
    <p:sldId id="351" r:id="rId28"/>
    <p:sldId id="352" r:id="rId29"/>
    <p:sldId id="353" r:id="rId30"/>
    <p:sldId id="357" r:id="rId31"/>
    <p:sldId id="292" r:id="rId32"/>
    <p:sldId id="340" r:id="rId33"/>
    <p:sldId id="293" r:id="rId34"/>
    <p:sldId id="341" r:id="rId35"/>
    <p:sldId id="358" r:id="rId36"/>
    <p:sldId id="342" r:id="rId37"/>
    <p:sldId id="361" r:id="rId38"/>
    <p:sldId id="343" r:id="rId39"/>
    <p:sldId id="299" r:id="rId40"/>
    <p:sldId id="301" r:id="rId41"/>
    <p:sldId id="302" r:id="rId42"/>
    <p:sldId id="300" r:id="rId43"/>
    <p:sldId id="316" r:id="rId44"/>
    <p:sldId id="311" r:id="rId45"/>
    <p:sldId id="312" r:id="rId46"/>
    <p:sldId id="313" r:id="rId47"/>
    <p:sldId id="359" r:id="rId48"/>
    <p:sldId id="360" r:id="rId49"/>
    <p:sldId id="362" r:id="rId50"/>
    <p:sldId id="291" r:id="rId5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02" autoAdjust="0"/>
  </p:normalViewPr>
  <p:slideViewPr>
    <p:cSldViewPr>
      <p:cViewPr varScale="1">
        <p:scale>
          <a:sx n="67" d="100"/>
          <a:sy n="67" d="100"/>
        </p:scale>
        <p:origin x="58" y="12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p:cViewPr varScale="1">
        <p:scale>
          <a:sx n="64" d="100"/>
          <a:sy n="64" d="100"/>
        </p:scale>
        <p:origin x="-3173"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1209B7-6E0E-4B39-B75D-B244EEAB9031}" type="datetimeFigureOut">
              <a:rPr lang="fr-FR" smtClean="0"/>
              <a:pPr/>
              <a:t>20/09/2017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8D4C86-22C4-4142-8103-0696D280F554}" type="slidenum">
              <a:rPr lang="fr-FR" smtClean="0"/>
              <a:pPr/>
              <a:t>‹N°›</a:t>
            </a:fld>
            <a:endParaRPr lang="fr-FR"/>
          </a:p>
        </p:txBody>
      </p:sp>
    </p:spTree>
    <p:extLst>
      <p:ext uri="{BB962C8B-B14F-4D97-AF65-F5344CB8AC3E}">
        <p14:creationId xmlns:p14="http://schemas.microsoft.com/office/powerpoint/2010/main" val="2243674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438C7-1522-4B2A-B123-BE2C8894886E}" type="datetimeFigureOut">
              <a:rPr lang="fr-FR" smtClean="0"/>
              <a:pPr/>
              <a:t>20/09/2017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64EC9-A1E9-444B-BD3C-E76F99AD3C43}" type="slidenum">
              <a:rPr lang="fr-FR" smtClean="0"/>
              <a:pPr/>
              <a:t>‹N°›</a:t>
            </a:fld>
            <a:endParaRPr lang="fr-FR"/>
          </a:p>
        </p:txBody>
      </p:sp>
    </p:spTree>
    <p:extLst>
      <p:ext uri="{BB962C8B-B14F-4D97-AF65-F5344CB8AC3E}">
        <p14:creationId xmlns:p14="http://schemas.microsoft.com/office/powerpoint/2010/main" val="68235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9464EC9-A1E9-444B-BD3C-E76F99AD3C43}" type="slidenum">
              <a:rPr lang="fr-FR" smtClean="0"/>
              <a:pPr/>
              <a:t>1</a:t>
            </a:fld>
            <a:endParaRPr lang="fr-FR"/>
          </a:p>
        </p:txBody>
      </p:sp>
    </p:spTree>
    <p:extLst>
      <p:ext uri="{BB962C8B-B14F-4D97-AF65-F5344CB8AC3E}">
        <p14:creationId xmlns:p14="http://schemas.microsoft.com/office/powerpoint/2010/main" val="328623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9464EC9-A1E9-444B-BD3C-E76F99AD3C43}" type="slidenum">
              <a:rPr lang="fr-FR" smtClean="0"/>
              <a:pPr/>
              <a:t>10</a:t>
            </a:fld>
            <a:endParaRPr lang="fr-FR"/>
          </a:p>
        </p:txBody>
      </p:sp>
    </p:spTree>
    <p:extLst>
      <p:ext uri="{BB962C8B-B14F-4D97-AF65-F5344CB8AC3E}">
        <p14:creationId xmlns:p14="http://schemas.microsoft.com/office/powerpoint/2010/main" val="151057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058926F-5174-4EB6-AC6E-DCDDF9EC0488}"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5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310EAA68-DB7A-4EAA-B306-97B0BCD0A2FF}"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2" name="Picture 2"/>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956376" y="634239"/>
            <a:ext cx="891555" cy="76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03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8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3A4AD7CD-E10A-45B1-936B-F2527520DCC2}"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a:off x="7382787" y="734794"/>
            <a:ext cx="432048"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556363"/>
            <a:ext cx="636000" cy="9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321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FDA1B18E-668E-4B60-9EE4-8A52A14B051C}"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556363"/>
            <a:ext cx="636000" cy="9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457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0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B14A240-AA7E-44B1-8131-F01158618658}"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556363"/>
            <a:ext cx="636000" cy="9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29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7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1106A706-869C-47B2-84FC-925968825F06}"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endParaRPr lang="fr-FR" dirty="0"/>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2576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1E95D7A-E97C-4F3A-BFF0-C1E7B94FF129}"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p>
            <a:pPr algn="r"/>
            <a:fld id="{8EBADBD7-90F8-4F4A-B24B-A43E7A0077C5}" type="slidenum">
              <a:rPr lang="fr-FR" smtClean="0"/>
              <a:pPr algn="r"/>
              <a:t>‹N°›</a:t>
            </a:fld>
            <a:endParaRPr lang="fr-FR"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D8E41E3-F6D2-4FDF-8CD3-E564D3C27D3E}" type="datetime7">
              <a:rPr lang="fr-FR" smtClean="0"/>
              <a:t>sept.-17</a:t>
            </a:fld>
            <a:endParaRPr lang="fr-FR"/>
          </a:p>
        </p:txBody>
      </p:sp>
      <p:sp>
        <p:nvSpPr>
          <p:cNvPr id="6" name="Footer Placeholder 5"/>
          <p:cNvSpPr>
            <a:spLocks noGrp="1"/>
          </p:cNvSpPr>
          <p:nvPr>
            <p:ph type="ftr" sz="quarter" idx="11"/>
          </p:nvPr>
        </p:nvSpPr>
        <p:spPr/>
        <p:txBody>
          <a:bodyPr/>
          <a:lstStyle/>
          <a:p>
            <a:r>
              <a:rPr lang="fr-FR"/>
              <a:t>Jean-Yves Tigli – tigli@polytech.unice.fr – module ELIM</a:t>
            </a:r>
          </a:p>
        </p:txBody>
      </p:sp>
      <p:sp>
        <p:nvSpPr>
          <p:cNvPr id="7" name="Slide Number Placeholder 6"/>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D1D6E9F-B2AA-4A99-B53A-CA4034945E67}" type="datetime7">
              <a:rPr lang="fr-FR" smtClean="0"/>
              <a:t>sept.-17</a:t>
            </a:fld>
            <a:endParaRPr lang="fr-FR"/>
          </a:p>
        </p:txBody>
      </p:sp>
      <p:sp>
        <p:nvSpPr>
          <p:cNvPr id="8" name="Footer Placeholder 7"/>
          <p:cNvSpPr>
            <a:spLocks noGrp="1"/>
          </p:cNvSpPr>
          <p:nvPr>
            <p:ph type="ftr" sz="quarter" idx="11"/>
          </p:nvPr>
        </p:nvSpPr>
        <p:spPr/>
        <p:txBody>
          <a:bodyPr/>
          <a:lstStyle/>
          <a:p>
            <a:r>
              <a:rPr lang="fr-FR"/>
              <a:t>Jean-Yves Tigli – tigli@polytech.unice.fr – module ELIM</a:t>
            </a:r>
          </a:p>
        </p:txBody>
      </p:sp>
      <p:sp>
        <p:nvSpPr>
          <p:cNvPr id="9" name="Slide Number Placeholder 8"/>
          <p:cNvSpPr>
            <a:spLocks noGrp="1"/>
          </p:cNvSpPr>
          <p:nvPr>
            <p:ph type="sldNum" sz="quarter" idx="12"/>
          </p:nvPr>
        </p:nvSpPr>
        <p:spPr/>
        <p:txBody>
          <a:bodyPr/>
          <a:lstStyle/>
          <a:p>
            <a:fld id="{8EBADBD7-90F8-4F4A-B24B-A43E7A0077C5}" type="slidenum">
              <a:rPr lang="fr-FR" smtClean="0"/>
              <a:pPr/>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CC4BF47C-3449-4E56-B2D7-EB75EE2710F7}" type="datetime7">
              <a:rPr lang="fr-FR" smtClean="0"/>
              <a:t>sept.-17</a:t>
            </a:fld>
            <a:endParaRPr lang="fr-FR"/>
          </a:p>
        </p:txBody>
      </p:sp>
      <p:sp>
        <p:nvSpPr>
          <p:cNvPr id="4" name="Footer Placeholder 3"/>
          <p:cNvSpPr>
            <a:spLocks noGrp="1"/>
          </p:cNvSpPr>
          <p:nvPr>
            <p:ph type="ftr" sz="quarter" idx="11"/>
          </p:nvPr>
        </p:nvSpPr>
        <p:spPr/>
        <p:txBody>
          <a:bodyPr/>
          <a:lstStyle/>
          <a:p>
            <a:r>
              <a:rPr lang="fr-FR"/>
              <a:t>Jean-Yves Tigli – tigli@polytech.unice.fr – module ELIM</a:t>
            </a:r>
          </a:p>
        </p:txBody>
      </p:sp>
      <p:sp>
        <p:nvSpPr>
          <p:cNvPr id="5" name="Slide Number Placeholder 4"/>
          <p:cNvSpPr>
            <a:spLocks noGrp="1"/>
          </p:cNvSpPr>
          <p:nvPr>
            <p:ph type="sldNum" sz="quarter" idx="12"/>
          </p:nvPr>
        </p:nvSpPr>
        <p:spPr/>
        <p:txBody>
          <a:bodyPr/>
          <a:lstStyle/>
          <a:p>
            <a:fld id="{8EBADBD7-90F8-4F4A-B24B-A43E7A0077C5}" type="slidenum">
              <a:rPr lang="fr-FR" smtClean="0"/>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43BB1-D06A-4C6E-8CA1-720EC26A4055}" type="datetime7">
              <a:rPr lang="fr-FR" smtClean="0"/>
              <a:t>sept.-17</a:t>
            </a:fld>
            <a:endParaRPr lang="fr-FR"/>
          </a:p>
        </p:txBody>
      </p:sp>
      <p:sp>
        <p:nvSpPr>
          <p:cNvPr id="3" name="Footer Placeholder 2"/>
          <p:cNvSpPr>
            <a:spLocks noGrp="1"/>
          </p:cNvSpPr>
          <p:nvPr>
            <p:ph type="ftr" sz="quarter" idx="11"/>
          </p:nvPr>
        </p:nvSpPr>
        <p:spPr/>
        <p:txBody>
          <a:bodyPr/>
          <a:lstStyle/>
          <a:p>
            <a:r>
              <a:rPr lang="fr-FR"/>
              <a:t>Jean-Yves Tigli – tigli@polytech.unice.fr – module ELIM</a:t>
            </a:r>
          </a:p>
        </p:txBody>
      </p:sp>
      <p:sp>
        <p:nvSpPr>
          <p:cNvPr id="4" name="Slide Number Placeholder 3"/>
          <p:cNvSpPr>
            <a:spLocks noGrp="1"/>
          </p:cNvSpPr>
          <p:nvPr>
            <p:ph type="sldNum" sz="quarter" idx="12"/>
          </p:nvPr>
        </p:nvSpPr>
        <p:spPr/>
        <p:txBody>
          <a:bodyPr/>
          <a:lstStyle/>
          <a:p>
            <a:fld id="{8EBADBD7-90F8-4F4A-B24B-A43E7A0077C5}"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8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04EBDD13-2E86-463F-8623-6201BB4A5064}"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a:off x="7382787" y="734794"/>
            <a:ext cx="432048"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8384" y="620688"/>
            <a:ext cx="8001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591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DAED2A91-A60D-43F0-9C75-7EC7CB250A3F}" type="datetime7">
              <a:rPr lang="fr-FR" smtClean="0"/>
              <a:t>sept.-17</a:t>
            </a:fld>
            <a:endParaRPr lang="fr-FR"/>
          </a:p>
        </p:txBody>
      </p:sp>
      <p:sp>
        <p:nvSpPr>
          <p:cNvPr id="6" name="Footer Placeholder 5"/>
          <p:cNvSpPr>
            <a:spLocks noGrp="1"/>
          </p:cNvSpPr>
          <p:nvPr>
            <p:ph type="ftr" sz="quarter" idx="11"/>
          </p:nvPr>
        </p:nvSpPr>
        <p:spPr/>
        <p:txBody>
          <a:bodyPr/>
          <a:lstStyle/>
          <a:p>
            <a:r>
              <a:rPr lang="fr-FR"/>
              <a:t>Jean-Yves Tigli – tigli@polytech.unice.fr – module ELIM</a:t>
            </a:r>
          </a:p>
        </p:txBody>
      </p:sp>
      <p:sp>
        <p:nvSpPr>
          <p:cNvPr id="7" name="Slide Number Placeholder 6"/>
          <p:cNvSpPr>
            <a:spLocks noGrp="1"/>
          </p:cNvSpPr>
          <p:nvPr>
            <p:ph type="sldNum" sz="quarter" idx="12"/>
          </p:nvPr>
        </p:nvSpPr>
        <p:spPr/>
        <p:txBody>
          <a:bodyPr/>
          <a:lstStyle/>
          <a:p>
            <a:fld id="{8EBADBD7-90F8-4F4A-B24B-A43E7A0077C5}" type="slidenum">
              <a:rPr lang="fr-FR" smtClean="0"/>
              <a:pPr/>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99579D09-8054-4F8D-9449-0A48B5C9323E}" type="datetime7">
              <a:rPr lang="fr-FR" smtClean="0"/>
              <a:t>sept.-17</a:t>
            </a:fld>
            <a:endParaRPr lang="fr-FR"/>
          </a:p>
        </p:txBody>
      </p:sp>
      <p:sp>
        <p:nvSpPr>
          <p:cNvPr id="6" name="Footer Placeholder 5"/>
          <p:cNvSpPr>
            <a:spLocks noGrp="1"/>
          </p:cNvSpPr>
          <p:nvPr>
            <p:ph type="ftr" sz="quarter" idx="11"/>
          </p:nvPr>
        </p:nvSpPr>
        <p:spPr/>
        <p:txBody>
          <a:bodyPr/>
          <a:lstStyle/>
          <a:p>
            <a:r>
              <a:rPr lang="fr-FR"/>
              <a:t>Jean-Yves Tigli – tigli@polytech.unice.fr – module ELIM</a:t>
            </a:r>
          </a:p>
        </p:txBody>
      </p:sp>
      <p:sp>
        <p:nvSpPr>
          <p:cNvPr id="7" name="Slide Number Placeholder 6"/>
          <p:cNvSpPr>
            <a:spLocks noGrp="1"/>
          </p:cNvSpPr>
          <p:nvPr>
            <p:ph type="sldNum" sz="quarter" idx="12"/>
          </p:nvPr>
        </p:nvSpPr>
        <p:spPr/>
        <p:txBody>
          <a:bodyPr/>
          <a:lstStyle/>
          <a:p>
            <a:fld id="{8EBADBD7-90F8-4F4A-B24B-A43E7A0077C5}" type="slidenum">
              <a:rPr lang="fr-FR" smtClean="0"/>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98D21A91-3B86-40A2-BF7B-89B87B3E7189}"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p>
            <a:fld id="{8EBADBD7-90F8-4F4A-B24B-A43E7A0077C5}" type="slidenum">
              <a:rPr lang="fr-FR" smtClean="0"/>
              <a:pPr/>
              <a:t>‹N°›</a:t>
            </a:fld>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D67E275-482C-4EB9-9316-10A72F391275}"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p>
            <a:fld id="{8EBADBD7-90F8-4F4A-B24B-A43E7A0077C5}" type="slidenum">
              <a:rPr lang="fr-FR" smtClean="0"/>
              <a:pPr/>
              <a:t>‹N°›</a:t>
            </a:fld>
            <a:endParaRPr lang="fr-F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771775" y="188913"/>
            <a:ext cx="6203950" cy="1143000"/>
          </a:xfrm>
        </p:spPr>
        <p:txBody>
          <a:bodyPr/>
          <a:lstStyle/>
          <a:p>
            <a:r>
              <a:rPr lang="fr-FR"/>
              <a:t>Cliquez pour modifier le style du titre</a:t>
            </a:r>
          </a:p>
        </p:txBody>
      </p:sp>
      <p:sp>
        <p:nvSpPr>
          <p:cNvPr id="3" name="Espace réservé du texte 2"/>
          <p:cNvSpPr>
            <a:spLocks noGrp="1"/>
          </p:cNvSpPr>
          <p:nvPr>
            <p:ph type="body" sz="half" idx="1"/>
          </p:nvPr>
        </p:nvSpPr>
        <p:spPr>
          <a:xfrm>
            <a:off x="1042988" y="1773238"/>
            <a:ext cx="3894137" cy="46799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89525" y="1773238"/>
            <a:ext cx="3895725" cy="46799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0" y="6553200"/>
            <a:ext cx="1763713" cy="304800"/>
          </a:xfrm>
        </p:spPr>
        <p:txBody>
          <a:bodyPr/>
          <a:lstStyle>
            <a:lvl1pPr>
              <a:defRPr/>
            </a:lvl1pPr>
          </a:lstStyle>
          <a:p>
            <a:fld id="{2B015231-8A32-410F-B5BA-8F593C91EE7F}" type="datetime7">
              <a:rPr lang="fr-FR" smtClean="0"/>
              <a:t>sept.-17</a:t>
            </a:fld>
            <a:endParaRPr lang="fr-FR"/>
          </a:p>
        </p:txBody>
      </p:sp>
      <p:sp>
        <p:nvSpPr>
          <p:cNvPr id="6" name="Espace réservé du pied de page 5"/>
          <p:cNvSpPr>
            <a:spLocks noGrp="1"/>
          </p:cNvSpPr>
          <p:nvPr>
            <p:ph type="ftr" sz="quarter" idx="11"/>
          </p:nvPr>
        </p:nvSpPr>
        <p:spPr>
          <a:xfrm>
            <a:off x="2357422" y="6553200"/>
            <a:ext cx="4572032" cy="304800"/>
          </a:xfrm>
          <a:prstGeom prst="rect">
            <a:avLst/>
          </a:prstGeom>
        </p:spPr>
        <p:txBody>
          <a:bodyPr/>
          <a:lstStyle>
            <a:lvl1pPr>
              <a:defRPr/>
            </a:lvl1pPr>
          </a:lstStyle>
          <a:p>
            <a:r>
              <a:rPr lang="fr-FR"/>
              <a:t>Jean-Yves Tigli – tigli@polytech.unice.fr – module ELIM</a:t>
            </a:r>
            <a:endParaRPr lang="en-US" dirty="0"/>
          </a:p>
        </p:txBody>
      </p:sp>
      <p:sp>
        <p:nvSpPr>
          <p:cNvPr id="7" name="Espace réservé du numéro de diapositive 6"/>
          <p:cNvSpPr>
            <a:spLocks noGrp="1"/>
          </p:cNvSpPr>
          <p:nvPr>
            <p:ph type="sldNum" sz="quarter" idx="12"/>
          </p:nvPr>
        </p:nvSpPr>
        <p:spPr>
          <a:xfrm>
            <a:off x="7380288" y="6553200"/>
            <a:ext cx="1763712" cy="304800"/>
          </a:xfrm>
        </p:spPr>
        <p:txBody>
          <a:bodyPr/>
          <a:lstStyle>
            <a:lvl1pPr>
              <a:defRPr/>
            </a:lvl1pPr>
          </a:lstStyle>
          <a:p>
            <a:fld id="{91537B44-1B0F-4CE6-A39E-F767843A7FD3}" type="slidenum">
              <a:rPr lang="fr-FR"/>
              <a:pPr/>
              <a:t>‹N°›</a:t>
            </a:fld>
            <a:endParaRPr lang="fr-FR"/>
          </a:p>
        </p:txBody>
      </p:sp>
    </p:spTree>
    <p:extLst>
      <p:ext uri="{BB962C8B-B14F-4D97-AF65-F5344CB8AC3E}">
        <p14:creationId xmlns:p14="http://schemas.microsoft.com/office/powerpoint/2010/main" val="121317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4ABDB14-8423-42C5-AAB4-E54784E8B294}"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8384" y="620688"/>
            <a:ext cx="8001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7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2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6F16E1F-57A4-4182-B22C-573DC12F3390}"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8384" y="620688"/>
            <a:ext cx="8001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7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0EB8BB93-8061-4905-AA02-D9C7BE2A7B98}"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a:off x="7382787" y="734794"/>
            <a:ext cx="432048"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99" name="Picture 3"/>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884368" y="605223"/>
            <a:ext cx="961585" cy="76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56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3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8ADEA28-57E1-42E4-8502-F92952E0BD2A}"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99" name="Picture 3"/>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884368" y="605223"/>
            <a:ext cx="961585" cy="76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02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4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5FEECFC-0547-461E-8AE2-715AB5C9C1B0}"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99" name="Picture 3"/>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884368" y="605223"/>
            <a:ext cx="961585" cy="76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02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1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C9807494-0291-4A35-A6DA-D92BFB05B2ED}"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a:off x="7382787" y="734794"/>
            <a:ext cx="432048"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2" name="Picture 2"/>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956376" y="634239"/>
            <a:ext cx="891555" cy="76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56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6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35080" cy="9906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179DA5B1-4F78-4E51-BC2B-2240399C8ACC}" type="datetime7">
              <a:rPr lang="fr-FR" smtClean="0"/>
              <a:t>sept.-17</a:t>
            </a:fld>
            <a:endParaRPr lang="fr-FR"/>
          </a:p>
        </p:txBody>
      </p:sp>
      <p:sp>
        <p:nvSpPr>
          <p:cNvPr id="5" name="Footer Placeholder 4"/>
          <p:cNvSpPr>
            <a:spLocks noGrp="1"/>
          </p:cNvSpPr>
          <p:nvPr>
            <p:ph type="ftr" sz="quarter" idx="11"/>
          </p:nvPr>
        </p:nvSpPr>
        <p:spPr/>
        <p:txBody>
          <a:bodyPr/>
          <a:lstStyle/>
          <a:p>
            <a:r>
              <a:rPr lang="fr-FR"/>
              <a:t>Jean-Yves Tigli – tigli@polytech.unice.fr – module ELIM</a:t>
            </a:r>
          </a:p>
        </p:txBody>
      </p:sp>
      <p:sp>
        <p:nvSpPr>
          <p:cNvPr id="6" name="Slide Number Placeholder 5"/>
          <p:cNvSpPr>
            <a:spLocks noGrp="1"/>
          </p:cNvSpPr>
          <p:nvPr>
            <p:ph type="sldNum" sz="quarter" idx="12"/>
          </p:nvPr>
        </p:nvSpPr>
        <p:spPr/>
        <p:txBody>
          <a:bodyPr/>
          <a:lstStyle>
            <a:lvl1pPr algn="r">
              <a:defRPr/>
            </a:lvl1pPr>
          </a:lstStyle>
          <a:p>
            <a:fld id="{8EBADBD7-90F8-4F4A-B24B-A43E7A0077C5}" type="slidenum">
              <a:rPr lang="fr-FR" smtClean="0"/>
              <a:pPr/>
              <a:t>‹N°›</a:t>
            </a:fld>
            <a:endParaRPr lang="fr-FR" dirty="0"/>
          </a:p>
        </p:txBody>
      </p:sp>
      <p:sp>
        <p:nvSpPr>
          <p:cNvPr id="7" name="Rectangle à coins arrondis 6"/>
          <p:cNvSpPr/>
          <p:nvPr userDrawn="1"/>
        </p:nvSpPr>
        <p:spPr>
          <a:xfrm>
            <a:off x="7236296" y="548680"/>
            <a:ext cx="1728192" cy="936104"/>
          </a:xfrm>
          <a:prstGeom prst="roundRect">
            <a:avLst/>
          </a:prstGeom>
          <a:solidFill>
            <a:schemeClr val="bg1"/>
          </a:solidFill>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7380312" y="1196752"/>
            <a:ext cx="432048"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380312" y="967424"/>
            <a:ext cx="432048" cy="144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2" name="Picture 2"/>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956376" y="634239"/>
            <a:ext cx="891555" cy="76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03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20216" y="3472"/>
            <a:ext cx="2895600" cy="329184"/>
          </a:xfrm>
          <a:prstGeom prst="rect">
            <a:avLst/>
          </a:prstGeom>
        </p:spPr>
        <p:txBody>
          <a:bodyPr vert="horz" lIns="91440" tIns="45720" rIns="91440" bIns="45720" rtlCol="0" anchor="ctr"/>
          <a:lstStyle>
            <a:lvl1pPr algn="l">
              <a:defRPr sz="1200">
                <a:solidFill>
                  <a:srgbClr val="FFFFFF"/>
                </a:solidFill>
              </a:defRPr>
            </a:lvl1pPr>
          </a:lstStyle>
          <a:p>
            <a:fld id="{8EF1BE73-AAA1-4902-946F-F4303B54151B}" type="datetime7">
              <a:rPr lang="fr-FR" smtClean="0"/>
              <a:t>sept.-17</a:t>
            </a:fld>
            <a:endParaRPr lang="fr-FR"/>
          </a:p>
        </p:txBody>
      </p:sp>
      <p:sp>
        <p:nvSpPr>
          <p:cNvPr id="5" name="Footer Placeholder 4"/>
          <p:cNvSpPr>
            <a:spLocks noGrp="1"/>
          </p:cNvSpPr>
          <p:nvPr>
            <p:ph type="ftr" sz="quarter" idx="3"/>
          </p:nvPr>
        </p:nvSpPr>
        <p:spPr>
          <a:xfrm>
            <a:off x="467544" y="6528816"/>
            <a:ext cx="8208912" cy="329184"/>
          </a:xfrm>
          <a:prstGeom prst="rect">
            <a:avLst/>
          </a:prstGeom>
        </p:spPr>
        <p:txBody>
          <a:bodyPr vert="horz" lIns="91440" tIns="45720" rIns="91440" bIns="45720" rtlCol="0" anchor="ctr"/>
          <a:lstStyle>
            <a:lvl1pPr algn="ctr">
              <a:defRPr sz="1200">
                <a:solidFill>
                  <a:schemeClr val="tx2">
                    <a:lumMod val="75000"/>
                  </a:schemeClr>
                </a:solidFill>
              </a:defRPr>
            </a:lvl1pPr>
          </a:lstStyle>
          <a:p>
            <a:r>
              <a:rPr lang="fr-FR"/>
              <a:t>Jean-Yves Tigli – tigli@polytech.unice.fr – module ELIM</a:t>
            </a:r>
            <a:endParaRPr lang="fr-FR" dirty="0"/>
          </a:p>
        </p:txBody>
      </p:sp>
      <p:sp>
        <p:nvSpPr>
          <p:cNvPr id="6" name="Slide Number Placeholder 5"/>
          <p:cNvSpPr>
            <a:spLocks noGrp="1"/>
          </p:cNvSpPr>
          <p:nvPr>
            <p:ph type="sldNum" sz="quarter" idx="4"/>
          </p:nvPr>
        </p:nvSpPr>
        <p:spPr>
          <a:xfrm>
            <a:off x="8041704"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EBADBD7-90F8-4F4A-B24B-A43E7A0077C5}"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79" r:id="rId2"/>
    <p:sldLayoutId id="2147483683" r:id="rId3"/>
    <p:sldLayoutId id="2147483684" r:id="rId4"/>
    <p:sldLayoutId id="2147483681" r:id="rId5"/>
    <p:sldLayoutId id="2147483685" r:id="rId6"/>
    <p:sldLayoutId id="2147483686" r:id="rId7"/>
    <p:sldLayoutId id="2147483682" r:id="rId8"/>
    <p:sldLayoutId id="2147483688" r:id="rId9"/>
    <p:sldLayoutId id="2147483687" r:id="rId10"/>
    <p:sldLayoutId id="2147483692" r:id="rId11"/>
    <p:sldLayoutId id="2147483693" r:id="rId12"/>
    <p:sldLayoutId id="2147483694" r:id="rId13"/>
    <p:sldLayoutId id="2147483689"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91" r:id="rId24"/>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tigli.fr/" TargetMode="External"/><Relationship Id="rId7" Type="http://schemas.microsoft.com/office/2007/relationships/hdphoto" Target="../media/hdphoto3.wdp"/><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mailto:tigli@unice.f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mailto:tigli@polytech.unice.f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msdn.microsoft.com/en-us/library/windows/apps/gg442302(v=vs.105).asp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hyperlink" Target="mailto:tigli@unice.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4000" dirty="0"/>
              <a:t>environnements Logiciels pour l’informatique mobile</a:t>
            </a:r>
            <a:br>
              <a:rPr lang="fr-FR" sz="4000" dirty="0"/>
            </a:br>
            <a:br>
              <a:rPr lang="fr-FR" sz="2000" dirty="0"/>
            </a:br>
            <a:br>
              <a:rPr lang="fr-FR" sz="1100" dirty="0"/>
            </a:br>
            <a:r>
              <a:rPr lang="fr-FR" sz="3200" dirty="0"/>
              <a:t>SI5 – Master IFI </a:t>
            </a:r>
            <a:br>
              <a:rPr lang="fr-FR" sz="3200" dirty="0"/>
            </a:br>
            <a:r>
              <a:rPr lang="fr-FR" sz="3200" dirty="0"/>
              <a:t>2016 – 2017 : 4 ECTS</a:t>
            </a:r>
          </a:p>
        </p:txBody>
      </p:sp>
      <p:sp>
        <p:nvSpPr>
          <p:cNvPr id="3" name="Sous-titre 2"/>
          <p:cNvSpPr>
            <a:spLocks noGrp="1"/>
          </p:cNvSpPr>
          <p:nvPr>
            <p:ph type="body" idx="1"/>
          </p:nvPr>
        </p:nvSpPr>
        <p:spPr/>
        <p:txBody>
          <a:bodyPr>
            <a:normAutofit fontScale="92500" lnSpcReduction="10000"/>
          </a:bodyPr>
          <a:lstStyle/>
          <a:p>
            <a:r>
              <a:rPr lang="fr-FR" dirty="0"/>
              <a:t>Jean-Yves </a:t>
            </a:r>
            <a:r>
              <a:rPr lang="fr-FR" dirty="0" err="1"/>
              <a:t>Tigli</a:t>
            </a:r>
            <a:r>
              <a:rPr lang="fr-FR" dirty="0"/>
              <a:t>, </a:t>
            </a:r>
            <a:r>
              <a:rPr lang="fr-FR" dirty="0">
                <a:hlinkClick r:id="rId3"/>
              </a:rPr>
              <a:t>http://www.tigli.fr</a:t>
            </a:r>
            <a:endParaRPr lang="fr-FR" dirty="0"/>
          </a:p>
          <a:p>
            <a:r>
              <a:rPr lang="fr-FR" dirty="0"/>
              <a:t>Email : </a:t>
            </a:r>
            <a:r>
              <a:rPr lang="fr-FR" dirty="0">
                <a:hlinkClick r:id="rId4"/>
              </a:rPr>
              <a:t>tigli@unice.fr</a:t>
            </a:r>
            <a:endParaRPr lang="fr-FR" dirty="0"/>
          </a:p>
          <a:p>
            <a:r>
              <a:rPr lang="fr-FR" dirty="0"/>
              <a:t>Page du cours : https://www.tigli.fr/doku.php?id=cours:plim:plim_2016_2017</a:t>
            </a:r>
          </a:p>
          <a:p>
            <a:endParaRPr lang="fr-FR" dirty="0"/>
          </a:p>
          <a:p>
            <a:endParaRPr lang="fr-FR" dirty="0"/>
          </a:p>
          <a:p>
            <a:endParaRPr lang="fr-FR" dirty="0"/>
          </a:p>
        </p:txBody>
      </p:sp>
      <p:sp>
        <p:nvSpPr>
          <p:cNvPr id="6" name="Espace réservé de la date 5"/>
          <p:cNvSpPr>
            <a:spLocks noGrp="1"/>
          </p:cNvSpPr>
          <p:nvPr>
            <p:ph type="dt" sz="half" idx="10"/>
          </p:nvPr>
        </p:nvSpPr>
        <p:spPr/>
        <p:txBody>
          <a:bodyPr/>
          <a:lstStyle/>
          <a:p>
            <a:fld id="{C0E68F7E-1D2E-4584-AB5A-528CD30F8780}" type="datetime7">
              <a:rPr lang="fr-FR" smtClean="0"/>
              <a:t>sept.-17</a:t>
            </a:fld>
            <a:endParaRPr lang="fr-FR"/>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1</a:t>
            </a:fld>
            <a:endParaRPr lang="fr-FR"/>
          </a:p>
        </p:txBody>
      </p:sp>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2360" y="850605"/>
            <a:ext cx="1107348" cy="719777"/>
          </a:xfrm>
          <a:prstGeom prst="rect">
            <a:avLst/>
          </a:prstGeom>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5" descr="D:\Xchange\tigli.jp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20000" contrast="-20000"/>
                    </a14:imgEffect>
                  </a14:imgLayer>
                </a14:imgProps>
              </a:ext>
            </a:extLst>
          </a:blip>
          <a:srcRect/>
          <a:stretch>
            <a:fillRect/>
          </a:stretch>
        </p:blipFill>
        <p:spPr bwMode="auto">
          <a:xfrm>
            <a:off x="7962317" y="3967258"/>
            <a:ext cx="751033" cy="917447"/>
          </a:xfrm>
          <a:prstGeom prst="rect">
            <a:avLst/>
          </a:prstGeom>
          <a:solidFill>
            <a:srgbClr val="FFFFFF">
              <a:shade val="85000"/>
            </a:srgbClr>
          </a:solidFill>
          <a:ln w="1016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457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520" y="711521"/>
            <a:ext cx="2811289" cy="87368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278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Modalités d’Evaluation </a:t>
            </a:r>
          </a:p>
        </p:txBody>
      </p:sp>
      <p:sp>
        <p:nvSpPr>
          <p:cNvPr id="3" name="Espace réservé du contenu 2"/>
          <p:cNvSpPr>
            <a:spLocks noGrp="1"/>
          </p:cNvSpPr>
          <p:nvPr>
            <p:ph idx="1"/>
          </p:nvPr>
        </p:nvSpPr>
        <p:spPr/>
        <p:txBody>
          <a:bodyPr/>
          <a:lstStyle/>
          <a:p>
            <a:r>
              <a:rPr lang="fr-FR" dirty="0"/>
              <a:t>Evaluation sur les parties techniques sous forme de </a:t>
            </a:r>
            <a:r>
              <a:rPr lang="fr-FR" dirty="0" err="1"/>
              <a:t>QCMs</a:t>
            </a:r>
            <a:endParaRPr lang="fr-FR" dirty="0"/>
          </a:p>
          <a:p>
            <a:r>
              <a:rPr lang="fr-FR" dirty="0"/>
              <a:t>Evaluation d’un Tutorial toujours possible </a:t>
            </a:r>
          </a:p>
          <a:p>
            <a:r>
              <a:rPr lang="fr-FR" dirty="0"/>
              <a:t>Contrôle continu de votre projet en binôme sur le suivi d’activité d’utilisateurs de smartphone</a:t>
            </a:r>
          </a:p>
          <a:p>
            <a:pPr lvl="1"/>
            <a:r>
              <a:rPr lang="fr-FR" dirty="0"/>
              <a:t>au travers l’avancée de vos pages de Projet et site de Dépôt</a:t>
            </a:r>
          </a:p>
          <a:p>
            <a:r>
              <a:rPr lang="fr-FR" dirty="0"/>
              <a:t>Auditions intermédiaire et  finale de votre travail et de l’application développée </a:t>
            </a:r>
          </a:p>
        </p:txBody>
      </p:sp>
      <p:sp>
        <p:nvSpPr>
          <p:cNvPr id="10" name="Espace réservé de la date 9"/>
          <p:cNvSpPr>
            <a:spLocks noGrp="1"/>
          </p:cNvSpPr>
          <p:nvPr>
            <p:ph type="dt" sz="half" idx="10"/>
          </p:nvPr>
        </p:nvSpPr>
        <p:spPr/>
        <p:txBody>
          <a:bodyPr/>
          <a:lstStyle/>
          <a:p>
            <a:fld id="{EF080BF5-C9D5-4613-878C-E6544E93699D}" type="datetime7">
              <a:rPr lang="fr-FR" smtClean="0"/>
              <a:t>sept.-17</a:t>
            </a:fld>
            <a:endParaRPr lang="fr-FR"/>
          </a:p>
        </p:txBody>
      </p:sp>
      <p:sp>
        <p:nvSpPr>
          <p:cNvPr id="4" name="Espace réservé du pied de page 3"/>
          <p:cNvSpPr>
            <a:spLocks noGrp="1"/>
          </p:cNvSpPr>
          <p:nvPr>
            <p:ph type="ftr" sz="quarter" idx="11"/>
          </p:nvPr>
        </p:nvSpPr>
        <p:spPr/>
        <p:txBody>
          <a:bodyPr/>
          <a:lstStyle/>
          <a:p>
            <a:r>
              <a:rPr lang="da-DK"/>
              <a:t>Jean-Yves Tigli – </a:t>
            </a:r>
            <a:r>
              <a:rPr lang="da-DK">
                <a:hlinkClick r:id="rId3"/>
              </a:rPr>
              <a:t>tigli@polytech.unice.fr</a:t>
            </a:r>
            <a:r>
              <a:rPr lang="da-DK"/>
              <a:t> – module ELIM</a:t>
            </a:r>
            <a:endParaRPr lang="fr-FR" dirty="0"/>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10</a:t>
            </a:fld>
            <a:endParaRPr lang="fr-FR"/>
          </a:p>
        </p:txBody>
      </p:sp>
    </p:spTree>
    <p:extLst>
      <p:ext uri="{BB962C8B-B14F-4D97-AF65-F5344CB8AC3E}">
        <p14:creationId xmlns:p14="http://schemas.microsoft.com/office/powerpoint/2010/main" val="260092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Environnements de Développement</a:t>
            </a:r>
            <a:endParaRPr lang="fr-FR" dirty="0"/>
          </a:p>
        </p:txBody>
      </p:sp>
      <p:sp>
        <p:nvSpPr>
          <p:cNvPr id="3" name="Espace réservé du contenu 2"/>
          <p:cNvSpPr>
            <a:spLocks noGrp="1"/>
          </p:cNvSpPr>
          <p:nvPr>
            <p:ph idx="1"/>
          </p:nvPr>
        </p:nvSpPr>
        <p:spPr/>
        <p:txBody>
          <a:bodyPr>
            <a:normAutofit/>
          </a:bodyPr>
          <a:lstStyle/>
          <a:p>
            <a:pPr lvl="0"/>
            <a:r>
              <a:rPr lang="fr-FR" b="1" dirty="0"/>
              <a:t>Installation de Visual Studio 2017 </a:t>
            </a:r>
            <a:r>
              <a:rPr lang="fr-FR" b="1" dirty="0" err="1"/>
              <a:t>Community</a:t>
            </a:r>
            <a:endParaRPr lang="fr-FR" b="1" dirty="0"/>
          </a:p>
          <a:p>
            <a:pPr lvl="1"/>
            <a:r>
              <a:rPr lang="fr-FR" dirty="0"/>
              <a:t>Cf. pages web du cours de l’année précédente </a:t>
            </a:r>
          </a:p>
          <a:p>
            <a:pPr lvl="1"/>
            <a:r>
              <a:rPr lang="fr-FR" dirty="0"/>
              <a:t>Si le téléchargement s'avère trop long, utilisez les connections </a:t>
            </a:r>
            <a:r>
              <a:rPr lang="fr-FR" dirty="0" err="1"/>
              <a:t>ethernet</a:t>
            </a:r>
            <a:r>
              <a:rPr lang="fr-FR" dirty="0"/>
              <a:t> dans la salle </a:t>
            </a:r>
            <a:r>
              <a:rPr lang="fr-FR" dirty="0" err="1"/>
              <a:t>Ubiquarium</a:t>
            </a:r>
            <a:endParaRPr lang="fr-FR" dirty="0"/>
          </a:p>
          <a:p>
            <a:pPr lvl="1"/>
            <a:r>
              <a:rPr lang="fr-FR" dirty="0"/>
              <a:t>Vous pouvez aussi le charger sur site de Téléchargements Visual Studio</a:t>
            </a:r>
          </a:p>
          <a:p>
            <a:pPr lvl="1"/>
            <a:r>
              <a:rPr lang="fr-FR" dirty="0"/>
              <a:t>Sélectionnez bien les packages dont vous avez besoin  : </a:t>
            </a:r>
            <a:r>
              <a:rPr lang="fr-FR" dirty="0" err="1"/>
              <a:t>Cordova</a:t>
            </a:r>
            <a:r>
              <a:rPr lang="fr-FR" dirty="0"/>
              <a:t>, </a:t>
            </a:r>
            <a:r>
              <a:rPr lang="fr-FR" dirty="0" err="1"/>
              <a:t>Xamarin</a:t>
            </a:r>
            <a:r>
              <a:rPr lang="fr-FR" dirty="0"/>
              <a:t> etc. </a:t>
            </a:r>
          </a:p>
          <a:p>
            <a:pPr lvl="0"/>
            <a:r>
              <a:rPr lang="fr-FR" b="1" dirty="0"/>
              <a:t>Visual Studio 2017 : le développement cross-plateformes</a:t>
            </a:r>
          </a:p>
          <a:p>
            <a:pPr lvl="1"/>
            <a:r>
              <a:rPr lang="fr-FR" dirty="0"/>
              <a:t>Visual studio 2017 avec </a:t>
            </a:r>
            <a:r>
              <a:rPr lang="fr-FR" dirty="0" err="1"/>
              <a:t>Xamarin</a:t>
            </a:r>
            <a:r>
              <a:rPr lang="fr-FR" dirty="0"/>
              <a:t> </a:t>
            </a:r>
          </a:p>
          <a:p>
            <a:pPr lvl="1"/>
            <a:r>
              <a:rPr lang="fr-FR" dirty="0"/>
              <a:t>Les projets </a:t>
            </a:r>
            <a:r>
              <a:rPr lang="fr-FR" dirty="0" err="1"/>
              <a:t>Xamarin</a:t>
            </a:r>
            <a:r>
              <a:rPr lang="fr-FR" dirty="0"/>
              <a:t> permettent de développer en C# pour des cibles </a:t>
            </a:r>
            <a:r>
              <a:rPr lang="fr-FR" dirty="0" err="1"/>
              <a:t>microsoft</a:t>
            </a:r>
            <a:r>
              <a:rPr lang="fr-FR" dirty="0"/>
              <a:t> mais aussi </a:t>
            </a:r>
            <a:r>
              <a:rPr lang="fr-FR" dirty="0" err="1"/>
              <a:t>IoS</a:t>
            </a:r>
            <a:r>
              <a:rPr lang="fr-FR" dirty="0"/>
              <a:t> et Android. </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11</a:t>
            </a:fld>
            <a:endParaRPr lang="fr-FR" dirty="0"/>
          </a:p>
        </p:txBody>
      </p:sp>
    </p:spTree>
    <p:extLst>
      <p:ext uri="{BB962C8B-B14F-4D97-AF65-F5344CB8AC3E}">
        <p14:creationId xmlns:p14="http://schemas.microsoft.com/office/powerpoint/2010/main" val="414122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Environnements de Développement</a:t>
            </a:r>
            <a:endParaRPr lang="fr-FR" dirty="0"/>
          </a:p>
        </p:txBody>
      </p:sp>
      <p:sp>
        <p:nvSpPr>
          <p:cNvPr id="3" name="Espace réservé du contenu 2"/>
          <p:cNvSpPr>
            <a:spLocks noGrp="1"/>
          </p:cNvSpPr>
          <p:nvPr>
            <p:ph idx="1"/>
          </p:nvPr>
        </p:nvSpPr>
        <p:spPr/>
        <p:txBody>
          <a:bodyPr>
            <a:normAutofit/>
          </a:bodyPr>
          <a:lstStyle/>
          <a:p>
            <a:pPr lvl="0"/>
            <a:r>
              <a:rPr lang="fr-FR" b="1" dirty="0"/>
              <a:t>Android Studio</a:t>
            </a:r>
          </a:p>
          <a:p>
            <a:pPr lvl="1"/>
            <a:r>
              <a:rPr lang="fr-FR" dirty="0"/>
              <a:t>Pour le développement logiciel sur des cibles Android nous utiliserons  utiliser Android Studio. </a:t>
            </a:r>
          </a:p>
          <a:p>
            <a:pPr lvl="1"/>
            <a:r>
              <a:rPr lang="fr-FR" dirty="0"/>
              <a:t>Prévoir une installation avant les premiers Tutoriaux</a:t>
            </a:r>
          </a:p>
          <a:p>
            <a:pPr lvl="0"/>
            <a:r>
              <a:rPr lang="fr-FR" b="1" dirty="0" err="1"/>
              <a:t>Xcode</a:t>
            </a:r>
            <a:r>
              <a:rPr lang="fr-FR" b="1" dirty="0"/>
              <a:t> pour cibles iOS</a:t>
            </a:r>
          </a:p>
          <a:p>
            <a:pPr lvl="1"/>
            <a:r>
              <a:rPr lang="fr-FR" dirty="0" err="1"/>
              <a:t>Xcode</a:t>
            </a:r>
            <a:r>
              <a:rPr lang="fr-FR" dirty="0"/>
              <a:t> propose aux développeurs l'environnement de développement intégré de référence pour la création d'applications pour Mac, iPhone et iPad, en </a:t>
            </a:r>
            <a:r>
              <a:rPr lang="fr-FR" dirty="0" err="1"/>
              <a:t>swift</a:t>
            </a:r>
            <a:r>
              <a:rPr lang="fr-FR" dirty="0"/>
              <a:t> par exemple.</a:t>
            </a:r>
          </a:p>
          <a:p>
            <a:pPr lvl="1"/>
            <a:r>
              <a:rPr lang="fr-FR" dirty="0"/>
              <a:t>Le logiciel dispose d'une interface qui unifie design, programmation, tests et débogage le tout dans une simple fenêtre. </a:t>
            </a:r>
            <a:r>
              <a:rPr lang="fr-FR" dirty="0" err="1"/>
              <a:t>Xcode</a:t>
            </a:r>
            <a:r>
              <a:rPr lang="fr-FR" dirty="0"/>
              <a:t> analyse les détails des projets afin d'y repérer de erreurs de syntaxe et de logique et vous aider à corriger le code en fonction. </a:t>
            </a:r>
          </a:p>
          <a:p>
            <a:pPr lvl="1"/>
            <a:r>
              <a:rPr lang="fr-FR" dirty="0"/>
              <a:t>Enfin, </a:t>
            </a:r>
            <a:r>
              <a:rPr lang="fr-FR" dirty="0" err="1"/>
              <a:t>Xcode</a:t>
            </a:r>
            <a:r>
              <a:rPr lang="fr-FR" dirty="0"/>
              <a:t> intègre d’autres outils tels que Instruments, iOS Simulator, les SDK iOS et Mac OS X, etc. </a:t>
            </a:r>
          </a:p>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12</a:t>
            </a:fld>
            <a:endParaRPr lang="fr-FR" dirty="0"/>
          </a:p>
        </p:txBody>
      </p:sp>
    </p:spTree>
    <p:extLst>
      <p:ext uri="{BB962C8B-B14F-4D97-AF65-F5344CB8AC3E}">
        <p14:creationId xmlns:p14="http://schemas.microsoft.com/office/powerpoint/2010/main" val="54297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fontScale="90000"/>
          </a:bodyPr>
          <a:lstStyle/>
          <a:p>
            <a:r>
              <a:rPr lang="fr-FR" dirty="0"/>
              <a:t>Introduction sur le marché de la téléphonie mobile</a:t>
            </a:r>
          </a:p>
        </p:txBody>
      </p:sp>
      <p:sp>
        <p:nvSpPr>
          <p:cNvPr id="4" name="Espace réservé du texte 3"/>
          <p:cNvSpPr>
            <a:spLocks noGrp="1"/>
          </p:cNvSpPr>
          <p:nvPr>
            <p:ph type="body" idx="1"/>
          </p:nvPr>
        </p:nvSpPr>
        <p:spPr/>
        <p:txBody>
          <a:bodyPr>
            <a:normAutofit/>
          </a:bodyPr>
          <a:lstStyle/>
          <a:p>
            <a:endParaRPr lang="fr-FR" dirty="0"/>
          </a:p>
        </p:txBody>
      </p:sp>
      <p:sp>
        <p:nvSpPr>
          <p:cNvPr id="8" name="Espace réservé de la date 7"/>
          <p:cNvSpPr>
            <a:spLocks noGrp="1"/>
          </p:cNvSpPr>
          <p:nvPr>
            <p:ph type="dt" sz="half" idx="10"/>
          </p:nvPr>
        </p:nvSpPr>
        <p:spPr/>
        <p:txBody>
          <a:bodyPr/>
          <a:lstStyle/>
          <a:p>
            <a:fld id="{A8610102-F51B-41A5-841E-98728D21D98F}" type="datetime7">
              <a:rPr lang="fr-FR" smtClean="0"/>
              <a:t>sept.-17</a:t>
            </a:fld>
            <a:endParaRPr lang="fr-FR"/>
          </a:p>
        </p:txBody>
      </p:sp>
      <p:sp>
        <p:nvSpPr>
          <p:cNvPr id="2" name="Espace réservé du pied de page 1"/>
          <p:cNvSpPr>
            <a:spLocks noGrp="1"/>
          </p:cNvSpPr>
          <p:nvPr>
            <p:ph type="ftr" sz="quarter" idx="11"/>
          </p:nvPr>
        </p:nvSpPr>
        <p:spPr/>
        <p:txBody>
          <a:bodyPr/>
          <a:lstStyle/>
          <a:p>
            <a:r>
              <a:rPr lang="fr-FR"/>
              <a:t>Jean-Yves Tigli – tigli@polytech.unice.fr – module ELIM</a:t>
            </a:r>
          </a:p>
        </p:txBody>
      </p:sp>
      <p:sp>
        <p:nvSpPr>
          <p:cNvPr id="3" name="Espace réservé du numéro de diapositive 2"/>
          <p:cNvSpPr>
            <a:spLocks noGrp="1"/>
          </p:cNvSpPr>
          <p:nvPr>
            <p:ph type="sldNum" sz="quarter" idx="12"/>
          </p:nvPr>
        </p:nvSpPr>
        <p:spPr/>
        <p:txBody>
          <a:bodyPr/>
          <a:lstStyle/>
          <a:p>
            <a:fld id="{8EBADBD7-90F8-4F4A-B24B-A43E7A0077C5}" type="slidenum">
              <a:rPr lang="fr-FR" smtClean="0"/>
              <a:pPr/>
              <a:t>13</a:t>
            </a:fld>
            <a:endParaRPr lang="fr-FR"/>
          </a:p>
        </p:txBody>
      </p:sp>
    </p:spTree>
    <p:extLst>
      <p:ext uri="{BB962C8B-B14F-4D97-AF65-F5344CB8AC3E}">
        <p14:creationId xmlns:p14="http://schemas.microsoft.com/office/powerpoint/2010/main" val="351341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Quelques Messages Amonts </a:t>
            </a:r>
          </a:p>
        </p:txBody>
      </p:sp>
      <p:sp>
        <p:nvSpPr>
          <p:cNvPr id="8" name="Espace réservé du contenu 7"/>
          <p:cNvSpPr>
            <a:spLocks noGrp="1"/>
          </p:cNvSpPr>
          <p:nvPr>
            <p:ph idx="1"/>
          </p:nvPr>
        </p:nvSpPr>
        <p:spPr/>
        <p:txBody>
          <a:bodyPr>
            <a:normAutofit lnSpcReduction="10000"/>
          </a:bodyPr>
          <a:lstStyle/>
          <a:p>
            <a:r>
              <a:rPr lang="fr-FR" dirty="0"/>
              <a:t>Un ingénieur ne doit pas être </a:t>
            </a:r>
            <a:r>
              <a:rPr lang="fr-FR" dirty="0" err="1"/>
              <a:t>technocentrique</a:t>
            </a:r>
            <a:r>
              <a:rPr lang="fr-FR" dirty="0"/>
              <a:t> ! </a:t>
            </a:r>
          </a:p>
          <a:p>
            <a:r>
              <a:rPr lang="fr-FR" dirty="0"/>
              <a:t>L’environnement de développement et les cibles choisies sont la conséquence de justification économique et …. économique ;-)</a:t>
            </a:r>
          </a:p>
          <a:p>
            <a:r>
              <a:rPr lang="fr-FR" dirty="0"/>
              <a:t>Exemple  </a:t>
            </a:r>
          </a:p>
          <a:p>
            <a:pPr lvl="1"/>
            <a:r>
              <a:rPr lang="fr-FR" dirty="0"/>
              <a:t>Portage</a:t>
            </a:r>
          </a:p>
          <a:p>
            <a:pPr lvl="1"/>
            <a:r>
              <a:rPr lang="fr-FR" dirty="0"/>
              <a:t>Time to </a:t>
            </a:r>
            <a:r>
              <a:rPr lang="fr-FR" dirty="0" err="1"/>
              <a:t>Market</a:t>
            </a:r>
            <a:r>
              <a:rPr lang="fr-FR" dirty="0"/>
              <a:t> </a:t>
            </a:r>
          </a:p>
          <a:p>
            <a:pPr lvl="1"/>
            <a:r>
              <a:rPr lang="fr-FR" dirty="0"/>
              <a:t>Coût de développement … disponibilité des compétences sur le marché de l’emploi </a:t>
            </a:r>
          </a:p>
          <a:p>
            <a:r>
              <a:rPr lang="fr-FR" dirty="0"/>
              <a:t>Analyse des risques </a:t>
            </a:r>
          </a:p>
          <a:p>
            <a:pPr lvl="1"/>
            <a:r>
              <a:rPr lang="fr-FR" dirty="0"/>
              <a:t>Les plateformes restent hétérogènes …</a:t>
            </a:r>
          </a:p>
          <a:p>
            <a:pPr lvl="1"/>
            <a:r>
              <a:rPr lang="fr-FR" dirty="0"/>
              <a:t>Le marché peut aussi se retourner … </a:t>
            </a:r>
          </a:p>
          <a:p>
            <a:pPr lvl="1"/>
            <a:r>
              <a:rPr lang="fr-FR" dirty="0"/>
              <a:t>…</a:t>
            </a:r>
          </a:p>
          <a:p>
            <a:endParaRPr lang="fr-FR" dirty="0"/>
          </a:p>
          <a:p>
            <a:endParaRPr lang="fr-FR" dirty="0"/>
          </a:p>
        </p:txBody>
      </p:sp>
      <p:sp>
        <p:nvSpPr>
          <p:cNvPr id="4" name="Espace réservé de la date 3"/>
          <p:cNvSpPr>
            <a:spLocks noGrp="1"/>
          </p:cNvSpPr>
          <p:nvPr>
            <p:ph type="dt" sz="half" idx="10"/>
          </p:nvPr>
        </p:nvSpPr>
        <p:spPr/>
        <p:txBody>
          <a:bodyPr/>
          <a:lstStyle/>
          <a:p>
            <a:fld id="{11E95D7A-E97C-4F3A-BFF0-C1E7B94FF129}"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pPr algn="r"/>
            <a:fld id="{8EBADBD7-90F8-4F4A-B24B-A43E7A0077C5}" type="slidenum">
              <a:rPr lang="fr-FR" smtClean="0"/>
              <a:pPr algn="r"/>
              <a:t>14</a:t>
            </a:fld>
            <a:endParaRPr lang="fr-FR" dirty="0"/>
          </a:p>
        </p:txBody>
      </p:sp>
    </p:spTree>
    <p:extLst>
      <p:ext uri="{BB962C8B-B14F-4D97-AF65-F5344CB8AC3E}">
        <p14:creationId xmlns:p14="http://schemas.microsoft.com/office/powerpoint/2010/main" val="50174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Quelques Chiffres Conjoncturels</a:t>
            </a:r>
          </a:p>
        </p:txBody>
      </p:sp>
      <p:sp>
        <p:nvSpPr>
          <p:cNvPr id="8" name="Espace réservé du texte 7"/>
          <p:cNvSpPr>
            <a:spLocks noGrp="1"/>
          </p:cNvSpPr>
          <p:nvPr>
            <p:ph type="body" idx="1"/>
          </p:nvPr>
        </p:nvSpPr>
        <p:spPr/>
        <p:txBody>
          <a:bodyPr/>
          <a:lstStyle/>
          <a:p>
            <a:endParaRPr lang="fr-FR"/>
          </a:p>
        </p:txBody>
      </p:sp>
      <p:sp>
        <p:nvSpPr>
          <p:cNvPr id="4" name="Espace réservé de la date 3"/>
          <p:cNvSpPr>
            <a:spLocks noGrp="1"/>
          </p:cNvSpPr>
          <p:nvPr>
            <p:ph type="dt" sz="half" idx="10"/>
          </p:nvPr>
        </p:nvSpPr>
        <p:spPr/>
        <p:txBody>
          <a:bodyPr/>
          <a:lstStyle/>
          <a:p>
            <a:fld id="{54ABDB14-8423-42C5-AAB4-E54784E8B29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15</a:t>
            </a:fld>
            <a:endParaRPr lang="fr-FR" dirty="0"/>
          </a:p>
        </p:txBody>
      </p:sp>
    </p:spTree>
    <p:extLst>
      <p:ext uri="{BB962C8B-B14F-4D97-AF65-F5344CB8AC3E}">
        <p14:creationId xmlns:p14="http://schemas.microsoft.com/office/powerpoint/2010/main" val="44698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kern="1200" spc="-100" baseline="0" dirty="0">
                <a:solidFill>
                  <a:schemeClr val="tx2"/>
                </a:solidFill>
                <a:effectLst/>
                <a:latin typeface="+mj-lt"/>
                <a:ea typeface="+mj-ea"/>
                <a:cs typeface="+mj-cs"/>
              </a:rPr>
              <a:t>Les parts de marché cette année </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16</a:t>
            </a:fld>
            <a:endParaRPr lang="fr-FR" dirty="0"/>
          </a:p>
        </p:txBody>
      </p:sp>
      <p:pic>
        <p:nvPicPr>
          <p:cNvPr id="7" name="Image 6"/>
          <p:cNvPicPr>
            <a:picLocks noChangeAspect="1"/>
          </p:cNvPicPr>
          <p:nvPr/>
        </p:nvPicPr>
        <p:blipFill>
          <a:blip r:embed="rId2"/>
          <a:stretch>
            <a:fillRect/>
          </a:stretch>
        </p:blipFill>
        <p:spPr>
          <a:xfrm>
            <a:off x="866775" y="1727638"/>
            <a:ext cx="7410450" cy="4343400"/>
          </a:xfrm>
          <a:prstGeom prst="rect">
            <a:avLst/>
          </a:prstGeom>
        </p:spPr>
      </p:pic>
    </p:spTree>
    <p:extLst>
      <p:ext uri="{BB962C8B-B14F-4D97-AF65-F5344CB8AC3E}">
        <p14:creationId xmlns:p14="http://schemas.microsoft.com/office/powerpoint/2010/main" val="129719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kern="1200" spc="-100" baseline="0" dirty="0">
                <a:solidFill>
                  <a:schemeClr val="tx2"/>
                </a:solidFill>
                <a:effectLst/>
                <a:latin typeface="+mj-lt"/>
                <a:ea typeface="+mj-ea"/>
                <a:cs typeface="+mj-cs"/>
              </a:rPr>
              <a:t>Les parts de marché cette année </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17</a:t>
            </a:fld>
            <a:endParaRPr lang="fr-FR" dirty="0"/>
          </a:p>
        </p:txBody>
      </p:sp>
      <p:pic>
        <p:nvPicPr>
          <p:cNvPr id="7" name="Image 6"/>
          <p:cNvPicPr>
            <a:picLocks noChangeAspect="1"/>
          </p:cNvPicPr>
          <p:nvPr/>
        </p:nvPicPr>
        <p:blipFill>
          <a:blip r:embed="rId2"/>
          <a:stretch>
            <a:fillRect/>
          </a:stretch>
        </p:blipFill>
        <p:spPr>
          <a:xfrm>
            <a:off x="1075160" y="1724744"/>
            <a:ext cx="6943725" cy="3952875"/>
          </a:xfrm>
          <a:prstGeom prst="rect">
            <a:avLst/>
          </a:prstGeom>
        </p:spPr>
      </p:pic>
    </p:spTree>
    <p:extLst>
      <p:ext uri="{BB962C8B-B14F-4D97-AF65-F5344CB8AC3E}">
        <p14:creationId xmlns:p14="http://schemas.microsoft.com/office/powerpoint/2010/main" val="237428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parts de marché cette année</a:t>
            </a: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18</a:t>
            </a:fld>
            <a:endParaRPr lang="fr-FR" dirty="0"/>
          </a:p>
        </p:txBody>
      </p:sp>
      <p:pic>
        <p:nvPicPr>
          <p:cNvPr id="7" name="Image 6"/>
          <p:cNvPicPr>
            <a:picLocks noChangeAspect="1"/>
          </p:cNvPicPr>
          <p:nvPr/>
        </p:nvPicPr>
        <p:blipFill>
          <a:blip r:embed="rId2"/>
          <a:stretch>
            <a:fillRect/>
          </a:stretch>
        </p:blipFill>
        <p:spPr>
          <a:xfrm>
            <a:off x="1262880" y="2100262"/>
            <a:ext cx="6753225" cy="3876675"/>
          </a:xfrm>
          <a:prstGeom prst="rect">
            <a:avLst/>
          </a:prstGeom>
        </p:spPr>
      </p:pic>
    </p:spTree>
    <p:extLst>
      <p:ext uri="{BB962C8B-B14F-4D97-AF65-F5344CB8AC3E}">
        <p14:creationId xmlns:p14="http://schemas.microsoft.com/office/powerpoint/2010/main" val="130970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parts de marché OS cette année</a:t>
            </a:r>
          </a:p>
        </p:txBody>
      </p:sp>
      <p:pic>
        <p:nvPicPr>
          <p:cNvPr id="7" name="Espace réservé du contenu 6"/>
          <p:cNvPicPr>
            <a:picLocks noGrp="1" noChangeAspect="1"/>
          </p:cNvPicPr>
          <p:nvPr>
            <p:ph idx="1"/>
          </p:nvPr>
        </p:nvPicPr>
        <p:blipFill>
          <a:blip r:embed="rId2"/>
          <a:stretch>
            <a:fillRect/>
          </a:stretch>
        </p:blipFill>
        <p:spPr>
          <a:xfrm>
            <a:off x="1166812" y="2195512"/>
            <a:ext cx="6810375" cy="3686175"/>
          </a:xfrm>
          <a:prstGeom prst="rect">
            <a:avLst/>
          </a:prstGeom>
        </p:spPr>
      </p:pic>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19</a:t>
            </a:fld>
            <a:endParaRPr lang="fr-FR" dirty="0"/>
          </a:p>
        </p:txBody>
      </p:sp>
    </p:spTree>
    <p:extLst>
      <p:ext uri="{BB962C8B-B14F-4D97-AF65-F5344CB8AC3E}">
        <p14:creationId xmlns:p14="http://schemas.microsoft.com/office/powerpoint/2010/main" val="377425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Encadreurs et Intervenants </a:t>
            </a:r>
          </a:p>
        </p:txBody>
      </p:sp>
      <p:sp>
        <p:nvSpPr>
          <p:cNvPr id="3" name="Espace réservé du contenu 2"/>
          <p:cNvSpPr>
            <a:spLocks noGrp="1"/>
          </p:cNvSpPr>
          <p:nvPr>
            <p:ph idx="1"/>
          </p:nvPr>
        </p:nvSpPr>
        <p:spPr/>
        <p:txBody>
          <a:bodyPr>
            <a:normAutofit fontScale="92500" lnSpcReduction="20000"/>
          </a:bodyPr>
          <a:lstStyle/>
          <a:p>
            <a:r>
              <a:rPr lang="fr-FR" dirty="0"/>
              <a:t>Encadreurs et Intervenants :</a:t>
            </a:r>
          </a:p>
          <a:p>
            <a:r>
              <a:rPr lang="fr-FR" b="1" dirty="0"/>
              <a:t>Jean-Yves Tigli</a:t>
            </a:r>
            <a:r>
              <a:rPr lang="fr-FR" dirty="0"/>
              <a:t> : Maître de Conférence UNS-</a:t>
            </a:r>
            <a:r>
              <a:rPr lang="fr-FR" dirty="0" err="1"/>
              <a:t>Polytech</a:t>
            </a:r>
            <a:r>
              <a:rPr lang="fr-FR" dirty="0"/>
              <a:t>, chercheur dans le domaine de l'Intelligence Ambiante dans le laboratoire I3S-CNRS (</a:t>
            </a:r>
            <a:r>
              <a:rPr lang="fr-FR" b="1" dirty="0"/>
              <a:t>responsable de l'enseignement</a:t>
            </a:r>
            <a:r>
              <a:rPr lang="fr-FR" dirty="0"/>
              <a:t>), tigli@unice.fr</a:t>
            </a:r>
          </a:p>
          <a:p>
            <a:r>
              <a:rPr lang="fr-FR" b="1" dirty="0"/>
              <a:t>Christel </a:t>
            </a:r>
            <a:r>
              <a:rPr lang="fr-FR" b="1" dirty="0" err="1"/>
              <a:t>Dartigues</a:t>
            </a:r>
            <a:r>
              <a:rPr lang="fr-FR" dirty="0"/>
              <a:t> : Maître de Conférence IUT de Nice Sophia Antipolis, chercheuse dans le domaine de la fouille de données au laboratoire I3S-CNRS</a:t>
            </a:r>
          </a:p>
          <a:p>
            <a:r>
              <a:rPr lang="fr-FR" b="1" dirty="0"/>
              <a:t>Gregory </a:t>
            </a:r>
            <a:r>
              <a:rPr lang="fr-FR" b="1" dirty="0" err="1"/>
              <a:t>Maro</a:t>
            </a:r>
            <a:r>
              <a:rPr lang="fr-FR" dirty="0"/>
              <a:t> : Ingénieur </a:t>
            </a:r>
            <a:r>
              <a:rPr lang="fr-FR" dirty="0" err="1"/>
              <a:t>Sopra</a:t>
            </a:r>
            <a:r>
              <a:rPr lang="fr-FR" dirty="0"/>
              <a:t> </a:t>
            </a:r>
            <a:r>
              <a:rPr lang="fr-FR" dirty="0" err="1"/>
              <a:t>Steria</a:t>
            </a:r>
            <a:r>
              <a:rPr lang="fr-FR" dirty="0"/>
              <a:t>, expert développement sur Mobile</a:t>
            </a:r>
          </a:p>
          <a:p>
            <a:r>
              <a:rPr lang="fr-FR" b="1" dirty="0"/>
              <a:t>Nicolas Ferry</a:t>
            </a:r>
            <a:r>
              <a:rPr lang="fr-FR" dirty="0"/>
              <a:t> : Chercheur du SINTEF (Norvège), expert en ingénierie logicielle</a:t>
            </a:r>
          </a:p>
          <a:p>
            <a:r>
              <a:rPr lang="fr-FR" b="1" dirty="0"/>
              <a:t>Gaëtan Rey </a:t>
            </a:r>
            <a:r>
              <a:rPr lang="fr-FR" dirty="0"/>
              <a:t>: </a:t>
            </a:r>
            <a:r>
              <a:rPr lang="fr-FR" dirty="0"/>
              <a:t>Maître de Conférence IUT de Nice Sophia Antipolis, chercheur dans le domaine de l’intelligence ambiante au laboratoire I3S-CNRS</a:t>
            </a:r>
            <a:endParaRPr lang="fr-FR" dirty="0"/>
          </a:p>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a:t>
            </a:fld>
            <a:endParaRPr lang="fr-FR" dirty="0"/>
          </a:p>
        </p:txBody>
      </p:sp>
    </p:spTree>
    <p:extLst>
      <p:ext uri="{BB962C8B-B14F-4D97-AF65-F5344CB8AC3E}">
        <p14:creationId xmlns:p14="http://schemas.microsoft.com/office/powerpoint/2010/main" val="101060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parts de marché OS</a:t>
            </a:r>
            <a:r>
              <a:rPr lang="fr-FR" baseline="0" dirty="0"/>
              <a:t> </a:t>
            </a:r>
            <a:r>
              <a:rPr lang="fr-FR" dirty="0"/>
              <a:t>cette année</a:t>
            </a: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20</a:t>
            </a:fld>
            <a:endParaRPr lang="fr-FR" dirty="0"/>
          </a:p>
        </p:txBody>
      </p:sp>
      <p:pic>
        <p:nvPicPr>
          <p:cNvPr id="8" name="Image 7"/>
          <p:cNvPicPr>
            <a:picLocks noChangeAspect="1"/>
          </p:cNvPicPr>
          <p:nvPr/>
        </p:nvPicPr>
        <p:blipFill>
          <a:blip r:embed="rId2"/>
          <a:stretch>
            <a:fillRect/>
          </a:stretch>
        </p:blipFill>
        <p:spPr>
          <a:xfrm>
            <a:off x="1240854" y="2171700"/>
            <a:ext cx="6800850" cy="3733800"/>
          </a:xfrm>
          <a:prstGeom prst="rect">
            <a:avLst/>
          </a:prstGeom>
        </p:spPr>
      </p:pic>
    </p:spTree>
    <p:extLst>
      <p:ext uri="{BB962C8B-B14F-4D97-AF65-F5344CB8AC3E}">
        <p14:creationId xmlns:p14="http://schemas.microsoft.com/office/powerpoint/2010/main" val="22290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parts de marché OS cette année</a:t>
            </a:r>
          </a:p>
        </p:txBody>
      </p:sp>
      <p:pic>
        <p:nvPicPr>
          <p:cNvPr id="7" name="Espace réservé du contenu 6"/>
          <p:cNvPicPr>
            <a:picLocks noGrp="1" noChangeAspect="1"/>
          </p:cNvPicPr>
          <p:nvPr>
            <p:ph idx="1"/>
          </p:nvPr>
        </p:nvPicPr>
        <p:blipFill>
          <a:blip r:embed="rId2"/>
          <a:stretch>
            <a:fillRect/>
          </a:stretch>
        </p:blipFill>
        <p:spPr>
          <a:xfrm>
            <a:off x="1143000" y="2133600"/>
            <a:ext cx="6858000" cy="3810000"/>
          </a:xfrm>
          <a:prstGeom prst="rect">
            <a:avLst/>
          </a:prstGeom>
        </p:spPr>
      </p:pic>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21</a:t>
            </a:fld>
            <a:endParaRPr lang="fr-FR" dirty="0"/>
          </a:p>
        </p:txBody>
      </p:sp>
    </p:spTree>
    <p:extLst>
      <p:ext uri="{BB962C8B-B14F-4D97-AF65-F5344CB8AC3E}">
        <p14:creationId xmlns:p14="http://schemas.microsoft.com/office/powerpoint/2010/main" val="272353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Du recul …</a:t>
            </a:r>
          </a:p>
        </p:txBody>
      </p:sp>
      <p:sp>
        <p:nvSpPr>
          <p:cNvPr id="3" name="Espace réservé du contenu 2"/>
          <p:cNvSpPr>
            <a:spLocks noGrp="1"/>
          </p:cNvSpPr>
          <p:nvPr>
            <p:ph idx="1"/>
          </p:nvPr>
        </p:nvSpPr>
        <p:spPr/>
        <p:txBody>
          <a:bodyPr>
            <a:normAutofit lnSpcReduction="10000"/>
          </a:bodyPr>
          <a:lstStyle/>
          <a:p>
            <a:r>
              <a:rPr lang="fr-FR" dirty="0"/>
              <a:t>Nombre d’informations sur les tendances </a:t>
            </a:r>
          </a:p>
          <a:p>
            <a:r>
              <a:rPr lang="fr-FR" dirty="0"/>
              <a:t>Mais aussi des contraintes de marché </a:t>
            </a:r>
          </a:p>
          <a:p>
            <a:r>
              <a:rPr lang="fr-FR" dirty="0"/>
              <a:t>Mais aussi des contraintes d’entreprise</a:t>
            </a:r>
          </a:p>
          <a:p>
            <a:r>
              <a:rPr lang="fr-FR" dirty="0"/>
              <a:t>Mais aussi des contraintes de …</a:t>
            </a:r>
          </a:p>
          <a:p>
            <a:endParaRPr lang="fr-FR" dirty="0"/>
          </a:p>
          <a:p>
            <a:r>
              <a:rPr lang="fr-FR" dirty="0"/>
              <a:t>Il n’y a toujours pas de solution miracle …</a:t>
            </a:r>
          </a:p>
          <a:p>
            <a:endParaRPr lang="fr-FR" dirty="0"/>
          </a:p>
          <a:p>
            <a:endParaRPr lang="fr-FR" dirty="0"/>
          </a:p>
          <a:p>
            <a:r>
              <a:rPr lang="fr-FR" dirty="0"/>
              <a:t>Un des plus fameux cabinet d’analyse au monde : Gartner </a:t>
            </a:r>
          </a:p>
          <a:p>
            <a:r>
              <a:rPr lang="fr-FR" dirty="0"/>
              <a:t>Vous y trouverez des informations qui font référence</a:t>
            </a:r>
          </a:p>
          <a:p>
            <a:r>
              <a:rPr lang="fr-FR" dirty="0"/>
              <a:t>http://www.gartner.com/technology/home.jsp</a:t>
            </a:r>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22</a:t>
            </a:fld>
            <a:endParaRPr lang="fr-FR"/>
          </a:p>
        </p:txBody>
      </p:sp>
      <p:sp>
        <p:nvSpPr>
          <p:cNvPr id="6" name="Espace réservé de la date 5"/>
          <p:cNvSpPr>
            <a:spLocks noGrp="1"/>
          </p:cNvSpPr>
          <p:nvPr>
            <p:ph type="dt" sz="half" idx="10"/>
          </p:nvPr>
        </p:nvSpPr>
        <p:spPr/>
        <p:txBody>
          <a:bodyPr/>
          <a:lstStyle/>
          <a:p>
            <a:fld id="{6E151D75-D697-4C8B-B4E1-3E304DBAB562}" type="datetime7">
              <a:rPr lang="fr-FR" smtClean="0"/>
              <a:t>sept.-17</a:t>
            </a:fld>
            <a:endParaRPr lang="fr-FR"/>
          </a:p>
        </p:txBody>
      </p:sp>
    </p:spTree>
    <p:extLst>
      <p:ext uri="{BB962C8B-B14F-4D97-AF65-F5344CB8AC3E}">
        <p14:creationId xmlns:p14="http://schemas.microsoft.com/office/powerpoint/2010/main" val="116945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r>
              <a:rPr lang="fr-FR" dirty="0"/>
              <a:t>Contraintes dans  le développement pour Mobile </a:t>
            </a:r>
          </a:p>
        </p:txBody>
      </p:sp>
      <p:sp>
        <p:nvSpPr>
          <p:cNvPr id="8" name="Sous-titre 7"/>
          <p:cNvSpPr>
            <a:spLocks noGrp="1"/>
          </p:cNvSpPr>
          <p:nvPr>
            <p:ph type="subTitle" idx="1"/>
          </p:nvPr>
        </p:nvSpPr>
        <p:spPr/>
        <p:txBody>
          <a:bodyPr/>
          <a:lstStyle/>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23</a:t>
            </a:fld>
            <a:endParaRPr lang="fr-FR" dirty="0"/>
          </a:p>
        </p:txBody>
      </p:sp>
    </p:spTree>
    <p:extLst>
      <p:ext uri="{BB962C8B-B14F-4D97-AF65-F5344CB8AC3E}">
        <p14:creationId xmlns:p14="http://schemas.microsoft.com/office/powerpoint/2010/main" val="3630831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6635080" cy="1383432"/>
          </a:xfrm>
        </p:spPr>
        <p:txBody>
          <a:bodyPr>
            <a:normAutofit fontScale="90000"/>
          </a:bodyPr>
          <a:lstStyle/>
          <a:p>
            <a:r>
              <a:rPr lang="fr-FR" sz="4000" kern="1200" cap="all" spc="-100" baseline="0" dirty="0">
                <a:solidFill>
                  <a:schemeClr val="tx2"/>
                </a:solidFill>
                <a:effectLst/>
                <a:latin typeface="+mj-lt"/>
                <a:ea typeface="+mj-ea"/>
                <a:cs typeface="+mj-cs"/>
              </a:rPr>
              <a:t>Contraintes dans  le développement pour Mobile</a:t>
            </a:r>
            <a:endParaRPr lang="fr-FR" dirty="0"/>
          </a:p>
        </p:txBody>
      </p:sp>
      <p:sp>
        <p:nvSpPr>
          <p:cNvPr id="3" name="Espace réservé du contenu 2"/>
          <p:cNvSpPr>
            <a:spLocks noGrp="1"/>
          </p:cNvSpPr>
          <p:nvPr>
            <p:ph idx="1"/>
          </p:nvPr>
        </p:nvSpPr>
        <p:spPr>
          <a:xfrm>
            <a:off x="457200" y="2060848"/>
            <a:ext cx="8229600" cy="4416152"/>
          </a:xfrm>
        </p:spPr>
        <p:txBody>
          <a:bodyPr>
            <a:normAutofit/>
          </a:bodyPr>
          <a:lstStyle/>
          <a:p>
            <a:pPr lvl="0"/>
            <a:r>
              <a:rPr lang="fr-FR" dirty="0"/>
              <a:t>Le développement logiciel pour Mobile repose avant tout sur le concept de marché. </a:t>
            </a:r>
          </a:p>
          <a:p>
            <a:pPr lvl="0"/>
            <a:r>
              <a:rPr lang="fr-FR" dirty="0"/>
              <a:t>Vos applications doivent cibler un nombre plus ou moins important de cibles comme Android, iOS et parfois même Windows Phone. </a:t>
            </a:r>
          </a:p>
          <a:p>
            <a:pPr lvl="0"/>
            <a:r>
              <a:rPr lang="fr-FR" dirty="0"/>
              <a:t>Ce choix est à mettre en regard des efforts plus ou moins importants qui doivent être faits pour un développement multi-cibles. </a:t>
            </a:r>
          </a:p>
          <a:p>
            <a:pPr lvl="0"/>
            <a:r>
              <a:rPr lang="fr-FR" dirty="0"/>
              <a:t>Vos développement doivent réduire au maximum le “time to </a:t>
            </a:r>
            <a:r>
              <a:rPr lang="fr-FR" dirty="0" err="1"/>
              <a:t>market</a:t>
            </a:r>
            <a:r>
              <a:rPr lang="fr-FR" dirty="0"/>
              <a:t>” dans un contexte ou les applications sont parfois minimalistes, gratuites et vote obsolètes. </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24</a:t>
            </a:fld>
            <a:endParaRPr lang="fr-FR" dirty="0"/>
          </a:p>
        </p:txBody>
      </p:sp>
    </p:spTree>
    <p:extLst>
      <p:ext uri="{BB962C8B-B14F-4D97-AF65-F5344CB8AC3E}">
        <p14:creationId xmlns:p14="http://schemas.microsoft.com/office/powerpoint/2010/main" val="4071977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6635080" cy="1239416"/>
          </a:xfrm>
        </p:spPr>
        <p:txBody>
          <a:bodyPr>
            <a:normAutofit fontScale="90000"/>
          </a:bodyPr>
          <a:lstStyle/>
          <a:p>
            <a:r>
              <a:rPr lang="fr-FR" sz="4000" kern="1200" cap="all" spc="-100" baseline="0" dirty="0">
                <a:solidFill>
                  <a:schemeClr val="tx2"/>
                </a:solidFill>
                <a:effectLst/>
                <a:latin typeface="+mj-lt"/>
                <a:ea typeface="+mj-ea"/>
                <a:cs typeface="+mj-cs"/>
              </a:rPr>
              <a:t>Contraintes dans  le développement pour Mobile</a:t>
            </a:r>
            <a:endParaRPr lang="fr-FR" dirty="0"/>
          </a:p>
        </p:txBody>
      </p:sp>
      <p:sp>
        <p:nvSpPr>
          <p:cNvPr id="3" name="Espace réservé du contenu 2"/>
          <p:cNvSpPr>
            <a:spLocks noGrp="1"/>
          </p:cNvSpPr>
          <p:nvPr>
            <p:ph idx="1"/>
          </p:nvPr>
        </p:nvSpPr>
        <p:spPr>
          <a:xfrm>
            <a:off x="457200" y="1916832"/>
            <a:ext cx="8229600" cy="4560168"/>
          </a:xfrm>
        </p:spPr>
        <p:txBody>
          <a:bodyPr>
            <a:normAutofit/>
          </a:bodyPr>
          <a:lstStyle/>
          <a:p>
            <a:pPr lvl="0"/>
            <a:r>
              <a:rPr lang="fr-FR" dirty="0"/>
              <a:t>Le développement pour Mobile pose encore aujourd'hui de réels problèmes de choix de plateforme de développement. </a:t>
            </a:r>
          </a:p>
          <a:p>
            <a:pPr lvl="0"/>
            <a:r>
              <a:rPr lang="fr-FR" dirty="0"/>
              <a:t>Si le développement sur terminaux fixes, connectés et alimentés en permanence permettent de converger vers des solutions bénéficiant de ressources génériques et illimitées au travers les connexion à distance, nombreuses sont les limitations sur terminaux mobiles.</a:t>
            </a:r>
          </a:p>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25</a:t>
            </a:fld>
            <a:endParaRPr lang="fr-FR" dirty="0"/>
          </a:p>
        </p:txBody>
      </p:sp>
    </p:spTree>
    <p:extLst>
      <p:ext uri="{BB962C8B-B14F-4D97-AF65-F5344CB8AC3E}">
        <p14:creationId xmlns:p14="http://schemas.microsoft.com/office/powerpoint/2010/main" val="334782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6635080" cy="1239416"/>
          </a:xfrm>
        </p:spPr>
        <p:txBody>
          <a:bodyPr>
            <a:normAutofit fontScale="90000"/>
          </a:bodyPr>
          <a:lstStyle/>
          <a:p>
            <a:r>
              <a:rPr lang="fr-FR" sz="4000" kern="1200" cap="all" spc="-100" baseline="0" dirty="0">
                <a:solidFill>
                  <a:schemeClr val="tx2"/>
                </a:solidFill>
                <a:effectLst/>
                <a:latin typeface="+mj-lt"/>
                <a:ea typeface="+mj-ea"/>
                <a:cs typeface="+mj-cs"/>
              </a:rPr>
              <a:t>Contraintes dans  le développement pour Mobile</a:t>
            </a:r>
            <a:endParaRPr lang="fr-FR" dirty="0"/>
          </a:p>
        </p:txBody>
      </p:sp>
      <p:sp>
        <p:nvSpPr>
          <p:cNvPr id="3" name="Espace réservé du contenu 2"/>
          <p:cNvSpPr>
            <a:spLocks noGrp="1"/>
          </p:cNvSpPr>
          <p:nvPr>
            <p:ph idx="1"/>
          </p:nvPr>
        </p:nvSpPr>
        <p:spPr>
          <a:xfrm>
            <a:off x="457200" y="1916832"/>
            <a:ext cx="8229600" cy="4560168"/>
          </a:xfrm>
        </p:spPr>
        <p:txBody>
          <a:bodyPr>
            <a:normAutofit/>
          </a:bodyPr>
          <a:lstStyle/>
          <a:p>
            <a:pPr lvl="0"/>
            <a:r>
              <a:rPr lang="fr-FR" dirty="0">
                <a:solidFill>
                  <a:srgbClr val="FF0000"/>
                </a:solidFill>
              </a:rPr>
              <a:t>La consommation énergétique </a:t>
            </a:r>
            <a:r>
              <a:rPr lang="fr-FR" dirty="0"/>
              <a:t>: elle doit être limitée et donc peut justifié des développements natifs (code exécutable et IHM) moins confortables et portables pour optimiser la consommation à performance égale, </a:t>
            </a:r>
          </a:p>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26</a:t>
            </a:fld>
            <a:endParaRPr lang="fr-FR" dirty="0"/>
          </a:p>
        </p:txBody>
      </p:sp>
    </p:spTree>
    <p:extLst>
      <p:ext uri="{BB962C8B-B14F-4D97-AF65-F5344CB8AC3E}">
        <p14:creationId xmlns:p14="http://schemas.microsoft.com/office/powerpoint/2010/main" val="224920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6635080" cy="1191344"/>
          </a:xfrm>
        </p:spPr>
        <p:txBody>
          <a:bodyPr>
            <a:normAutofit fontScale="90000"/>
          </a:bodyPr>
          <a:lstStyle/>
          <a:p>
            <a:r>
              <a:rPr lang="fr-FR" sz="4000" kern="1200" cap="all" spc="-100" baseline="0" dirty="0">
                <a:solidFill>
                  <a:schemeClr val="tx2"/>
                </a:solidFill>
                <a:effectLst/>
                <a:latin typeface="+mj-lt"/>
                <a:ea typeface="+mj-ea"/>
                <a:cs typeface="+mj-cs"/>
              </a:rPr>
              <a:t>Contraintes dans  le développement pour Mobile</a:t>
            </a:r>
            <a:endParaRPr lang="fr-FR" dirty="0"/>
          </a:p>
        </p:txBody>
      </p:sp>
      <p:sp>
        <p:nvSpPr>
          <p:cNvPr id="3" name="Espace réservé du contenu 2"/>
          <p:cNvSpPr>
            <a:spLocks noGrp="1"/>
          </p:cNvSpPr>
          <p:nvPr>
            <p:ph idx="1"/>
          </p:nvPr>
        </p:nvSpPr>
        <p:spPr>
          <a:xfrm>
            <a:off x="457200" y="2060848"/>
            <a:ext cx="8229600" cy="4416152"/>
          </a:xfrm>
        </p:spPr>
        <p:txBody>
          <a:bodyPr>
            <a:normAutofit/>
          </a:bodyPr>
          <a:lstStyle/>
          <a:p>
            <a:pPr lvl="0"/>
            <a:r>
              <a:rPr lang="fr-FR" dirty="0">
                <a:solidFill>
                  <a:srgbClr val="FF0000"/>
                </a:solidFill>
              </a:rPr>
              <a:t>La gestion des connexions intermittentes </a:t>
            </a:r>
            <a:r>
              <a:rPr lang="fr-FR" dirty="0"/>
              <a:t>: les connexions </a:t>
            </a:r>
            <a:r>
              <a:rPr lang="fr-FR" dirty="0" err="1"/>
              <a:t>wireless</a:t>
            </a:r>
            <a:r>
              <a:rPr lang="fr-FR" dirty="0"/>
              <a:t> sont souvent fournies par les opérateurs de téléphonie mobile (ex. 3G/4G). </a:t>
            </a:r>
          </a:p>
          <a:p>
            <a:pPr lvl="0"/>
            <a:r>
              <a:rPr lang="fr-FR" dirty="0"/>
              <a:t>La continuité et/ou débit minimal n'étant pas garantis pour les applications sur terminaux mobiles, la gestion des connexions intermittentes rend complexe le développement d'applications mobiles (gestion d'un cache, fréquences des communications versus traitements locaux au terminal)</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27</a:t>
            </a:fld>
            <a:endParaRPr lang="fr-FR" dirty="0"/>
          </a:p>
        </p:txBody>
      </p:sp>
    </p:spTree>
    <p:extLst>
      <p:ext uri="{BB962C8B-B14F-4D97-AF65-F5344CB8AC3E}">
        <p14:creationId xmlns:p14="http://schemas.microsoft.com/office/powerpoint/2010/main" val="178422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6635080" cy="1383432"/>
          </a:xfrm>
        </p:spPr>
        <p:txBody>
          <a:bodyPr>
            <a:normAutofit fontScale="90000"/>
          </a:bodyPr>
          <a:lstStyle/>
          <a:p>
            <a:r>
              <a:rPr lang="fr-FR" sz="4000" kern="1200" cap="all" spc="-100" baseline="0" dirty="0">
                <a:solidFill>
                  <a:schemeClr val="tx2"/>
                </a:solidFill>
                <a:effectLst/>
                <a:latin typeface="+mj-lt"/>
                <a:ea typeface="+mj-ea"/>
                <a:cs typeface="+mj-cs"/>
              </a:rPr>
              <a:t>Contraintes dans  le développement pour Mobile</a:t>
            </a:r>
            <a:endParaRPr lang="fr-FR" dirty="0"/>
          </a:p>
        </p:txBody>
      </p:sp>
      <p:sp>
        <p:nvSpPr>
          <p:cNvPr id="3" name="Espace réservé du contenu 2"/>
          <p:cNvSpPr>
            <a:spLocks noGrp="1"/>
          </p:cNvSpPr>
          <p:nvPr>
            <p:ph idx="1"/>
          </p:nvPr>
        </p:nvSpPr>
        <p:spPr>
          <a:xfrm>
            <a:off x="457200" y="2204864"/>
            <a:ext cx="8229600" cy="4272136"/>
          </a:xfrm>
        </p:spPr>
        <p:txBody>
          <a:bodyPr>
            <a:normAutofit/>
          </a:bodyPr>
          <a:lstStyle/>
          <a:p>
            <a:pPr lvl="0"/>
            <a:r>
              <a:rPr lang="fr-FR" dirty="0">
                <a:solidFill>
                  <a:srgbClr val="FF0000"/>
                </a:solidFill>
              </a:rPr>
              <a:t>Des développements d'IHM plus ou moins spécifiques adaptées au “responsive design”, </a:t>
            </a:r>
            <a:r>
              <a:rPr lang="fr-FR" dirty="0"/>
              <a:t>à l'optimisation des performances et la gestion des contraintes ci-dessus. </a:t>
            </a:r>
          </a:p>
          <a:p>
            <a:pPr lvl="0"/>
            <a:r>
              <a:rPr lang="fr-FR" dirty="0"/>
              <a:t>Les choix de plateforme de développement peuvent alors s'étendre des </a:t>
            </a:r>
            <a:r>
              <a:rPr lang="fr-FR" dirty="0" err="1"/>
              <a:t>WebApp</a:t>
            </a:r>
            <a:r>
              <a:rPr lang="fr-FR" dirty="0"/>
              <a:t> (aussi mise en œuvre sur des terminaux fixes) jusqu'aux applications natives en passant par des approches dites hybrides. </a:t>
            </a:r>
          </a:p>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28</a:t>
            </a:fld>
            <a:endParaRPr lang="fr-FR" dirty="0"/>
          </a:p>
        </p:txBody>
      </p:sp>
    </p:spTree>
    <p:extLst>
      <p:ext uri="{BB962C8B-B14F-4D97-AF65-F5344CB8AC3E}">
        <p14:creationId xmlns:p14="http://schemas.microsoft.com/office/powerpoint/2010/main" val="322265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6635080" cy="1383432"/>
          </a:xfrm>
        </p:spPr>
        <p:txBody>
          <a:bodyPr>
            <a:normAutofit fontScale="90000"/>
          </a:bodyPr>
          <a:lstStyle/>
          <a:p>
            <a:r>
              <a:rPr lang="fr-FR" sz="4000" kern="1200" cap="all" spc="-100" baseline="0" dirty="0">
                <a:solidFill>
                  <a:schemeClr val="tx2"/>
                </a:solidFill>
                <a:effectLst/>
                <a:latin typeface="+mj-lt"/>
                <a:ea typeface="+mj-ea"/>
                <a:cs typeface="+mj-cs"/>
              </a:rPr>
              <a:t>Contraintes dans  le développement pour Mobile</a:t>
            </a:r>
            <a:endParaRPr lang="fr-FR" dirty="0"/>
          </a:p>
        </p:txBody>
      </p:sp>
      <p:sp>
        <p:nvSpPr>
          <p:cNvPr id="3" name="Espace réservé du contenu 2"/>
          <p:cNvSpPr>
            <a:spLocks noGrp="1"/>
          </p:cNvSpPr>
          <p:nvPr>
            <p:ph idx="1"/>
          </p:nvPr>
        </p:nvSpPr>
        <p:spPr>
          <a:xfrm>
            <a:off x="457200" y="2204864"/>
            <a:ext cx="8229600" cy="4272136"/>
          </a:xfrm>
        </p:spPr>
        <p:txBody>
          <a:bodyPr>
            <a:normAutofit fontScale="92500" lnSpcReduction="20000"/>
          </a:bodyPr>
          <a:lstStyle/>
          <a:p>
            <a:pPr lvl="0"/>
            <a:r>
              <a:rPr lang="fr-FR" dirty="0">
                <a:solidFill>
                  <a:srgbClr val="FF0000"/>
                </a:solidFill>
              </a:rPr>
              <a:t>Les terminaux mobiles sont des cibles logicielles très hétérogènes </a:t>
            </a:r>
            <a:r>
              <a:rPr lang="fr-FR" dirty="0"/>
              <a:t>de par leurs OS, leurs </a:t>
            </a:r>
            <a:r>
              <a:rPr lang="fr-FR" dirty="0" err="1"/>
              <a:t>frameworks</a:t>
            </a:r>
            <a:r>
              <a:rPr lang="fr-FR" dirty="0"/>
              <a:t> liés à leurs spécificités matérielles. </a:t>
            </a:r>
          </a:p>
          <a:p>
            <a:pPr lvl="0"/>
            <a:r>
              <a:rPr lang="fr-FR" dirty="0"/>
              <a:t>Alors que les constructeurs matériels cherchent toujours plus d'originalité pour rendre leurs produits attractifs, les constructeurs logicielles quant à eux essayent de factoriser au plus les développements. </a:t>
            </a:r>
          </a:p>
          <a:p>
            <a:pPr lvl="0"/>
            <a:r>
              <a:rPr lang="fr-FR" dirty="0"/>
              <a:t>Cela conduit les concepteurs logiciels sur terminaux mobiles à gérer ce paradoxe depuis </a:t>
            </a:r>
          </a:p>
          <a:p>
            <a:pPr lvl="1"/>
            <a:r>
              <a:rPr lang="fr-FR" dirty="0"/>
              <a:t>le développement très générique type HTML5, </a:t>
            </a:r>
          </a:p>
          <a:p>
            <a:pPr lvl="1"/>
            <a:r>
              <a:rPr lang="fr-FR" dirty="0"/>
              <a:t>au développement très spécifique lié à chaque OS et niveau d'API, </a:t>
            </a:r>
          </a:p>
          <a:p>
            <a:pPr lvl="1"/>
            <a:r>
              <a:rPr lang="fr-FR" dirty="0"/>
              <a:t>en passant par différentes solutions de cross développement. Tous ces choix dépendent des contraintes de l'application développée et des accès plus ou moins spécifiques aux fonctionnalités du smart phone. </a:t>
            </a:r>
          </a:p>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29</a:t>
            </a:fld>
            <a:endParaRPr lang="fr-FR" dirty="0"/>
          </a:p>
        </p:txBody>
      </p:sp>
    </p:spTree>
    <p:extLst>
      <p:ext uri="{BB962C8B-B14F-4D97-AF65-F5344CB8AC3E}">
        <p14:creationId xmlns:p14="http://schemas.microsoft.com/office/powerpoint/2010/main" val="298580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Programme du module et intervenants : Introduction</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516056075"/>
              </p:ext>
            </p:extLst>
          </p:nvPr>
        </p:nvGraphicFramePr>
        <p:xfrm>
          <a:off x="457200" y="2204864"/>
          <a:ext cx="8229600" cy="3702218"/>
        </p:xfrm>
        <a:graphic>
          <a:graphicData uri="http://schemas.openxmlformats.org/drawingml/2006/table">
            <a:tbl>
              <a:tblPr firstRow="1" firstCol="1" bandRow="1">
                <a:tableStyleId>{5C22544A-7EE6-4342-B048-85BDC9FD1C3A}</a:tableStyleId>
              </a:tblPr>
              <a:tblGrid>
                <a:gridCol w="123448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3106688">
                  <a:extLst>
                    <a:ext uri="{9D8B030D-6E8A-4147-A177-3AD203B41FA5}">
                      <a16:colId xmlns:a16="http://schemas.microsoft.com/office/drawing/2014/main" val="20004"/>
                    </a:ext>
                  </a:extLst>
                </a:gridCol>
              </a:tblGrid>
              <a:tr h="282602">
                <a:tc>
                  <a:txBody>
                    <a:bodyPr/>
                    <a:lstStyle/>
                    <a:p>
                      <a:pPr algn="ctr">
                        <a:lnSpc>
                          <a:spcPct val="107000"/>
                        </a:lnSpc>
                        <a:spcAft>
                          <a:spcPts val="0"/>
                        </a:spcAft>
                      </a:pPr>
                      <a:r>
                        <a:rPr lang="fr-FR" sz="1600">
                          <a:effectLst/>
                        </a:rPr>
                        <a:t>Séance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Type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Semaine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Intervenant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Titre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1517598">
                <a:tc>
                  <a:txBody>
                    <a:bodyPr/>
                    <a:lstStyle/>
                    <a:p>
                      <a:pPr>
                        <a:lnSpc>
                          <a:spcPct val="107000"/>
                        </a:lnSpc>
                        <a:spcAft>
                          <a:spcPts val="0"/>
                        </a:spcAft>
                      </a:pPr>
                      <a:r>
                        <a:rPr lang="fr-FR" sz="1600">
                          <a:effectLst/>
                        </a:rPr>
                        <a:t>Séance 1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Cours 3h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38 du 19 Sep 2016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J.-Y. Tigli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Spécificités du développement pour terminaux Mobiles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1902018">
                <a:tc>
                  <a:txBody>
                    <a:bodyPr/>
                    <a:lstStyle/>
                    <a:p>
                      <a:pPr>
                        <a:lnSpc>
                          <a:spcPct val="107000"/>
                        </a:lnSpc>
                        <a:spcAft>
                          <a:spcPts val="0"/>
                        </a:spcAft>
                      </a:pPr>
                      <a:r>
                        <a:rPr lang="fr-FR" sz="1600">
                          <a:effectLst/>
                        </a:rPr>
                        <a:t>Séance 2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39 du 26 Sep 2016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G. Marro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Patterns Logiciels associés au développement sur terminaux mobiles - Diffusion des applications et App Stores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bl>
          </a:graphicData>
        </a:graphic>
      </p:graphicFrame>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3</a:t>
            </a:fld>
            <a:endParaRPr lang="fr-FR" dirty="0"/>
          </a:p>
        </p:txBody>
      </p:sp>
    </p:spTree>
    <p:extLst>
      <p:ext uri="{BB962C8B-B14F-4D97-AF65-F5344CB8AC3E}">
        <p14:creationId xmlns:p14="http://schemas.microsoft.com/office/powerpoint/2010/main" val="2825105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De toute façon c’est Android dit l’étudiant …. </a:t>
            </a:r>
          </a:p>
        </p:txBody>
      </p:sp>
      <p:sp>
        <p:nvSpPr>
          <p:cNvPr id="3" name="Espace réservé du contenu 2"/>
          <p:cNvSpPr>
            <a:spLocks noGrp="1"/>
          </p:cNvSpPr>
          <p:nvPr>
            <p:ph idx="1"/>
          </p:nvPr>
        </p:nvSpPr>
        <p:spPr/>
        <p:txBody>
          <a:bodyPr/>
          <a:lstStyle/>
          <a:p>
            <a:r>
              <a:rPr lang="fr-FR" dirty="0"/>
              <a:t>Cherchez le Bug ? </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30</a:t>
            </a:fld>
            <a:endParaRPr lang="fr-FR" dirty="0"/>
          </a:p>
        </p:txBody>
      </p:sp>
      <p:pic>
        <p:nvPicPr>
          <p:cNvPr id="8" name="Image 7"/>
          <p:cNvPicPr>
            <a:picLocks noChangeAspect="1"/>
          </p:cNvPicPr>
          <p:nvPr/>
        </p:nvPicPr>
        <p:blipFill>
          <a:blip r:embed="rId2"/>
          <a:stretch>
            <a:fillRect/>
          </a:stretch>
        </p:blipFill>
        <p:spPr>
          <a:xfrm>
            <a:off x="611560" y="4038600"/>
            <a:ext cx="2190750" cy="2095500"/>
          </a:xfrm>
          <a:prstGeom prst="rect">
            <a:avLst/>
          </a:prstGeom>
        </p:spPr>
      </p:pic>
      <p:pic>
        <p:nvPicPr>
          <p:cNvPr id="1028" name="Picture 4" descr="Résultat de recherche d'images pour &quot;google glas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144007"/>
            <a:ext cx="2466975" cy="18478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4"/>
          <a:stretch>
            <a:fillRect/>
          </a:stretch>
        </p:blipFill>
        <p:spPr>
          <a:xfrm>
            <a:off x="5191125" y="1804792"/>
            <a:ext cx="3495675" cy="1304925"/>
          </a:xfrm>
          <a:prstGeom prst="rect">
            <a:avLst/>
          </a:prstGeom>
        </p:spPr>
      </p:pic>
      <p:cxnSp>
        <p:nvCxnSpPr>
          <p:cNvPr id="13" name="Connecteur droit avec flèche 12"/>
          <p:cNvCxnSpPr/>
          <p:nvPr/>
        </p:nvCxnSpPr>
        <p:spPr>
          <a:xfrm flipV="1">
            <a:off x="3221385" y="2940923"/>
            <a:ext cx="5125888" cy="320687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ZoneTexte 14"/>
          <p:cNvSpPr txBox="1"/>
          <p:nvPr/>
        </p:nvSpPr>
        <p:spPr>
          <a:xfrm>
            <a:off x="5652120" y="5229200"/>
            <a:ext cx="2808312" cy="830997"/>
          </a:xfrm>
          <a:prstGeom prst="rect">
            <a:avLst/>
          </a:prstGeom>
          <a:noFill/>
        </p:spPr>
        <p:txBody>
          <a:bodyPr wrap="square" rtlCol="0">
            <a:spAutoFit/>
          </a:bodyPr>
          <a:lstStyle/>
          <a:p>
            <a:r>
              <a:rPr lang="fr-FR" sz="2400" dirty="0">
                <a:solidFill>
                  <a:srgbClr val="FF0000"/>
                </a:solidFill>
              </a:rPr>
              <a:t>… et chassez vos certitudes !</a:t>
            </a:r>
          </a:p>
        </p:txBody>
      </p:sp>
    </p:spTree>
    <p:extLst>
      <p:ext uri="{BB962C8B-B14F-4D97-AF65-F5344CB8AC3E}">
        <p14:creationId xmlns:p14="http://schemas.microsoft.com/office/powerpoint/2010/main" val="3413098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Projets ELIM</a:t>
            </a:r>
          </a:p>
        </p:txBody>
      </p:sp>
      <p:sp>
        <p:nvSpPr>
          <p:cNvPr id="7" name="Sous-titre 6"/>
          <p:cNvSpPr>
            <a:spLocks noGrp="1"/>
          </p:cNvSpPr>
          <p:nvPr>
            <p:ph type="body" idx="1"/>
          </p:nvPr>
        </p:nvSpPr>
        <p:spPr/>
        <p:txBody>
          <a:bodyPr/>
          <a:lstStyle/>
          <a:p>
            <a:r>
              <a:rPr lang="fr-FR" dirty="0"/>
              <a:t>Choix des projets et des binômes</a:t>
            </a:r>
          </a:p>
        </p:txBody>
      </p:sp>
      <p:sp>
        <p:nvSpPr>
          <p:cNvPr id="8" name="Espace réservé de la date 7"/>
          <p:cNvSpPr>
            <a:spLocks noGrp="1"/>
          </p:cNvSpPr>
          <p:nvPr>
            <p:ph type="dt" sz="half" idx="10"/>
          </p:nvPr>
        </p:nvSpPr>
        <p:spPr/>
        <p:txBody>
          <a:bodyPr/>
          <a:lstStyle/>
          <a:p>
            <a:fld id="{5E27A672-F9A7-4751-B7F7-4E43336F8097}" type="datetime7">
              <a:rPr lang="fr-FR" smtClean="0"/>
              <a:t>sept.-17</a:t>
            </a:fld>
            <a:endParaRPr lang="fr-FR"/>
          </a:p>
        </p:txBody>
      </p:sp>
      <p:sp>
        <p:nvSpPr>
          <p:cNvPr id="2" name="Espace réservé du pied de page 1"/>
          <p:cNvSpPr>
            <a:spLocks noGrp="1"/>
          </p:cNvSpPr>
          <p:nvPr>
            <p:ph type="ftr" sz="quarter" idx="11"/>
          </p:nvPr>
        </p:nvSpPr>
        <p:spPr/>
        <p:txBody>
          <a:bodyPr/>
          <a:lstStyle/>
          <a:p>
            <a:r>
              <a:rPr lang="fr-FR"/>
              <a:t>Jean-Yves Tigli – tigli@polytech.unice.fr – module ELIM</a:t>
            </a:r>
          </a:p>
        </p:txBody>
      </p:sp>
      <p:sp>
        <p:nvSpPr>
          <p:cNvPr id="3" name="Espace réservé du numéro de diapositive 2"/>
          <p:cNvSpPr>
            <a:spLocks noGrp="1"/>
          </p:cNvSpPr>
          <p:nvPr>
            <p:ph type="sldNum" sz="quarter" idx="12"/>
          </p:nvPr>
        </p:nvSpPr>
        <p:spPr/>
        <p:txBody>
          <a:bodyPr/>
          <a:lstStyle/>
          <a:p>
            <a:fld id="{8EBADBD7-90F8-4F4A-B24B-A43E7A0077C5}" type="slidenum">
              <a:rPr lang="fr-FR" smtClean="0"/>
              <a:pPr/>
              <a:t>31</a:t>
            </a:fld>
            <a:endParaRPr lang="fr-FR"/>
          </a:p>
        </p:txBody>
      </p:sp>
    </p:spTree>
    <p:extLst>
      <p:ext uri="{BB962C8B-B14F-4D97-AF65-F5344CB8AC3E}">
        <p14:creationId xmlns:p14="http://schemas.microsoft.com/office/powerpoint/2010/main" val="858131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Sujets de Projet</a:t>
            </a:r>
          </a:p>
        </p:txBody>
      </p:sp>
      <p:sp>
        <p:nvSpPr>
          <p:cNvPr id="3" name="Espace réservé du contenu 2"/>
          <p:cNvSpPr>
            <a:spLocks noGrp="1"/>
          </p:cNvSpPr>
          <p:nvPr>
            <p:ph idx="1"/>
          </p:nvPr>
        </p:nvSpPr>
        <p:spPr>
          <a:xfrm>
            <a:off x="179512" y="1524000"/>
            <a:ext cx="8712968" cy="4953000"/>
          </a:xfrm>
        </p:spPr>
        <p:txBody>
          <a:bodyPr>
            <a:noAutofit/>
          </a:bodyPr>
          <a:lstStyle/>
          <a:p>
            <a:r>
              <a:rPr lang="fr-FR" b="1" dirty="0"/>
              <a:t>Groupes de Projets du module</a:t>
            </a:r>
          </a:p>
          <a:p>
            <a:pPr lvl="1"/>
            <a:r>
              <a:rPr lang="fr-FR" dirty="0"/>
              <a:t>Dans le cadre d'une approche apprentissage par projet (APP) le module sera jalonné par le développement d'un projet en binôme. </a:t>
            </a:r>
          </a:p>
          <a:p>
            <a:pPr lvl="1"/>
            <a:r>
              <a:rPr lang="fr-FR" dirty="0"/>
              <a:t>Pour cela il vous faudra identifier </a:t>
            </a:r>
          </a:p>
          <a:p>
            <a:pPr lvl="2"/>
            <a:r>
              <a:rPr lang="fr-FR" dirty="0"/>
              <a:t>une cible, </a:t>
            </a:r>
          </a:p>
          <a:p>
            <a:pPr lvl="2"/>
            <a:r>
              <a:rPr lang="fr-FR" dirty="0"/>
              <a:t>un choix d'environnement de développement justifié, </a:t>
            </a:r>
          </a:p>
          <a:p>
            <a:pPr lvl="2"/>
            <a:r>
              <a:rPr lang="fr-FR" dirty="0"/>
              <a:t>un certain nombre de capteurs et/ou de sondes sur votre cible, </a:t>
            </a:r>
          </a:p>
          <a:p>
            <a:pPr lvl="2"/>
            <a:r>
              <a:rPr lang="fr-FR" dirty="0"/>
              <a:t>Vérifier leur accès au travers un SDK disponible dans l'environnement que vous aurez choisi. </a:t>
            </a:r>
          </a:p>
          <a:p>
            <a:pPr lvl="1"/>
            <a:r>
              <a:rPr lang="fr-FR" dirty="0"/>
              <a:t>Les projets se situent dans le cadre de la reconnaissance d'activité.</a:t>
            </a:r>
          </a:p>
          <a:p>
            <a:pPr lvl="1"/>
            <a:r>
              <a:rPr lang="fr-FR" dirty="0"/>
              <a:t>Ils reposent ainsi sur des mesures récupérables sur le smart phone. </a:t>
            </a:r>
          </a:p>
          <a:p>
            <a:pPr lvl="1"/>
            <a:endParaRPr lang="fr-FR" sz="300" dirty="0"/>
          </a:p>
          <a:p>
            <a:r>
              <a:rPr lang="fr-FR" sz="1800" i="1" dirty="0"/>
              <a:t>Ils ne mettent de facto pas l'accent sur les </a:t>
            </a:r>
            <a:r>
              <a:rPr lang="fr-FR" sz="1800" i="1" dirty="0" err="1"/>
              <a:t>IHMs</a:t>
            </a:r>
            <a:r>
              <a:rPr lang="fr-FR" sz="1800" i="1" dirty="0"/>
              <a:t> qui sont étudiées par ailleurs dans d'autres modules. </a:t>
            </a:r>
          </a:p>
          <a:p>
            <a:r>
              <a:rPr lang="fr-FR" sz="1800" i="1" dirty="0"/>
              <a:t>Le travaux pratiques aborderont néanmoins la manière de développer des </a:t>
            </a:r>
            <a:r>
              <a:rPr lang="fr-FR" sz="1800" i="1" dirty="0" err="1"/>
              <a:t>GUIs</a:t>
            </a:r>
            <a:r>
              <a:rPr lang="fr-FR" sz="1800" i="1" dirty="0"/>
              <a:t> dans les différents environnement de développement. </a:t>
            </a:r>
          </a:p>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32</a:t>
            </a:fld>
            <a:endParaRPr lang="fr-FR" dirty="0"/>
          </a:p>
        </p:txBody>
      </p:sp>
    </p:spTree>
    <p:extLst>
      <p:ext uri="{BB962C8B-B14F-4D97-AF65-F5344CB8AC3E}">
        <p14:creationId xmlns:p14="http://schemas.microsoft.com/office/powerpoint/2010/main" val="1680971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upload.wikimedia.org/wikipedia/commons/3/33/TER_Pays_de_la_Loire,_carte_du_r%C3%A9sea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1552" y="2020165"/>
            <a:ext cx="4756911" cy="44414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normAutofit fontScale="90000"/>
          </a:bodyPr>
          <a:lstStyle/>
          <a:p>
            <a:r>
              <a:rPr lang="fr-FR" dirty="0"/>
              <a:t>Projet de suivi d’activité des utilisateurs de mobile</a:t>
            </a:r>
          </a:p>
        </p:txBody>
      </p:sp>
      <p:sp>
        <p:nvSpPr>
          <p:cNvPr id="3" name="Espace réservé du contenu 2"/>
          <p:cNvSpPr>
            <a:spLocks noGrp="1"/>
          </p:cNvSpPr>
          <p:nvPr>
            <p:ph idx="1"/>
          </p:nvPr>
        </p:nvSpPr>
        <p:spPr>
          <a:xfrm>
            <a:off x="251520" y="1844824"/>
            <a:ext cx="3778434" cy="4632176"/>
          </a:xfrm>
        </p:spPr>
        <p:txBody>
          <a:bodyPr>
            <a:normAutofit/>
          </a:bodyPr>
          <a:lstStyle/>
          <a:p>
            <a:r>
              <a:rPr lang="fr-FR" dirty="0"/>
              <a:t>Production et Evaluation</a:t>
            </a:r>
          </a:p>
          <a:p>
            <a:pPr lvl="1"/>
            <a:r>
              <a:rPr lang="fr-FR" dirty="0"/>
              <a:t>Définir / Choisir son projet : collecte de données et </a:t>
            </a:r>
            <a:r>
              <a:rPr lang="fr-FR" dirty="0" err="1"/>
              <a:t>clustering</a:t>
            </a:r>
            <a:r>
              <a:rPr lang="fr-FR" dirty="0"/>
              <a:t> </a:t>
            </a:r>
          </a:p>
          <a:p>
            <a:pPr lvl="1"/>
            <a:r>
              <a:rPr lang="fr-FR" dirty="0"/>
              <a:t>Objectif : diviser les données/objets en clusters/classes d’objets similaires</a:t>
            </a:r>
          </a:p>
          <a:p>
            <a:pPr lvl="1"/>
            <a:r>
              <a:rPr lang="fr-FR" dirty="0"/>
              <a:t>Exemple : localisation et déplacements</a:t>
            </a:r>
          </a:p>
          <a:p>
            <a:pPr lvl="2"/>
            <a:endParaRPr lang="fr-FR" dirty="0"/>
          </a:p>
          <a:p>
            <a:pPr lvl="1"/>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33</a:t>
            </a:fld>
            <a:endParaRPr lang="fr-FR"/>
          </a:p>
        </p:txBody>
      </p:sp>
      <p:sp>
        <p:nvSpPr>
          <p:cNvPr id="6" name="Ellipse 5"/>
          <p:cNvSpPr/>
          <p:nvPr/>
        </p:nvSpPr>
        <p:spPr>
          <a:xfrm>
            <a:off x="5328603" y="2564904"/>
            <a:ext cx="864096" cy="864096"/>
          </a:xfrm>
          <a:prstGeom prst="ellipse">
            <a:avLst/>
          </a:prstGeom>
          <a:solidFill>
            <a:srgbClr val="00B0F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6408723" y="2382416"/>
            <a:ext cx="864096" cy="864096"/>
          </a:xfrm>
          <a:prstGeom prst="ellipse">
            <a:avLst/>
          </a:prstGeom>
          <a:solidFill>
            <a:srgbClr val="00B05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7026435" y="3767077"/>
            <a:ext cx="864096" cy="864096"/>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248483" y="2708920"/>
            <a:ext cx="864096" cy="864096"/>
          </a:xfrm>
          <a:prstGeom prst="ellipse">
            <a:avLst/>
          </a:prstGeom>
          <a:solidFill>
            <a:schemeClr val="tx2">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7260983" y="4022249"/>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2" name="Ellipse 11"/>
          <p:cNvSpPr/>
          <p:nvPr/>
        </p:nvSpPr>
        <p:spPr>
          <a:xfrm>
            <a:off x="7068827" y="4127793"/>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4" name="Ellipse 13"/>
          <p:cNvSpPr/>
          <p:nvPr/>
        </p:nvSpPr>
        <p:spPr>
          <a:xfrm>
            <a:off x="7500875" y="4166265"/>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5" name="Ellipse 14"/>
          <p:cNvSpPr/>
          <p:nvPr/>
        </p:nvSpPr>
        <p:spPr>
          <a:xfrm>
            <a:off x="7284851" y="4238273"/>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6" name="Ellipse 15"/>
          <p:cNvSpPr/>
          <p:nvPr/>
        </p:nvSpPr>
        <p:spPr>
          <a:xfrm>
            <a:off x="7500875" y="3950241"/>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7" name="Ellipse 16"/>
          <p:cNvSpPr/>
          <p:nvPr/>
        </p:nvSpPr>
        <p:spPr>
          <a:xfrm>
            <a:off x="7716899" y="4022249"/>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8" name="Ellipse 17"/>
          <p:cNvSpPr/>
          <p:nvPr/>
        </p:nvSpPr>
        <p:spPr>
          <a:xfrm>
            <a:off x="7716899" y="4238273"/>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9" name="Ellipse 18"/>
          <p:cNvSpPr/>
          <p:nvPr/>
        </p:nvSpPr>
        <p:spPr>
          <a:xfrm>
            <a:off x="7500875" y="4382289"/>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0" name="Ellipse 19"/>
          <p:cNvSpPr/>
          <p:nvPr/>
        </p:nvSpPr>
        <p:spPr>
          <a:xfrm>
            <a:off x="4300206" y="2852936"/>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Ellipse 20"/>
          <p:cNvSpPr/>
          <p:nvPr/>
        </p:nvSpPr>
        <p:spPr>
          <a:xfrm>
            <a:off x="4492362" y="2996952"/>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2" name="Ellipse 21"/>
          <p:cNvSpPr/>
          <p:nvPr/>
        </p:nvSpPr>
        <p:spPr>
          <a:xfrm>
            <a:off x="4300206" y="3102496"/>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3" name="Ellipse 22"/>
          <p:cNvSpPr/>
          <p:nvPr/>
        </p:nvSpPr>
        <p:spPr>
          <a:xfrm>
            <a:off x="4732254" y="3140968"/>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4" name="Ellipse 23"/>
          <p:cNvSpPr/>
          <p:nvPr/>
        </p:nvSpPr>
        <p:spPr>
          <a:xfrm>
            <a:off x="4516230" y="3212976"/>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5" name="Ellipse 24"/>
          <p:cNvSpPr/>
          <p:nvPr/>
        </p:nvSpPr>
        <p:spPr>
          <a:xfrm>
            <a:off x="4732254" y="2924944"/>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6" name="Ellipse 25"/>
          <p:cNvSpPr/>
          <p:nvPr/>
        </p:nvSpPr>
        <p:spPr>
          <a:xfrm>
            <a:off x="4948278" y="2996952"/>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7" name="Ellipse 26"/>
          <p:cNvSpPr/>
          <p:nvPr/>
        </p:nvSpPr>
        <p:spPr>
          <a:xfrm>
            <a:off x="4948278" y="3212976"/>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8" name="Ellipse 27"/>
          <p:cNvSpPr/>
          <p:nvPr/>
        </p:nvSpPr>
        <p:spPr>
          <a:xfrm>
            <a:off x="4732254" y="3356992"/>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0" name="Ellipse 29"/>
          <p:cNvSpPr/>
          <p:nvPr/>
        </p:nvSpPr>
        <p:spPr>
          <a:xfrm>
            <a:off x="5566600" y="2852936"/>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Ellipse 30"/>
          <p:cNvSpPr/>
          <p:nvPr/>
        </p:nvSpPr>
        <p:spPr>
          <a:xfrm>
            <a:off x="5374444" y="2958480"/>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Ellipse 31"/>
          <p:cNvSpPr/>
          <p:nvPr/>
        </p:nvSpPr>
        <p:spPr>
          <a:xfrm>
            <a:off x="5806492" y="2996952"/>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3" name="Ellipse 32"/>
          <p:cNvSpPr/>
          <p:nvPr/>
        </p:nvSpPr>
        <p:spPr>
          <a:xfrm>
            <a:off x="5590468" y="3068960"/>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4" name="Ellipse 33"/>
          <p:cNvSpPr/>
          <p:nvPr/>
        </p:nvSpPr>
        <p:spPr>
          <a:xfrm>
            <a:off x="5806492" y="2780928"/>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5" name="Ellipse 34"/>
          <p:cNvSpPr/>
          <p:nvPr/>
        </p:nvSpPr>
        <p:spPr>
          <a:xfrm>
            <a:off x="6022516" y="2852936"/>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7" name="Ellipse 36"/>
          <p:cNvSpPr/>
          <p:nvPr/>
        </p:nvSpPr>
        <p:spPr>
          <a:xfrm>
            <a:off x="5806492" y="3212976"/>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9" name="Ellipse 38"/>
          <p:cNvSpPr/>
          <p:nvPr/>
        </p:nvSpPr>
        <p:spPr>
          <a:xfrm>
            <a:off x="6642527" y="2670448"/>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0" name="Ellipse 39"/>
          <p:cNvSpPr/>
          <p:nvPr/>
        </p:nvSpPr>
        <p:spPr>
          <a:xfrm>
            <a:off x="6450371" y="2775992"/>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1" name="Ellipse 40"/>
          <p:cNvSpPr/>
          <p:nvPr/>
        </p:nvSpPr>
        <p:spPr>
          <a:xfrm>
            <a:off x="6882419" y="2814464"/>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2" name="Ellipse 41"/>
          <p:cNvSpPr/>
          <p:nvPr/>
        </p:nvSpPr>
        <p:spPr>
          <a:xfrm>
            <a:off x="6666395" y="2886472"/>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3" name="Ellipse 42"/>
          <p:cNvSpPr/>
          <p:nvPr/>
        </p:nvSpPr>
        <p:spPr>
          <a:xfrm>
            <a:off x="6882419" y="2598440"/>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4" name="Ellipse 43"/>
          <p:cNvSpPr/>
          <p:nvPr/>
        </p:nvSpPr>
        <p:spPr>
          <a:xfrm>
            <a:off x="7098443" y="2670448"/>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7" name="Ellipse 46"/>
          <p:cNvSpPr/>
          <p:nvPr/>
        </p:nvSpPr>
        <p:spPr>
          <a:xfrm>
            <a:off x="6288034" y="3246512"/>
            <a:ext cx="144016" cy="144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2" name="ZoneTexte 51"/>
          <p:cNvSpPr txBox="1"/>
          <p:nvPr/>
        </p:nvSpPr>
        <p:spPr>
          <a:xfrm>
            <a:off x="7644891" y="4526305"/>
            <a:ext cx="930032" cy="369332"/>
          </a:xfrm>
          <a:prstGeom prst="rect">
            <a:avLst/>
          </a:prstGeom>
          <a:noFill/>
        </p:spPr>
        <p:txBody>
          <a:bodyPr wrap="square" rtlCol="0">
            <a:spAutoFit/>
          </a:bodyPr>
          <a:lstStyle/>
          <a:p>
            <a:r>
              <a:rPr lang="fr-FR" dirty="0"/>
              <a:t>Travail</a:t>
            </a:r>
          </a:p>
        </p:txBody>
      </p:sp>
      <p:sp>
        <p:nvSpPr>
          <p:cNvPr id="54" name="ZoneTexte 53"/>
          <p:cNvSpPr txBox="1"/>
          <p:nvPr/>
        </p:nvSpPr>
        <p:spPr>
          <a:xfrm>
            <a:off x="4895025" y="3448275"/>
            <a:ext cx="930032" cy="369332"/>
          </a:xfrm>
          <a:prstGeom prst="rect">
            <a:avLst/>
          </a:prstGeom>
          <a:noFill/>
        </p:spPr>
        <p:txBody>
          <a:bodyPr wrap="square" rtlCol="0">
            <a:spAutoFit/>
          </a:bodyPr>
          <a:lstStyle/>
          <a:p>
            <a:r>
              <a:rPr lang="fr-FR" dirty="0">
                <a:solidFill>
                  <a:srgbClr val="FF0000"/>
                </a:solidFill>
              </a:rPr>
              <a:t>Sport</a:t>
            </a:r>
          </a:p>
        </p:txBody>
      </p:sp>
      <p:sp>
        <p:nvSpPr>
          <p:cNvPr id="55" name="ZoneTexte 54"/>
          <p:cNvSpPr txBox="1"/>
          <p:nvPr/>
        </p:nvSpPr>
        <p:spPr>
          <a:xfrm>
            <a:off x="6966748" y="3162421"/>
            <a:ext cx="1068253" cy="369332"/>
          </a:xfrm>
          <a:prstGeom prst="rect">
            <a:avLst/>
          </a:prstGeom>
          <a:noFill/>
        </p:spPr>
        <p:txBody>
          <a:bodyPr wrap="square" rtlCol="0">
            <a:spAutoFit/>
          </a:bodyPr>
          <a:lstStyle/>
          <a:p>
            <a:r>
              <a:rPr lang="fr-FR" dirty="0">
                <a:solidFill>
                  <a:srgbClr val="00B050"/>
                </a:solidFill>
              </a:rPr>
              <a:t>Domicile</a:t>
            </a:r>
          </a:p>
        </p:txBody>
      </p:sp>
      <p:sp>
        <p:nvSpPr>
          <p:cNvPr id="10" name="Espace réservé de la date 9"/>
          <p:cNvSpPr>
            <a:spLocks noGrp="1"/>
          </p:cNvSpPr>
          <p:nvPr>
            <p:ph type="dt" sz="half" idx="10"/>
          </p:nvPr>
        </p:nvSpPr>
        <p:spPr/>
        <p:txBody>
          <a:bodyPr/>
          <a:lstStyle/>
          <a:p>
            <a:fld id="{DE4B2156-F66E-4508-93A7-07326B64B402}" type="datetime7">
              <a:rPr lang="fr-FR" smtClean="0"/>
              <a:t>sept.-17</a:t>
            </a:fld>
            <a:endParaRPr lang="fr-FR"/>
          </a:p>
        </p:txBody>
      </p:sp>
    </p:spTree>
    <p:extLst>
      <p:ext uri="{BB962C8B-B14F-4D97-AF65-F5344CB8AC3E}">
        <p14:creationId xmlns:p14="http://schemas.microsoft.com/office/powerpoint/2010/main" val="3650806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Suivi de projet</a:t>
            </a:r>
          </a:p>
        </p:txBody>
      </p:sp>
      <p:sp>
        <p:nvSpPr>
          <p:cNvPr id="3" name="Espace réservé du contenu 2"/>
          <p:cNvSpPr>
            <a:spLocks noGrp="1"/>
          </p:cNvSpPr>
          <p:nvPr>
            <p:ph idx="1"/>
          </p:nvPr>
        </p:nvSpPr>
        <p:spPr/>
        <p:txBody>
          <a:bodyPr>
            <a:normAutofit/>
          </a:bodyPr>
          <a:lstStyle/>
          <a:p>
            <a:r>
              <a:rPr lang="fr-FR" dirty="0"/>
              <a:t>Production et Evaluation</a:t>
            </a:r>
          </a:p>
          <a:p>
            <a:pPr lvl="1"/>
            <a:endParaRPr lang="fr-FR" dirty="0"/>
          </a:p>
          <a:p>
            <a:pPr lvl="1"/>
            <a:r>
              <a:rPr lang="fr-FR" dirty="0" err="1"/>
              <a:t>Github</a:t>
            </a:r>
            <a:r>
              <a:rPr lang="fr-FR" dirty="0"/>
              <a:t> (privé) pour le dépôt de votre code / documentation</a:t>
            </a:r>
          </a:p>
          <a:p>
            <a:pPr lvl="1"/>
            <a:r>
              <a:rPr lang="fr-FR" dirty="0"/>
              <a:t>Wiki à remplir au fur et à mesure de l’évolution de votre projet et de son maquettage</a:t>
            </a:r>
          </a:p>
          <a:p>
            <a:pPr lvl="2"/>
            <a:r>
              <a:rPr lang="fr-FR" dirty="0"/>
              <a:t>Synthèse </a:t>
            </a:r>
          </a:p>
          <a:p>
            <a:pPr lvl="2"/>
            <a:r>
              <a:rPr lang="fr-FR" dirty="0"/>
              <a:t>Démos </a:t>
            </a:r>
          </a:p>
          <a:p>
            <a:pPr lvl="2"/>
            <a:r>
              <a:rPr lang="fr-FR" dirty="0"/>
              <a:t>Promotion</a:t>
            </a:r>
          </a:p>
          <a:p>
            <a:pPr lvl="2"/>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34</a:t>
            </a:fld>
            <a:endParaRPr lang="fr-FR"/>
          </a:p>
        </p:txBody>
      </p:sp>
      <p:sp>
        <p:nvSpPr>
          <p:cNvPr id="6" name="Espace réservé de la date 5"/>
          <p:cNvSpPr>
            <a:spLocks noGrp="1"/>
          </p:cNvSpPr>
          <p:nvPr>
            <p:ph type="dt" sz="half" idx="10"/>
          </p:nvPr>
        </p:nvSpPr>
        <p:spPr/>
        <p:txBody>
          <a:bodyPr/>
          <a:lstStyle/>
          <a:p>
            <a:fld id="{CBF900B9-D6EE-4BF9-BB2D-C2956B75094D}" type="datetime7">
              <a:rPr lang="fr-FR" smtClean="0"/>
              <a:t>sept.-17</a:t>
            </a:fld>
            <a:endParaRPr lang="fr-FR"/>
          </a:p>
        </p:txBody>
      </p:sp>
    </p:spTree>
    <p:extLst>
      <p:ext uri="{BB962C8B-B14F-4D97-AF65-F5344CB8AC3E}">
        <p14:creationId xmlns:p14="http://schemas.microsoft.com/office/powerpoint/2010/main" val="2279521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Architecture Logicielle </a:t>
            </a:r>
          </a:p>
        </p:txBody>
      </p:sp>
      <p:sp>
        <p:nvSpPr>
          <p:cNvPr id="8" name="Espace réservé du texte 7"/>
          <p:cNvSpPr>
            <a:spLocks noGrp="1"/>
          </p:cNvSpPr>
          <p:nvPr>
            <p:ph type="body" idx="1"/>
          </p:nvPr>
        </p:nvSpPr>
        <p:spPr/>
        <p:txBody>
          <a:bodyPr/>
          <a:lstStyle/>
          <a:p>
            <a:endParaRPr lang="fr-F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35</a:t>
            </a:fld>
            <a:endParaRPr lang="fr-FR" dirty="0"/>
          </a:p>
        </p:txBody>
      </p:sp>
    </p:spTree>
    <p:extLst>
      <p:ext uri="{BB962C8B-B14F-4D97-AF65-F5344CB8AC3E}">
        <p14:creationId xmlns:p14="http://schemas.microsoft.com/office/powerpoint/2010/main" val="3816725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6635080" cy="1311424"/>
          </a:xfrm>
        </p:spPr>
        <p:txBody>
          <a:bodyPr>
            <a:normAutofit fontScale="90000"/>
          </a:bodyPr>
          <a:lstStyle/>
          <a:p>
            <a:r>
              <a:rPr lang="fr-FR" b="1" dirty="0"/>
              <a:t>L'architecture logicielle du projet sera basée sur</a:t>
            </a:r>
            <a:r>
              <a:rPr lang="fr-FR" b="1" baseline="0" dirty="0"/>
              <a:t> 4</a:t>
            </a:r>
            <a:r>
              <a:rPr lang="fr-FR" b="1" dirty="0"/>
              <a:t> grandes parties </a:t>
            </a:r>
            <a:endParaRPr lang="fr-FR" dirty="0"/>
          </a:p>
        </p:txBody>
      </p:sp>
      <p:sp>
        <p:nvSpPr>
          <p:cNvPr id="3" name="Espace réservé du contenu 2"/>
          <p:cNvSpPr>
            <a:spLocks noGrp="1"/>
          </p:cNvSpPr>
          <p:nvPr>
            <p:ph idx="1"/>
          </p:nvPr>
        </p:nvSpPr>
        <p:spPr>
          <a:xfrm>
            <a:off x="457200" y="2060848"/>
            <a:ext cx="8229600" cy="4416152"/>
          </a:xfrm>
        </p:spPr>
        <p:txBody>
          <a:bodyPr>
            <a:normAutofit fontScale="85000" lnSpcReduction="10000"/>
          </a:bodyPr>
          <a:lstStyle/>
          <a:p>
            <a:pPr lvl="0"/>
            <a:r>
              <a:rPr lang="fr-FR" dirty="0"/>
              <a:t>Un </a:t>
            </a:r>
            <a:r>
              <a:rPr lang="fr-FR" dirty="0">
                <a:solidFill>
                  <a:srgbClr val="C00000"/>
                </a:solidFill>
              </a:rPr>
              <a:t>partie d'acquisition </a:t>
            </a:r>
            <a:r>
              <a:rPr lang="fr-FR" dirty="0"/>
              <a:t>des mesures capteurs ou issus des sondes logicielles (ex. date des appels téléphoniques)</a:t>
            </a:r>
          </a:p>
          <a:p>
            <a:pPr lvl="0"/>
            <a:r>
              <a:rPr lang="fr-FR" dirty="0"/>
              <a:t>Un </a:t>
            </a:r>
            <a:r>
              <a:rPr lang="fr-FR" dirty="0">
                <a:solidFill>
                  <a:srgbClr val="C00000"/>
                </a:solidFill>
              </a:rPr>
              <a:t>partie de traitement des mesures </a:t>
            </a:r>
            <a:r>
              <a:rPr lang="fr-FR" dirty="0"/>
              <a:t>afin d'obtenir des informations propres pour les niveaux fonctionnels supérieurs (par exemple de filtres passe </a:t>
            </a:r>
            <a:r>
              <a:rPr lang="fr-FR" dirty="0" err="1"/>
              <a:t>bas,passe</a:t>
            </a:r>
            <a:r>
              <a:rPr lang="fr-FR" dirty="0"/>
              <a:t> bande et autres. )</a:t>
            </a:r>
          </a:p>
          <a:p>
            <a:pPr lvl="0"/>
            <a:r>
              <a:rPr lang="fr-FR" dirty="0"/>
              <a:t>Un </a:t>
            </a:r>
            <a:r>
              <a:rPr lang="fr-FR" dirty="0">
                <a:solidFill>
                  <a:srgbClr val="C00000"/>
                </a:solidFill>
              </a:rPr>
              <a:t>partie de traitement algorithmique par apprentissage</a:t>
            </a:r>
            <a:r>
              <a:rPr lang="fr-FR" dirty="0"/>
              <a:t>. A priori vous n'avez pas besoin de choisir immédiatement tel ou tel algorithme d'apprentissage. Par contre il vous choisir si l'algorithme choisi est </a:t>
            </a:r>
          </a:p>
          <a:p>
            <a:pPr lvl="1"/>
            <a:r>
              <a:rPr lang="fr-FR" dirty="0"/>
              <a:t>en mode supervisé ou non supervisé,</a:t>
            </a:r>
          </a:p>
          <a:p>
            <a:pPr lvl="1"/>
            <a:r>
              <a:rPr lang="fr-FR" dirty="0"/>
              <a:t>sur quelle métrique (une information vectorielle et une fonction de distance) qu'il faudra définir pour classifier ces mesures. </a:t>
            </a:r>
          </a:p>
          <a:p>
            <a:pPr lvl="1"/>
            <a:r>
              <a:rPr lang="fr-FR" dirty="0"/>
              <a:t>ne pas oublier que ces algorithmes reposent sur des jeux de mesure d'apprentissage et de tests, appelés jeux de donnée et à produire expérimentalement. </a:t>
            </a:r>
          </a:p>
          <a:p>
            <a:pPr lvl="0"/>
            <a:r>
              <a:rPr lang="fr-FR" dirty="0"/>
              <a:t>Un</a:t>
            </a:r>
            <a:r>
              <a:rPr lang="fr-FR" dirty="0">
                <a:solidFill>
                  <a:srgbClr val="C00000"/>
                </a:solidFill>
              </a:rPr>
              <a:t> partie des restitution de l'information </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36</a:t>
            </a:fld>
            <a:endParaRPr lang="fr-FR" dirty="0"/>
          </a:p>
        </p:txBody>
      </p:sp>
    </p:spTree>
    <p:extLst>
      <p:ext uri="{BB962C8B-B14F-4D97-AF65-F5344CB8AC3E}">
        <p14:creationId xmlns:p14="http://schemas.microsoft.com/office/powerpoint/2010/main" val="762692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Schéma Architecturale </a:t>
            </a:r>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37</a:t>
            </a:fld>
            <a:endParaRPr lang="fr-FR" dirty="0"/>
          </a:p>
        </p:txBody>
      </p:sp>
      <p:sp>
        <p:nvSpPr>
          <p:cNvPr id="7" name="Phylactère : pensées 6"/>
          <p:cNvSpPr/>
          <p:nvPr/>
        </p:nvSpPr>
        <p:spPr>
          <a:xfrm>
            <a:off x="1187624" y="2060848"/>
            <a:ext cx="5112568" cy="2376264"/>
          </a:xfrm>
          <a:prstGeom prst="cloudCallout">
            <a:avLst>
              <a:gd name="adj1" fmla="val -1983"/>
              <a:gd name="adj2" fmla="val 11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2"/>
          <a:stretch>
            <a:fillRect/>
          </a:stretch>
        </p:blipFill>
        <p:spPr>
          <a:xfrm>
            <a:off x="5605380" y="3861048"/>
            <a:ext cx="1389623" cy="2088232"/>
          </a:xfrm>
          <a:prstGeom prst="rect">
            <a:avLst/>
          </a:prstGeom>
        </p:spPr>
      </p:pic>
      <p:sp>
        <p:nvSpPr>
          <p:cNvPr id="13" name="Rectangle 12"/>
          <p:cNvSpPr/>
          <p:nvPr/>
        </p:nvSpPr>
        <p:spPr>
          <a:xfrm>
            <a:off x="7094883" y="4918288"/>
            <a:ext cx="1656184" cy="1131593"/>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Application </a:t>
            </a:r>
            <a:r>
              <a:rPr lang="fr-FR" dirty="0"/>
              <a:t>cliente </a:t>
            </a:r>
            <a:r>
              <a:rPr lang="fr-FR" dirty="0"/>
              <a:t>de restitution et IHM</a:t>
            </a:r>
          </a:p>
        </p:txBody>
      </p:sp>
      <p:sp>
        <p:nvSpPr>
          <p:cNvPr id="14" name="Flèche : courbe vers la gauche 13"/>
          <p:cNvSpPr/>
          <p:nvPr/>
        </p:nvSpPr>
        <p:spPr>
          <a:xfrm rot="19111712" flipH="1">
            <a:off x="4479481" y="3184574"/>
            <a:ext cx="1512168" cy="4173751"/>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cliente</a:t>
            </a:r>
            <a:endParaRPr lang="fr-FR" dirty="0">
              <a:solidFill>
                <a:schemeClr val="tx1"/>
              </a:solidFill>
            </a:endParaRPr>
          </a:p>
        </p:txBody>
      </p:sp>
      <p:sp>
        <p:nvSpPr>
          <p:cNvPr id="11" name="Rectangle 10"/>
          <p:cNvSpPr/>
          <p:nvPr/>
        </p:nvSpPr>
        <p:spPr>
          <a:xfrm>
            <a:off x="3347864" y="2492896"/>
            <a:ext cx="1656184" cy="936105"/>
          </a:xfrm>
          <a:prstGeom prst="rect">
            <a:avLst/>
          </a:prstGeom>
          <a:solidFill>
            <a:srgbClr val="00B0F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Serveur</a:t>
            </a:r>
          </a:p>
        </p:txBody>
      </p:sp>
      <p:sp>
        <p:nvSpPr>
          <p:cNvPr id="17" name="Flèche : courbe vers la gauche 16"/>
          <p:cNvSpPr/>
          <p:nvPr/>
        </p:nvSpPr>
        <p:spPr>
          <a:xfrm rot="18005091" flipV="1">
            <a:off x="5774818" y="390111"/>
            <a:ext cx="1727908" cy="412941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cliente</a:t>
            </a:r>
            <a:endParaRPr lang="fr-FR" dirty="0">
              <a:solidFill>
                <a:schemeClr val="tx1"/>
              </a:solidFill>
            </a:endParaRPr>
          </a:p>
        </p:txBody>
      </p:sp>
      <p:sp>
        <p:nvSpPr>
          <p:cNvPr id="12" name="Rectangle 11"/>
          <p:cNvSpPr/>
          <p:nvPr/>
        </p:nvSpPr>
        <p:spPr>
          <a:xfrm>
            <a:off x="7092279" y="3861048"/>
            <a:ext cx="1656184" cy="936105"/>
          </a:xfrm>
          <a:prstGeom prst="rect">
            <a:avLst/>
          </a:prstGeom>
          <a:solidFill>
            <a:schemeClr val="tx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Client de collecte de données</a:t>
            </a:r>
          </a:p>
        </p:txBody>
      </p:sp>
    </p:spTree>
    <p:extLst>
      <p:ext uri="{BB962C8B-B14F-4D97-AF65-F5344CB8AC3E}">
        <p14:creationId xmlns:p14="http://schemas.microsoft.com/office/powerpoint/2010/main" val="387091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6635080" cy="1743472"/>
          </a:xfrm>
        </p:spPr>
        <p:txBody>
          <a:bodyPr>
            <a:normAutofit fontScale="90000"/>
          </a:bodyPr>
          <a:lstStyle/>
          <a:p>
            <a:pPr lvl="0"/>
            <a:r>
              <a:rPr lang="fr-FR" b="1" dirty="0"/>
              <a:t>Architecture Logicielle : </a:t>
            </a:r>
            <a:r>
              <a:rPr lang="fr-FR" b="1" baseline="0" dirty="0"/>
              <a:t>un client </a:t>
            </a:r>
            <a:r>
              <a:rPr lang="fr-FR" b="1" baseline="0" dirty="0" err="1"/>
              <a:t>SmartPhone</a:t>
            </a:r>
            <a:r>
              <a:rPr lang="fr-FR" b="1" baseline="0" dirty="0"/>
              <a:t> et un Serveur distant</a:t>
            </a:r>
            <a:endParaRPr lang="fr-FR" dirty="0"/>
          </a:p>
        </p:txBody>
      </p:sp>
      <p:sp>
        <p:nvSpPr>
          <p:cNvPr id="3" name="Espace réservé du contenu 2"/>
          <p:cNvSpPr>
            <a:spLocks noGrp="1"/>
          </p:cNvSpPr>
          <p:nvPr>
            <p:ph idx="1"/>
          </p:nvPr>
        </p:nvSpPr>
        <p:spPr>
          <a:xfrm>
            <a:off x="457200" y="2076128"/>
            <a:ext cx="8651304" cy="4953272"/>
          </a:xfrm>
        </p:spPr>
        <p:txBody>
          <a:bodyPr>
            <a:normAutofit/>
          </a:bodyPr>
          <a:lstStyle/>
          <a:p>
            <a:r>
              <a:rPr lang="fr-FR" dirty="0"/>
              <a:t>L'architecture logicielle se compose de logiciel sur le smart phone et sur un serveur distant (clients / serveurs Web)</a:t>
            </a:r>
          </a:p>
          <a:p>
            <a:pPr lvl="0"/>
            <a:r>
              <a:rPr lang="fr-FR" dirty="0"/>
              <a:t>Cette architecture permettra d'intégrer dans les projets toutes les notions étudiées. </a:t>
            </a:r>
          </a:p>
          <a:p>
            <a:pPr lvl="1"/>
            <a:r>
              <a:rPr lang="fr-FR" dirty="0"/>
              <a:t>La </a:t>
            </a:r>
            <a:r>
              <a:rPr lang="fr-FR" dirty="0">
                <a:solidFill>
                  <a:srgbClr val="FF0000"/>
                </a:solidFill>
              </a:rPr>
              <a:t>partie embarquée </a:t>
            </a:r>
            <a:r>
              <a:rPr lang="fr-FR" dirty="0"/>
              <a:t>sur le smartphone concernera la production des informations propres issues des mesures capteurs et la restitution / utilisation des données traitées </a:t>
            </a:r>
          </a:p>
          <a:p>
            <a:pPr lvl="1"/>
            <a:r>
              <a:rPr lang="fr-FR" dirty="0"/>
              <a:t>La </a:t>
            </a:r>
            <a:r>
              <a:rPr lang="fr-FR" dirty="0">
                <a:solidFill>
                  <a:srgbClr val="FF0000"/>
                </a:solidFill>
              </a:rPr>
              <a:t>partie distante </a:t>
            </a:r>
            <a:r>
              <a:rPr lang="fr-FR" dirty="0"/>
              <a:t>concernera le traitement de classification des données. </a:t>
            </a:r>
          </a:p>
          <a:p>
            <a:pPr lvl="1"/>
            <a:r>
              <a:rPr lang="fr-FR" dirty="0"/>
              <a:t>Les autres notions vues dans les cours et tutoriaux permettront de </a:t>
            </a:r>
          </a:p>
          <a:p>
            <a:pPr lvl="2"/>
            <a:r>
              <a:rPr lang="fr-FR" dirty="0"/>
              <a:t>gérer le stockage des </a:t>
            </a:r>
            <a:r>
              <a:rPr lang="fr-FR" dirty="0" err="1"/>
              <a:t>des</a:t>
            </a:r>
            <a:r>
              <a:rPr lang="fr-FR" dirty="0"/>
              <a:t> base de données embarquées, et</a:t>
            </a:r>
          </a:p>
          <a:p>
            <a:pPr lvl="2"/>
            <a:r>
              <a:rPr lang="fr-FR" dirty="0"/>
              <a:t>les connections intermittentes et la synchronisation </a:t>
            </a:r>
            <a:r>
              <a:rPr lang="fr-FR" dirty="0" err="1"/>
              <a:t>vec</a:t>
            </a:r>
            <a:r>
              <a:rPr lang="fr-FR" dirty="0"/>
              <a:t> le serveur. </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38</a:t>
            </a:fld>
            <a:endParaRPr lang="fr-FR" dirty="0"/>
          </a:p>
        </p:txBody>
      </p:sp>
    </p:spTree>
    <p:extLst>
      <p:ext uri="{BB962C8B-B14F-4D97-AF65-F5344CB8AC3E}">
        <p14:creationId xmlns:p14="http://schemas.microsoft.com/office/powerpoint/2010/main" val="3121539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Construction d’un projet : Conseils</a:t>
            </a:r>
          </a:p>
        </p:txBody>
      </p:sp>
      <p:sp>
        <p:nvSpPr>
          <p:cNvPr id="3" name="Espace réservé du contenu 2"/>
          <p:cNvSpPr>
            <a:spLocks noGrp="1"/>
          </p:cNvSpPr>
          <p:nvPr>
            <p:ph idx="1"/>
          </p:nvPr>
        </p:nvSpPr>
        <p:spPr/>
        <p:txBody>
          <a:bodyPr/>
          <a:lstStyle/>
          <a:p>
            <a:r>
              <a:rPr lang="fr-FR" dirty="0"/>
              <a:t>Soyez réaliste : </a:t>
            </a:r>
          </a:p>
          <a:p>
            <a:pPr lvl="1"/>
            <a:r>
              <a:rPr lang="fr-FR" sz="2400" dirty="0"/>
              <a:t>Le sujet ne vient pas des activités que vous voudriez tracer (ex. « quand l’utilisateur s’ennuie ? »…). </a:t>
            </a:r>
          </a:p>
          <a:p>
            <a:pPr lvl="1"/>
            <a:r>
              <a:rPr lang="fr-FR" sz="2400" dirty="0"/>
              <a:t>mais de ce qu’il semble possible de faire avec un maximum d’anticipation sur les difficultés technique qui seront rencontrer</a:t>
            </a:r>
          </a:p>
          <a:p>
            <a:pPr lvl="1"/>
            <a:r>
              <a:rPr lang="fr-FR" sz="2400" dirty="0"/>
              <a:t>Exemple : quand le téléphone bouge un peu, beaucoup ou pas (grâce à l’accéléromètre). C’est déjà beaucoup même si ça ne veut pas dire qu’on saura si l’utilisateur marche, court, … </a:t>
            </a:r>
          </a:p>
          <a:p>
            <a:pPr lvl="1"/>
            <a:r>
              <a:rPr lang="fr-FR" sz="2400" dirty="0"/>
              <a:t>Les algorithmes de classification sont d’une aide précieuse pour cela (Cf. cours de Christel </a:t>
            </a:r>
            <a:r>
              <a:rPr lang="fr-FR" sz="2400" dirty="0" err="1"/>
              <a:t>Dartigues</a:t>
            </a:r>
            <a:r>
              <a:rPr lang="fr-FR" sz="2400" dirty="0"/>
              <a:t>).</a:t>
            </a:r>
          </a:p>
          <a:p>
            <a:pPr lvl="1"/>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39</a:t>
            </a:fld>
            <a:endParaRPr lang="fr-FR"/>
          </a:p>
        </p:txBody>
      </p:sp>
      <p:sp>
        <p:nvSpPr>
          <p:cNvPr id="6" name="Espace réservé de la date 5"/>
          <p:cNvSpPr>
            <a:spLocks noGrp="1"/>
          </p:cNvSpPr>
          <p:nvPr>
            <p:ph type="dt" sz="half" idx="10"/>
          </p:nvPr>
        </p:nvSpPr>
        <p:spPr/>
        <p:txBody>
          <a:bodyPr/>
          <a:lstStyle/>
          <a:p>
            <a:fld id="{76FDE037-6C0C-4824-827E-3888C7E92A9F}" type="datetime7">
              <a:rPr lang="fr-FR" smtClean="0"/>
              <a:t>sept.-17</a:t>
            </a:fld>
            <a:endParaRPr lang="fr-FR"/>
          </a:p>
        </p:txBody>
      </p:sp>
    </p:spTree>
    <p:extLst>
      <p:ext uri="{BB962C8B-B14F-4D97-AF65-F5344CB8AC3E}">
        <p14:creationId xmlns:p14="http://schemas.microsoft.com/office/powerpoint/2010/main" val="149263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Programme du module et intervenants : projet de module</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4</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058501704"/>
              </p:ext>
            </p:extLst>
          </p:nvPr>
        </p:nvGraphicFramePr>
        <p:xfrm>
          <a:off x="179512" y="2492896"/>
          <a:ext cx="8784976" cy="2125473"/>
        </p:xfrm>
        <a:graphic>
          <a:graphicData uri="http://schemas.openxmlformats.org/drawingml/2006/table">
            <a:tbl>
              <a:tblPr firstRow="1" firstCol="1" bandRow="1">
                <a:tableStyleId>{5C22544A-7EE6-4342-B048-85BDC9FD1C3A}</a:tableStyleId>
              </a:tblPr>
              <a:tblGrid>
                <a:gridCol w="1010319">
                  <a:extLst>
                    <a:ext uri="{9D8B030D-6E8A-4147-A177-3AD203B41FA5}">
                      <a16:colId xmlns:a16="http://schemas.microsoft.com/office/drawing/2014/main" val="20000"/>
                    </a:ext>
                  </a:extLst>
                </a:gridCol>
                <a:gridCol w="1614217">
                  <a:extLst>
                    <a:ext uri="{9D8B030D-6E8A-4147-A177-3AD203B41FA5}">
                      <a16:colId xmlns:a16="http://schemas.microsoft.com/office/drawing/2014/main" val="20001"/>
                    </a:ext>
                  </a:extLst>
                </a:gridCol>
                <a:gridCol w="1229880">
                  <a:extLst>
                    <a:ext uri="{9D8B030D-6E8A-4147-A177-3AD203B41FA5}">
                      <a16:colId xmlns:a16="http://schemas.microsoft.com/office/drawing/2014/main" val="20002"/>
                    </a:ext>
                  </a:extLst>
                </a:gridCol>
                <a:gridCol w="1614217">
                  <a:extLst>
                    <a:ext uri="{9D8B030D-6E8A-4147-A177-3AD203B41FA5}">
                      <a16:colId xmlns:a16="http://schemas.microsoft.com/office/drawing/2014/main" val="20003"/>
                    </a:ext>
                  </a:extLst>
                </a:gridCol>
                <a:gridCol w="3316343">
                  <a:extLst>
                    <a:ext uri="{9D8B030D-6E8A-4147-A177-3AD203B41FA5}">
                      <a16:colId xmlns:a16="http://schemas.microsoft.com/office/drawing/2014/main" val="20004"/>
                    </a:ext>
                  </a:extLst>
                </a:gridCol>
              </a:tblGrid>
              <a:tr h="0">
                <a:tc>
                  <a:txBody>
                    <a:bodyPr/>
                    <a:lstStyle/>
                    <a:p>
                      <a:pPr algn="ctr">
                        <a:lnSpc>
                          <a:spcPct val="107000"/>
                        </a:lnSpc>
                        <a:spcAft>
                          <a:spcPts val="0"/>
                        </a:spcAft>
                      </a:pPr>
                      <a:r>
                        <a:rPr lang="fr-FR" sz="1600" dirty="0">
                          <a:effectLst/>
                        </a:rPr>
                        <a:t>Séance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Type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Semaine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Intervenant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Titre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0">
                <a:tc>
                  <a:txBody>
                    <a:bodyPr/>
                    <a:lstStyle/>
                    <a:p>
                      <a:pPr>
                        <a:lnSpc>
                          <a:spcPct val="107000"/>
                        </a:lnSpc>
                        <a:spcAft>
                          <a:spcPts val="0"/>
                        </a:spcAft>
                      </a:pPr>
                      <a:r>
                        <a:rPr lang="fr-FR" sz="1600" dirty="0">
                          <a:effectLst/>
                        </a:rPr>
                        <a:t>Séance 3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 (Evaluation 20 min. en début + spécifications du projet à rendre avant séance suivante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42 du 17 Oct 2016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C. </a:t>
                      </a:r>
                      <a:r>
                        <a:rPr lang="fr-FR" sz="1600" dirty="0" err="1">
                          <a:effectLst/>
                        </a:rPr>
                        <a:t>Dartigues</a:t>
                      </a:r>
                      <a:r>
                        <a:rPr lang="fr-FR" sz="1600" dirty="0">
                          <a:effectLst/>
                        </a:rPr>
                        <a:t> (J.-Y. Tigli)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Mini Projet : Collecte de données sur Mobile, Stockage et Traitement de données</a:t>
                      </a:r>
                    </a:p>
                    <a:p>
                      <a:pP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Et </a:t>
                      </a:r>
                    </a:p>
                    <a:p>
                      <a:pP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SUIVI</a:t>
                      </a:r>
                      <a:r>
                        <a:rPr lang="fr-FR" sz="1600" baseline="0" dirty="0">
                          <a:effectLst/>
                          <a:latin typeface="Calibri" panose="020F0502020204030204" pitchFamily="34" charset="0"/>
                          <a:ea typeface="Calibri" panose="020F0502020204030204" pitchFamily="34" charset="0"/>
                          <a:cs typeface="Times New Roman" panose="02020603050405020304" pitchFamily="18" charset="0"/>
                        </a:rPr>
                        <a:t> de PROJET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9900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Construction d’un projet : Imagination et pertinence</a:t>
            </a:r>
          </a:p>
        </p:txBody>
      </p:sp>
      <p:sp>
        <p:nvSpPr>
          <p:cNvPr id="3" name="Espace réservé du contenu 2"/>
          <p:cNvSpPr>
            <a:spLocks noGrp="1"/>
          </p:cNvSpPr>
          <p:nvPr>
            <p:ph idx="1"/>
          </p:nvPr>
        </p:nvSpPr>
        <p:spPr/>
        <p:txBody>
          <a:bodyPr>
            <a:normAutofit/>
          </a:bodyPr>
          <a:lstStyle/>
          <a:p>
            <a:endParaRPr lang="fr-FR" dirty="0"/>
          </a:p>
          <a:p>
            <a:r>
              <a:rPr lang="fr-FR" dirty="0"/>
              <a:t>Deux projets sont parfois les mêmes techniquement mais tout à fait différents dans selon le contexte</a:t>
            </a:r>
          </a:p>
          <a:p>
            <a:pPr lvl="1"/>
            <a:r>
              <a:rPr lang="fr-FR" dirty="0"/>
              <a:t>Exemple : Suivi des températures à l’intérieur (pour les habitudes de chauffage), Suivi des températures à l’extérieur (pour les habitudes dans le conditions de déplacement)</a:t>
            </a:r>
          </a:p>
          <a:p>
            <a:endParaRPr lang="fr-FR" dirty="0">
              <a:solidFill>
                <a:srgbClr val="FF0000"/>
              </a:solidFill>
            </a:endParaRPr>
          </a:p>
          <a:p>
            <a:r>
              <a:rPr lang="fr-FR" dirty="0">
                <a:solidFill>
                  <a:srgbClr val="FF0000"/>
                </a:solidFill>
              </a:rPr>
              <a:t>Votre projet doit apporter cette une plus value bien avant la prouesse technique. </a:t>
            </a:r>
          </a:p>
          <a:p>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40</a:t>
            </a:fld>
            <a:endParaRPr lang="fr-FR"/>
          </a:p>
        </p:txBody>
      </p:sp>
      <p:sp>
        <p:nvSpPr>
          <p:cNvPr id="6" name="Espace réservé de la date 5"/>
          <p:cNvSpPr>
            <a:spLocks noGrp="1"/>
          </p:cNvSpPr>
          <p:nvPr>
            <p:ph type="dt" sz="half" idx="10"/>
          </p:nvPr>
        </p:nvSpPr>
        <p:spPr/>
        <p:txBody>
          <a:bodyPr/>
          <a:lstStyle/>
          <a:p>
            <a:fld id="{F6626DEE-793D-440A-9F7E-9C1BEB3EF3CF}" type="datetime7">
              <a:rPr lang="fr-FR" smtClean="0"/>
              <a:t>sept.-17</a:t>
            </a:fld>
            <a:endParaRPr lang="fr-FR"/>
          </a:p>
        </p:txBody>
      </p:sp>
    </p:spTree>
    <p:extLst>
      <p:ext uri="{BB962C8B-B14F-4D97-AF65-F5344CB8AC3E}">
        <p14:creationId xmlns:p14="http://schemas.microsoft.com/office/powerpoint/2010/main" val="520138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Construction d’un projet : Imagination et pertinence</a:t>
            </a:r>
          </a:p>
        </p:txBody>
      </p:sp>
      <p:sp>
        <p:nvSpPr>
          <p:cNvPr id="3" name="Espace réservé du contenu 2"/>
          <p:cNvSpPr>
            <a:spLocks noGrp="1"/>
          </p:cNvSpPr>
          <p:nvPr>
            <p:ph idx="1"/>
          </p:nvPr>
        </p:nvSpPr>
        <p:spPr/>
        <p:txBody>
          <a:bodyPr>
            <a:normAutofit/>
          </a:bodyPr>
          <a:lstStyle/>
          <a:p>
            <a:endParaRPr lang="fr-FR" dirty="0"/>
          </a:p>
          <a:p>
            <a:r>
              <a:rPr lang="fr-FR" dirty="0"/>
              <a:t>Exemple de produit techniquement identiques :</a:t>
            </a:r>
          </a:p>
          <a:p>
            <a:pPr lvl="1"/>
            <a:endParaRPr lang="fr-FR" dirty="0"/>
          </a:p>
          <a:p>
            <a:pPr lvl="1"/>
            <a:r>
              <a:rPr lang="fr-FR" dirty="0"/>
              <a:t>Un logiciel A cartographie des zones fréquentées par l’utilisateur sur la base des niveaux sonore (sous l’hypothèse que l’utilisateur se promène avec son téléphone allumé dans sa poche et que la batterie tienne)</a:t>
            </a:r>
          </a:p>
          <a:p>
            <a:pPr lvl="1"/>
            <a:endParaRPr lang="fr-FR" dirty="0"/>
          </a:p>
          <a:p>
            <a:pPr lvl="1"/>
            <a:r>
              <a:rPr lang="fr-FR" dirty="0"/>
              <a:t>Un logiciel B déclenche une alarme fonction  (sous l’hypothèse que l’utilisateur se promène avec son téléphone allumé dans sa poche et que la batterie tienne) </a:t>
            </a:r>
          </a:p>
          <a:p>
            <a:pPr lvl="1"/>
            <a:endParaRPr lang="fr-FR" dirty="0"/>
          </a:p>
          <a:p>
            <a:r>
              <a:rPr lang="fr-FR" dirty="0"/>
              <a:t>Le produit est associé à des hypothèses liés au contexte.</a:t>
            </a:r>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41</a:t>
            </a:fld>
            <a:endParaRPr lang="fr-FR"/>
          </a:p>
        </p:txBody>
      </p:sp>
      <p:sp>
        <p:nvSpPr>
          <p:cNvPr id="6" name="Espace réservé de la date 5"/>
          <p:cNvSpPr>
            <a:spLocks noGrp="1"/>
          </p:cNvSpPr>
          <p:nvPr>
            <p:ph type="dt" sz="half" idx="10"/>
          </p:nvPr>
        </p:nvSpPr>
        <p:spPr/>
        <p:txBody>
          <a:bodyPr/>
          <a:lstStyle/>
          <a:p>
            <a:fld id="{631A48AE-DD4E-459F-AB0C-DEBD71090233}" type="datetime7">
              <a:rPr lang="fr-FR" smtClean="0"/>
              <a:t>sept.-17</a:t>
            </a:fld>
            <a:endParaRPr lang="fr-FR"/>
          </a:p>
        </p:txBody>
      </p:sp>
    </p:spTree>
    <p:extLst>
      <p:ext uri="{BB962C8B-B14F-4D97-AF65-F5344CB8AC3E}">
        <p14:creationId xmlns:p14="http://schemas.microsoft.com/office/powerpoint/2010/main" val="3943665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Construction d’un projet : faisabilité technique</a:t>
            </a:r>
          </a:p>
        </p:txBody>
      </p:sp>
      <p:sp>
        <p:nvSpPr>
          <p:cNvPr id="3" name="Espace réservé du contenu 2"/>
          <p:cNvSpPr>
            <a:spLocks noGrp="1"/>
          </p:cNvSpPr>
          <p:nvPr>
            <p:ph idx="1"/>
          </p:nvPr>
        </p:nvSpPr>
        <p:spPr/>
        <p:txBody>
          <a:bodyPr>
            <a:normAutofit/>
          </a:bodyPr>
          <a:lstStyle/>
          <a:p>
            <a:r>
              <a:rPr lang="fr-FR" dirty="0"/>
              <a:t>Si vous savez quelles données collecter pour votre projet, encore faut-il vérifier que vous y aurez accès par programmation (SDK)</a:t>
            </a:r>
          </a:p>
          <a:p>
            <a:endParaRPr lang="fr-FR" dirty="0"/>
          </a:p>
          <a:p>
            <a:r>
              <a:rPr lang="fr-FR" dirty="0"/>
              <a:t>Cela dépend de votre cible mais aussi de votre environnement de développement logiciel qui conditionne aussi les APIs du Framework disponible …</a:t>
            </a:r>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42</a:t>
            </a:fld>
            <a:endParaRPr lang="fr-FR"/>
          </a:p>
        </p:txBody>
      </p:sp>
      <p:sp>
        <p:nvSpPr>
          <p:cNvPr id="6" name="Espace réservé de la date 5"/>
          <p:cNvSpPr>
            <a:spLocks noGrp="1"/>
          </p:cNvSpPr>
          <p:nvPr>
            <p:ph type="dt" sz="half" idx="10"/>
          </p:nvPr>
        </p:nvSpPr>
        <p:spPr/>
        <p:txBody>
          <a:bodyPr/>
          <a:lstStyle/>
          <a:p>
            <a:fld id="{19220D6B-AD77-4A63-BDD0-87EAF91AE98A}" type="datetime7">
              <a:rPr lang="fr-FR" smtClean="0"/>
              <a:t>sept.-17</a:t>
            </a:fld>
            <a:endParaRPr lang="fr-FR"/>
          </a:p>
        </p:txBody>
      </p:sp>
    </p:spTree>
    <p:extLst>
      <p:ext uri="{BB962C8B-B14F-4D97-AF65-F5344CB8AC3E}">
        <p14:creationId xmlns:p14="http://schemas.microsoft.com/office/powerpoint/2010/main" val="807362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8720"/>
            <a:ext cx="6635080" cy="615280"/>
          </a:xfrm>
        </p:spPr>
        <p:txBody>
          <a:bodyPr>
            <a:normAutofit fontScale="90000"/>
          </a:bodyPr>
          <a:lstStyle/>
          <a:p>
            <a:r>
              <a:rPr lang="fr-FR" dirty="0"/>
              <a:t>Construction d’un projet : Exemple de faisabilité technique sous Windows Phone </a:t>
            </a:r>
          </a:p>
        </p:txBody>
      </p:sp>
      <p:sp>
        <p:nvSpPr>
          <p:cNvPr id="3" name="Espace réservé du contenu 2"/>
          <p:cNvSpPr>
            <a:spLocks noGrp="1"/>
          </p:cNvSpPr>
          <p:nvPr>
            <p:ph idx="1"/>
          </p:nvPr>
        </p:nvSpPr>
        <p:spPr/>
        <p:txBody>
          <a:bodyPr>
            <a:normAutofit/>
          </a:bodyPr>
          <a:lstStyle/>
          <a:p>
            <a:pPr marL="0" indent="0">
              <a:buNone/>
            </a:pPr>
            <a:endParaRPr lang="fr-FR" dirty="0"/>
          </a:p>
          <a:p>
            <a:pPr marL="457200" indent="-457200">
              <a:buFont typeface="+mj-lt"/>
              <a:buAutoNum type="arabicPeriod"/>
            </a:pPr>
            <a:r>
              <a:rPr lang="fr-FR" dirty="0"/>
              <a:t>Microsoft n’a pas donné accès au liste des numéros appelés. (voir dans les dernières versions du SDK ?)</a:t>
            </a:r>
          </a:p>
          <a:p>
            <a:pPr marL="457200" indent="-457200">
              <a:buFont typeface="+mj-lt"/>
              <a:buAutoNum type="arabicPeriod"/>
            </a:pPr>
            <a:endParaRPr lang="fr-FR" dirty="0"/>
          </a:p>
          <a:p>
            <a:pPr marL="457200" indent="-457200">
              <a:buFont typeface="+mj-lt"/>
              <a:buAutoNum type="arabicPeriod"/>
            </a:pPr>
            <a:r>
              <a:rPr lang="fr-FR" dirty="0"/>
              <a:t>Je veux récupérer le fond sonore ambiant …</a:t>
            </a:r>
          </a:p>
          <a:p>
            <a:r>
              <a:rPr lang="fr-FR" dirty="0"/>
              <a:t>Ouf … je dois pouvoir y arriver d’après :</a:t>
            </a:r>
          </a:p>
          <a:p>
            <a:pPr marL="0" indent="0" algn="ctr">
              <a:buNone/>
            </a:pPr>
            <a:r>
              <a:rPr lang="en-US" sz="2000" b="1" dirty="0">
                <a:solidFill>
                  <a:schemeClr val="accent4">
                    <a:lumMod val="60000"/>
                    <a:lumOff val="40000"/>
                  </a:schemeClr>
                </a:solidFill>
              </a:rPr>
              <a:t>How to access the microphone for Windows Phone 8</a:t>
            </a:r>
          </a:p>
          <a:p>
            <a:pPr marL="0" indent="0" algn="ctr">
              <a:buNone/>
            </a:pPr>
            <a:r>
              <a:rPr lang="en-US" sz="2000" b="1" dirty="0">
                <a:solidFill>
                  <a:schemeClr val="accent4">
                    <a:lumMod val="60000"/>
                    <a:lumOff val="40000"/>
                  </a:schemeClr>
                </a:solidFill>
                <a:hlinkClick r:id="rId2"/>
              </a:rPr>
              <a:t>http://msdn.microsoft.com/en-us/library/windows/apps/gg442302%28v=vs.105%29.aspx</a:t>
            </a:r>
            <a:endParaRPr lang="en-US" sz="2000" b="1" dirty="0">
              <a:solidFill>
                <a:schemeClr val="accent4">
                  <a:lumMod val="60000"/>
                  <a:lumOff val="40000"/>
                </a:schemeClr>
              </a:solidFill>
            </a:endParaRPr>
          </a:p>
          <a:p>
            <a:pPr marL="0" indent="0">
              <a:buNone/>
            </a:pPr>
            <a:endParaRPr lang="en-US" b="1" dirty="0"/>
          </a:p>
          <a:p>
            <a:r>
              <a:rPr lang="en-US" dirty="0"/>
              <a:t>Tout se </a:t>
            </a:r>
            <a:r>
              <a:rPr lang="en-US" dirty="0" err="1"/>
              <a:t>trouve</a:t>
            </a:r>
            <a:r>
              <a:rPr lang="en-US" dirty="0"/>
              <a:t> sur la fiche technique du smartphone et  le MSDN (</a:t>
            </a:r>
            <a:r>
              <a:rPr lang="en-US" dirty="0" err="1"/>
              <a:t>msdn.microsoft</a:t>
            </a:r>
            <a:r>
              <a:rPr lang="en-US" dirty="0"/>
              <a:t> .com) de Microsoft. </a:t>
            </a:r>
          </a:p>
          <a:p>
            <a:pPr marL="0" indent="0">
              <a:buNone/>
            </a:pPr>
            <a:endParaRPr lang="en-US" b="1" dirty="0"/>
          </a:p>
          <a:p>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43</a:t>
            </a:fld>
            <a:endParaRPr lang="fr-FR"/>
          </a:p>
        </p:txBody>
      </p:sp>
      <p:sp>
        <p:nvSpPr>
          <p:cNvPr id="6" name="Espace réservé de la date 5"/>
          <p:cNvSpPr>
            <a:spLocks noGrp="1"/>
          </p:cNvSpPr>
          <p:nvPr>
            <p:ph type="dt" sz="half" idx="10"/>
          </p:nvPr>
        </p:nvSpPr>
        <p:spPr/>
        <p:txBody>
          <a:bodyPr/>
          <a:lstStyle/>
          <a:p>
            <a:fld id="{19220D6B-AD77-4A63-BDD0-87EAF91AE98A}" type="datetime7">
              <a:rPr lang="fr-FR" smtClean="0"/>
              <a:t>sept.-17</a:t>
            </a:fld>
            <a:endParaRPr lang="fr-FR"/>
          </a:p>
        </p:txBody>
      </p:sp>
    </p:spTree>
    <p:extLst>
      <p:ext uri="{BB962C8B-B14F-4D97-AF65-F5344CB8AC3E}">
        <p14:creationId xmlns:p14="http://schemas.microsoft.com/office/powerpoint/2010/main" val="2619859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Exemple de capacité d’un Mobile: Fiche technique du HTC S8</a:t>
            </a:r>
          </a:p>
        </p:txBody>
      </p:sp>
      <p:sp>
        <p:nvSpPr>
          <p:cNvPr id="3" name="Espace réservé du contenu 2"/>
          <p:cNvSpPr>
            <a:spLocks noGrp="1"/>
          </p:cNvSpPr>
          <p:nvPr>
            <p:ph idx="1"/>
          </p:nvPr>
        </p:nvSpPr>
        <p:spPr/>
        <p:txBody>
          <a:bodyPr>
            <a:normAutofit lnSpcReduction="10000"/>
          </a:bodyPr>
          <a:lstStyle/>
          <a:p>
            <a:r>
              <a:rPr lang="fr-FR" dirty="0"/>
              <a:t>Ecran</a:t>
            </a:r>
          </a:p>
          <a:p>
            <a:pPr lvl="1"/>
            <a:r>
              <a:rPr lang="fr-FR" dirty="0"/>
              <a:t>Taille (diagonale) 	4 pouces</a:t>
            </a:r>
          </a:p>
          <a:p>
            <a:pPr lvl="1"/>
            <a:r>
              <a:rPr lang="fr-FR" dirty="0"/>
              <a:t>Résolution 	800 x 480 pixels</a:t>
            </a:r>
          </a:p>
          <a:p>
            <a:pPr lvl="1"/>
            <a:r>
              <a:rPr lang="fr-FR" dirty="0"/>
              <a:t>16 millions de couleurs</a:t>
            </a:r>
          </a:p>
          <a:p>
            <a:pPr lvl="1"/>
            <a:r>
              <a:rPr lang="fr-FR" dirty="0"/>
              <a:t>Tactile, multipoints (</a:t>
            </a:r>
            <a:r>
              <a:rPr lang="fr-FR" dirty="0" err="1"/>
              <a:t>multitouch</a:t>
            </a:r>
            <a:r>
              <a:rPr lang="fr-FR" dirty="0"/>
              <a:t>) capacitif</a:t>
            </a:r>
          </a:p>
          <a:p>
            <a:r>
              <a:rPr lang="fr-FR" dirty="0"/>
              <a:t>Multimédia</a:t>
            </a:r>
          </a:p>
          <a:p>
            <a:pPr lvl="1"/>
            <a:r>
              <a:rPr lang="fr-FR" dirty="0"/>
              <a:t>Appareil photo 5 mégapixels avec Flash LED + Auto Focus</a:t>
            </a:r>
          </a:p>
          <a:p>
            <a:pPr lvl="1"/>
            <a:r>
              <a:rPr lang="fr-FR" dirty="0"/>
              <a:t>Vidéo</a:t>
            </a:r>
          </a:p>
          <a:p>
            <a:r>
              <a:rPr lang="fr-FR" dirty="0"/>
              <a:t>Communication / Réseaux</a:t>
            </a:r>
          </a:p>
          <a:p>
            <a:pPr lvl="1"/>
            <a:r>
              <a:rPr lang="fr-FR" dirty="0">
                <a:solidFill>
                  <a:schemeClr val="accent3">
                    <a:lumMod val="20000"/>
                    <a:lumOff val="80000"/>
                  </a:schemeClr>
                </a:solidFill>
              </a:rPr>
              <a:t>GPRS, EDGE, UMTS (3G), 3G+ (HSPA+), pas 4G</a:t>
            </a:r>
          </a:p>
          <a:p>
            <a:pPr lvl="1"/>
            <a:r>
              <a:rPr lang="fr-FR" dirty="0"/>
              <a:t>Wi-Fi 802.11 b/g/n</a:t>
            </a:r>
          </a:p>
          <a:p>
            <a:pPr lvl="1"/>
            <a:r>
              <a:rPr lang="fr-FR" dirty="0" err="1">
                <a:solidFill>
                  <a:schemeClr val="accent3">
                    <a:lumMod val="20000"/>
                    <a:lumOff val="80000"/>
                  </a:schemeClr>
                </a:solidFill>
              </a:rPr>
              <a:t>UPnP</a:t>
            </a:r>
            <a:r>
              <a:rPr lang="fr-FR" dirty="0">
                <a:solidFill>
                  <a:schemeClr val="accent3">
                    <a:lumMod val="20000"/>
                    <a:lumOff val="80000"/>
                  </a:schemeClr>
                </a:solidFill>
              </a:rPr>
              <a:t> DLNA</a:t>
            </a:r>
          </a:p>
          <a:p>
            <a:pPr lvl="1"/>
            <a:r>
              <a:rPr lang="fr-FR" dirty="0"/>
              <a:t>Bluetooth 2.1</a:t>
            </a:r>
          </a:p>
          <a:p>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44</a:t>
            </a:fld>
            <a:endParaRPr lang="fr-FR"/>
          </a:p>
        </p:txBody>
      </p:sp>
      <p:sp>
        <p:nvSpPr>
          <p:cNvPr id="6" name="Espace réservé de la date 5"/>
          <p:cNvSpPr>
            <a:spLocks noGrp="1"/>
          </p:cNvSpPr>
          <p:nvPr>
            <p:ph type="dt" sz="half" idx="10"/>
          </p:nvPr>
        </p:nvSpPr>
        <p:spPr/>
        <p:txBody>
          <a:bodyPr/>
          <a:lstStyle/>
          <a:p>
            <a:fld id="{6CAC584C-127B-43F7-BD11-FEBEDC8E5053}" type="datetime7">
              <a:rPr lang="fr-FR" smtClean="0"/>
              <a:t>sept.-17</a:t>
            </a:fld>
            <a:endParaRPr lang="fr-FR"/>
          </a:p>
        </p:txBody>
      </p:sp>
    </p:spTree>
    <p:extLst>
      <p:ext uri="{BB962C8B-B14F-4D97-AF65-F5344CB8AC3E}">
        <p14:creationId xmlns:p14="http://schemas.microsoft.com/office/powerpoint/2010/main" val="1366932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Exemple de capacité d’un Mobile: Fiche technique du HTC S8</a:t>
            </a:r>
          </a:p>
        </p:txBody>
      </p:sp>
      <p:sp>
        <p:nvSpPr>
          <p:cNvPr id="3" name="Espace réservé du contenu 2"/>
          <p:cNvSpPr>
            <a:spLocks noGrp="1"/>
          </p:cNvSpPr>
          <p:nvPr>
            <p:ph idx="1"/>
          </p:nvPr>
        </p:nvSpPr>
        <p:spPr/>
        <p:txBody>
          <a:bodyPr>
            <a:normAutofit/>
          </a:bodyPr>
          <a:lstStyle/>
          <a:p>
            <a:r>
              <a:rPr lang="fr-FR" dirty="0"/>
              <a:t>Capteurs :</a:t>
            </a:r>
          </a:p>
          <a:p>
            <a:pPr lvl="1"/>
            <a:r>
              <a:rPr lang="fr-FR" dirty="0"/>
              <a:t>GPS intégré (A-GPS)</a:t>
            </a:r>
          </a:p>
          <a:p>
            <a:pPr lvl="1"/>
            <a:r>
              <a:rPr lang="fr-FR" dirty="0"/>
              <a:t>Accéléromètre</a:t>
            </a:r>
          </a:p>
          <a:p>
            <a:pPr lvl="1"/>
            <a:r>
              <a:rPr lang="fr-FR" dirty="0"/>
              <a:t>Boussole numérique</a:t>
            </a:r>
          </a:p>
          <a:p>
            <a:pPr lvl="1"/>
            <a:r>
              <a:rPr lang="fr-FR" dirty="0"/>
              <a:t>Détecteur de proximité</a:t>
            </a:r>
          </a:p>
          <a:p>
            <a:pPr lvl="1"/>
            <a:r>
              <a:rPr lang="fr-FR" dirty="0"/>
              <a:t>Détecteur de luminosité ambiante</a:t>
            </a:r>
          </a:p>
          <a:p>
            <a:pPr lvl="1"/>
            <a:endParaRPr lang="fr-FR" dirty="0"/>
          </a:p>
          <a:p>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45</a:t>
            </a:fld>
            <a:endParaRPr lang="fr-FR"/>
          </a:p>
        </p:txBody>
      </p:sp>
      <p:sp>
        <p:nvSpPr>
          <p:cNvPr id="6" name="Espace réservé de la date 5"/>
          <p:cNvSpPr>
            <a:spLocks noGrp="1"/>
          </p:cNvSpPr>
          <p:nvPr>
            <p:ph type="dt" sz="half" idx="10"/>
          </p:nvPr>
        </p:nvSpPr>
        <p:spPr/>
        <p:txBody>
          <a:bodyPr/>
          <a:lstStyle/>
          <a:p>
            <a:fld id="{6E120D3C-F5B9-4169-87FE-F2CA42668A3A}" type="datetime7">
              <a:rPr lang="fr-FR" smtClean="0"/>
              <a:t>sept.-17</a:t>
            </a:fld>
            <a:endParaRPr lang="fr-FR"/>
          </a:p>
        </p:txBody>
      </p:sp>
    </p:spTree>
    <p:extLst>
      <p:ext uri="{BB962C8B-B14F-4D97-AF65-F5344CB8AC3E}">
        <p14:creationId xmlns:p14="http://schemas.microsoft.com/office/powerpoint/2010/main" val="3958054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Exemple de capacité d’un Mobile: Fiche technique du HTC S8</a:t>
            </a:r>
          </a:p>
        </p:txBody>
      </p:sp>
      <p:sp>
        <p:nvSpPr>
          <p:cNvPr id="3" name="Espace réservé du contenu 2"/>
          <p:cNvSpPr>
            <a:spLocks noGrp="1"/>
          </p:cNvSpPr>
          <p:nvPr>
            <p:ph idx="1"/>
          </p:nvPr>
        </p:nvSpPr>
        <p:spPr/>
        <p:txBody>
          <a:bodyPr>
            <a:normAutofit/>
          </a:bodyPr>
          <a:lstStyle/>
          <a:p>
            <a:pPr marL="274320" lvl="1" indent="0">
              <a:buNone/>
            </a:pPr>
            <a:endParaRPr lang="fr-FR" dirty="0"/>
          </a:p>
          <a:p>
            <a:r>
              <a:rPr lang="fr-FR" dirty="0"/>
              <a:t>Mais si on élargit à l’ensemble des données </a:t>
            </a:r>
            <a:r>
              <a:rPr lang="fr-FR" dirty="0" err="1"/>
              <a:t>collectables</a:t>
            </a:r>
            <a:r>
              <a:rPr lang="fr-FR" dirty="0"/>
              <a:t> sur le smartphone et qui peuvent caractériser l’activité d’un utilisateur alors :</a:t>
            </a:r>
          </a:p>
          <a:p>
            <a:pPr lvl="1"/>
            <a:r>
              <a:rPr lang="fr-FR" dirty="0"/>
              <a:t>Microphone</a:t>
            </a:r>
          </a:p>
          <a:p>
            <a:pPr lvl="1"/>
            <a:r>
              <a:rPr lang="fr-FR" dirty="0"/>
              <a:t>Liste des numéros de téléphone appelés, reçus, les horaires </a:t>
            </a:r>
          </a:p>
          <a:p>
            <a:pPr lvl="1"/>
            <a:r>
              <a:rPr lang="fr-FR" dirty="0"/>
              <a:t>Les SSID des wifi à proximité  </a:t>
            </a:r>
          </a:p>
          <a:p>
            <a:pPr lvl="1"/>
            <a:r>
              <a:rPr lang="fr-FR" dirty="0"/>
              <a:t>Les ID des </a:t>
            </a:r>
            <a:r>
              <a:rPr lang="fr-FR" dirty="0" err="1"/>
              <a:t>device</a:t>
            </a:r>
            <a:r>
              <a:rPr lang="fr-FR" dirty="0"/>
              <a:t> Bluetooth à proximité (et leur nom avec SDP, service </a:t>
            </a:r>
            <a:r>
              <a:rPr lang="fr-FR" dirty="0" err="1"/>
              <a:t>discovery</a:t>
            </a:r>
            <a:r>
              <a:rPr lang="fr-FR" dirty="0"/>
              <a:t> </a:t>
            </a:r>
            <a:r>
              <a:rPr lang="fr-FR" dirty="0" err="1"/>
              <a:t>protocol</a:t>
            </a:r>
            <a:r>
              <a:rPr lang="fr-FR" dirty="0"/>
              <a:t>) </a:t>
            </a:r>
          </a:p>
          <a:p>
            <a:pPr lvl="1"/>
            <a:r>
              <a:rPr lang="fr-FR" dirty="0"/>
              <a:t>autre ?</a:t>
            </a:r>
          </a:p>
          <a:p>
            <a:endParaRPr lang="fr-FR" dirty="0"/>
          </a:p>
        </p:txBody>
      </p:sp>
      <p:sp>
        <p:nvSpPr>
          <p:cNvPr id="4" name="Espace réservé du pied de page 3"/>
          <p:cNvSpPr>
            <a:spLocks noGrp="1"/>
          </p:cNvSpPr>
          <p:nvPr>
            <p:ph type="ftr" sz="quarter" idx="11"/>
          </p:nvPr>
        </p:nvSpPr>
        <p:spPr/>
        <p:txBody>
          <a:bodyPr/>
          <a:lstStyle/>
          <a:p>
            <a:r>
              <a:rPr lang="fr-FR"/>
              <a:t>Jean-Yves Tigli – tigli@polytech.unice.fr – module ELIM</a:t>
            </a:r>
          </a:p>
        </p:txBody>
      </p:sp>
      <p:sp>
        <p:nvSpPr>
          <p:cNvPr id="5" name="Espace réservé du numéro de diapositive 4"/>
          <p:cNvSpPr>
            <a:spLocks noGrp="1"/>
          </p:cNvSpPr>
          <p:nvPr>
            <p:ph type="sldNum" sz="quarter" idx="12"/>
          </p:nvPr>
        </p:nvSpPr>
        <p:spPr/>
        <p:txBody>
          <a:bodyPr/>
          <a:lstStyle/>
          <a:p>
            <a:fld id="{8EBADBD7-90F8-4F4A-B24B-A43E7A0077C5}" type="slidenum">
              <a:rPr lang="fr-FR" smtClean="0"/>
              <a:pPr/>
              <a:t>46</a:t>
            </a:fld>
            <a:endParaRPr lang="fr-FR"/>
          </a:p>
        </p:txBody>
      </p:sp>
      <p:sp>
        <p:nvSpPr>
          <p:cNvPr id="6" name="Espace réservé de la date 5"/>
          <p:cNvSpPr>
            <a:spLocks noGrp="1"/>
          </p:cNvSpPr>
          <p:nvPr>
            <p:ph type="dt" sz="half" idx="10"/>
          </p:nvPr>
        </p:nvSpPr>
        <p:spPr/>
        <p:txBody>
          <a:bodyPr/>
          <a:lstStyle/>
          <a:p>
            <a:fld id="{BC457816-E5CC-4145-A53A-CC106FBB9C66}" type="datetime7">
              <a:rPr lang="fr-FR" smtClean="0"/>
              <a:t>sept.-17</a:t>
            </a:fld>
            <a:endParaRPr lang="fr-FR"/>
          </a:p>
        </p:txBody>
      </p:sp>
    </p:spTree>
    <p:extLst>
      <p:ext uri="{BB962C8B-B14F-4D97-AF65-F5344CB8AC3E}">
        <p14:creationId xmlns:p14="http://schemas.microsoft.com/office/powerpoint/2010/main" val="3996518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Projets</a:t>
            </a:r>
          </a:p>
        </p:txBody>
      </p:sp>
      <p:sp>
        <p:nvSpPr>
          <p:cNvPr id="3" name="Espace réservé du contenu 2"/>
          <p:cNvSpPr>
            <a:spLocks noGrp="1"/>
          </p:cNvSpPr>
          <p:nvPr>
            <p:ph idx="1"/>
          </p:nvPr>
        </p:nvSpPr>
        <p:spPr/>
        <p:txBody>
          <a:bodyPr/>
          <a:lstStyle/>
          <a:p>
            <a:r>
              <a:rPr lang="fr-FR" dirty="0"/>
              <a:t>Ceux des années passées par exemple …</a:t>
            </a:r>
          </a:p>
          <a:p>
            <a:r>
              <a:rPr lang="fr-FR" dirty="0"/>
              <a:t>	</a:t>
            </a:r>
            <a:r>
              <a:rPr lang="fr-FR" sz="2000" dirty="0"/>
              <a:t>https://www.tigli.fr/doku.php?id=projets:plim:20152016:gr2</a:t>
            </a:r>
          </a:p>
          <a:p>
            <a:r>
              <a:rPr lang="fr-FR" sz="2000" dirty="0"/>
              <a:t>	https://www.tigli.fr/doku.php?id=projets:plim:20152016:gr4</a:t>
            </a:r>
          </a:p>
          <a:p>
            <a:r>
              <a:rPr lang="fr-FR" sz="2000" dirty="0"/>
              <a:t>	https://www.tigli.fr/doku.php?id=projets:plim:20152016:gr6</a:t>
            </a:r>
          </a:p>
          <a:p>
            <a:r>
              <a:rPr lang="fr-FR" sz="2000" dirty="0"/>
              <a:t>	http://www.tigli.fr/doku.php?id=cours:plim:projet16_17:gr1:gr1</a:t>
            </a:r>
          </a:p>
          <a:p>
            <a:r>
              <a:rPr lang="fr-FR" sz="2000" dirty="0"/>
              <a:t>	http://www.tigli.fr/doku.php?id=cours:plim:projet16_17:gr2:gr2</a:t>
            </a:r>
            <a:endParaRPr lang="fr-FR" sz="2000" dirty="0"/>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47</a:t>
            </a:fld>
            <a:endParaRPr lang="fr-FR" dirty="0"/>
          </a:p>
        </p:txBody>
      </p:sp>
    </p:spTree>
    <p:extLst>
      <p:ext uri="{BB962C8B-B14F-4D97-AF65-F5344CB8AC3E}">
        <p14:creationId xmlns:p14="http://schemas.microsoft.com/office/powerpoint/2010/main" val="3986178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err="1"/>
              <a:t>Constition</a:t>
            </a:r>
            <a:r>
              <a:rPr lang="fr-FR" dirty="0"/>
              <a:t> des TEAMS</a:t>
            </a:r>
          </a:p>
        </p:txBody>
      </p:sp>
      <p:sp>
        <p:nvSpPr>
          <p:cNvPr id="8" name="Espace réservé du texte 7"/>
          <p:cNvSpPr>
            <a:spLocks noGrp="1"/>
          </p:cNvSpPr>
          <p:nvPr>
            <p:ph type="body" idx="1"/>
          </p:nvPr>
        </p:nvSpPr>
        <p:spPr/>
        <p:txBody>
          <a:bodyPr/>
          <a:lstStyle/>
          <a:p>
            <a:r>
              <a:rPr lang="fr-FR" dirty="0"/>
              <a:t>Groupe </a:t>
            </a:r>
          </a:p>
          <a:p>
            <a:r>
              <a:rPr lang="fr-FR" dirty="0"/>
              <a:t>Mise en place des Outils </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48</a:t>
            </a:fld>
            <a:endParaRPr lang="fr-FR" dirty="0"/>
          </a:p>
        </p:txBody>
      </p:sp>
    </p:spTree>
    <p:extLst>
      <p:ext uri="{BB962C8B-B14F-4D97-AF65-F5344CB8AC3E}">
        <p14:creationId xmlns:p14="http://schemas.microsoft.com/office/powerpoint/2010/main" val="2568529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Planning</a:t>
            </a:r>
          </a:p>
        </p:txBody>
      </p:sp>
      <p:sp>
        <p:nvSpPr>
          <p:cNvPr id="8" name="Espace réservé du contenu 7"/>
          <p:cNvSpPr>
            <a:spLocks noGrp="1"/>
          </p:cNvSpPr>
          <p:nvPr>
            <p:ph idx="1"/>
          </p:nvPr>
        </p:nvSpPr>
        <p:spPr/>
        <p:txBody>
          <a:bodyPr/>
          <a:lstStyle/>
          <a:p>
            <a:r>
              <a:rPr lang="fr-FR" dirty="0" err="1"/>
              <a:t>Consitution</a:t>
            </a:r>
            <a:r>
              <a:rPr lang="fr-FR" dirty="0"/>
              <a:t> de groupe de 2</a:t>
            </a:r>
          </a:p>
          <a:p>
            <a:r>
              <a:rPr lang="fr-FR" dirty="0"/>
              <a:t>Mise en place de votre environnement de travail :</a:t>
            </a:r>
          </a:p>
          <a:p>
            <a:pPr lvl="1"/>
            <a:r>
              <a:rPr lang="fr-FR" dirty="0"/>
              <a:t>Site de de dépôt GITHUB de préférence privé + Wiki (n’oubliez pas de donner accès à l’enseignant) </a:t>
            </a:r>
          </a:p>
          <a:p>
            <a:r>
              <a:rPr lang="fr-FR" dirty="0"/>
              <a:t>Envoi mail à </a:t>
            </a:r>
            <a:r>
              <a:rPr lang="fr-FR" dirty="0">
                <a:hlinkClick r:id="rId2"/>
              </a:rPr>
              <a:t>tigli@unice.fr</a:t>
            </a:r>
            <a:r>
              <a:rPr lang="fr-FR" dirty="0"/>
              <a:t> (Cf. slide suivant) </a:t>
            </a:r>
          </a:p>
          <a:p>
            <a:endParaRPr lang="fr-FR" dirty="0"/>
          </a:p>
          <a:p>
            <a:r>
              <a:rPr lang="fr-FR" dirty="0"/>
              <a:t>Mise en place d’un serveur dans votre cloud préféré (stockage et traitement de la data) </a:t>
            </a:r>
          </a:p>
          <a:p>
            <a:r>
              <a:rPr lang="fr-FR" dirty="0"/>
              <a:t>Préparation de votre premier descriptif de projet </a:t>
            </a:r>
          </a:p>
          <a:p>
            <a:pPr lvl="1"/>
            <a:endParaRPr lang="fr-FR" dirty="0"/>
          </a:p>
        </p:txBody>
      </p:sp>
      <p:sp>
        <p:nvSpPr>
          <p:cNvPr id="4" name="Espace réservé de la date 3"/>
          <p:cNvSpPr>
            <a:spLocks noGrp="1"/>
          </p:cNvSpPr>
          <p:nvPr>
            <p:ph type="dt" sz="half" idx="10"/>
          </p:nvPr>
        </p:nvSpPr>
        <p:spPr/>
        <p:txBody>
          <a:bodyPr/>
          <a:lstStyle/>
          <a:p>
            <a:fld id="{11E95D7A-E97C-4F3A-BFF0-C1E7B94FF129}"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pPr algn="r"/>
            <a:fld id="{8EBADBD7-90F8-4F4A-B24B-A43E7A0077C5}" type="slidenum">
              <a:rPr lang="fr-FR" smtClean="0"/>
              <a:pPr algn="r"/>
              <a:t>49</a:t>
            </a:fld>
            <a:endParaRPr lang="fr-FR" dirty="0"/>
          </a:p>
        </p:txBody>
      </p:sp>
    </p:spTree>
    <p:extLst>
      <p:ext uri="{BB962C8B-B14F-4D97-AF65-F5344CB8AC3E}">
        <p14:creationId xmlns:p14="http://schemas.microsoft.com/office/powerpoint/2010/main" val="335374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64704"/>
            <a:ext cx="6635080" cy="759296"/>
          </a:xfrm>
        </p:spPr>
        <p:txBody>
          <a:bodyPr>
            <a:normAutofit fontScale="90000"/>
          </a:bodyPr>
          <a:lstStyle/>
          <a:p>
            <a:r>
              <a:rPr lang="fr-FR" dirty="0"/>
              <a:t>Programme du module et intervenants : Cross Développement</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5</a:t>
            </a:fld>
            <a:endParaRPr lang="fr-FR" dirty="0"/>
          </a:p>
        </p:txBody>
      </p:sp>
      <p:graphicFrame>
        <p:nvGraphicFramePr>
          <p:cNvPr id="11" name="Espace réservé du contenu 10"/>
          <p:cNvGraphicFramePr>
            <a:graphicFrameLocks noGrp="1"/>
          </p:cNvGraphicFramePr>
          <p:nvPr>
            <p:ph idx="1"/>
            <p:extLst>
              <p:ext uri="{D42A27DB-BD31-4B8C-83A1-F6EECF244321}">
                <p14:modId xmlns:p14="http://schemas.microsoft.com/office/powerpoint/2010/main" val="210979012"/>
              </p:ext>
            </p:extLst>
          </p:nvPr>
        </p:nvGraphicFramePr>
        <p:xfrm>
          <a:off x="457200" y="2204864"/>
          <a:ext cx="8229600" cy="3406311"/>
        </p:xfrm>
        <a:graphic>
          <a:graphicData uri="http://schemas.openxmlformats.org/drawingml/2006/table">
            <a:tbl>
              <a:tblPr firstRow="1" firstCol="1" bandRow="1">
                <a:tableStyleId>{5C22544A-7EE6-4342-B048-85BDC9FD1C3A}</a:tableStyleId>
              </a:tblPr>
              <a:tblGrid>
                <a:gridCol w="116247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3466728">
                  <a:extLst>
                    <a:ext uri="{9D8B030D-6E8A-4147-A177-3AD203B41FA5}">
                      <a16:colId xmlns:a16="http://schemas.microsoft.com/office/drawing/2014/main" val="20004"/>
                    </a:ext>
                  </a:extLst>
                </a:gridCol>
              </a:tblGrid>
              <a:tr h="360040">
                <a:tc>
                  <a:txBody>
                    <a:bodyPr/>
                    <a:lstStyle/>
                    <a:p>
                      <a:pPr algn="ctr">
                        <a:lnSpc>
                          <a:spcPct val="107000"/>
                        </a:lnSpc>
                        <a:spcAft>
                          <a:spcPts val="0"/>
                        </a:spcAft>
                      </a:pPr>
                      <a:r>
                        <a:rPr lang="fr-FR" sz="1600" dirty="0">
                          <a:effectLst/>
                        </a:rPr>
                        <a:t>Séance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Type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Semaine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Intervenant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dirty="0">
                          <a:effectLst/>
                        </a:rPr>
                        <a:t>Titre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1822136">
                <a:tc>
                  <a:txBody>
                    <a:bodyPr/>
                    <a:lstStyle/>
                    <a:p>
                      <a:pPr>
                        <a:lnSpc>
                          <a:spcPct val="107000"/>
                        </a:lnSpc>
                        <a:spcAft>
                          <a:spcPts val="0"/>
                        </a:spcAft>
                      </a:pPr>
                      <a:r>
                        <a:rPr lang="fr-FR" sz="1600" dirty="0">
                          <a:effectLst/>
                        </a:rPr>
                        <a:t>Séance 4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40 du 3 Oct 2016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J.-Y. Tigli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Introduction au Cross Développement pour terminaux mobiles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1224135">
                <a:tc>
                  <a:txBody>
                    <a:bodyPr/>
                    <a:lstStyle/>
                    <a:p>
                      <a:pPr>
                        <a:lnSpc>
                          <a:spcPct val="107000"/>
                        </a:lnSpc>
                        <a:spcAft>
                          <a:spcPts val="0"/>
                        </a:spcAft>
                      </a:pPr>
                      <a:r>
                        <a:rPr lang="fr-FR" sz="1600" dirty="0">
                          <a:effectLst/>
                        </a:rPr>
                        <a:t>Séance 5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41 du 10 Oct 2016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J.-Y. Tigli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Cross Développement : Tutorial sur </a:t>
                      </a:r>
                      <a:r>
                        <a:rPr lang="fr-FR" sz="1600" dirty="0" err="1">
                          <a:effectLst/>
                        </a:rPr>
                        <a:t>Xamarin</a:t>
                      </a:r>
                      <a:r>
                        <a:rPr lang="fr-FR" sz="1600" dirty="0">
                          <a:effectLst/>
                        </a:rPr>
                        <a:t>  et </a:t>
                      </a:r>
                    </a:p>
                    <a:p>
                      <a:pP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SUIVI</a:t>
                      </a:r>
                      <a:r>
                        <a:rPr lang="fr-FR" sz="1600" baseline="0" dirty="0">
                          <a:effectLst/>
                          <a:latin typeface="Calibri" panose="020F0502020204030204" pitchFamily="34" charset="0"/>
                          <a:ea typeface="Calibri" panose="020F0502020204030204" pitchFamily="34" charset="0"/>
                          <a:cs typeface="Times New Roman" panose="02020603050405020304" pitchFamily="18" charset="0"/>
                        </a:rPr>
                        <a:t> de PROJET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18402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A vous de Jouer </a:t>
            </a:r>
          </a:p>
        </p:txBody>
      </p:sp>
      <p:sp>
        <p:nvSpPr>
          <p:cNvPr id="7" name="Sous-titre 6"/>
          <p:cNvSpPr>
            <a:spLocks noGrp="1"/>
          </p:cNvSpPr>
          <p:nvPr>
            <p:ph type="subTitle" idx="1"/>
          </p:nvPr>
        </p:nvSpPr>
        <p:spPr>
          <a:xfrm>
            <a:off x="685800" y="3505200"/>
            <a:ext cx="8278688" cy="1752600"/>
          </a:xfrm>
        </p:spPr>
        <p:txBody>
          <a:bodyPr>
            <a:noAutofit/>
          </a:bodyPr>
          <a:lstStyle/>
          <a:p>
            <a:r>
              <a:rPr lang="fr-FR" sz="1800" dirty="0"/>
              <a:t>Envoyez moi un mail :</a:t>
            </a:r>
          </a:p>
          <a:p>
            <a:r>
              <a:rPr lang="fr-FR" sz="1800" dirty="0"/>
              <a:t>	[TEAM ELIM 17-18] [NOM 1] </a:t>
            </a:r>
            <a:r>
              <a:rPr lang="fr-FR" sz="1800" dirty="0"/>
              <a:t>[NOM 2]</a:t>
            </a:r>
            <a:endParaRPr lang="fr-FR" sz="1800" dirty="0"/>
          </a:p>
          <a:p>
            <a:r>
              <a:rPr lang="fr-FR" sz="1800" dirty="0"/>
              <a:t>		Nom des membres de la TEAM </a:t>
            </a:r>
          </a:p>
          <a:p>
            <a:r>
              <a:rPr lang="fr-FR" sz="1800" dirty="0"/>
              <a:t>		Cible(s) en votre possession</a:t>
            </a:r>
          </a:p>
          <a:p>
            <a:r>
              <a:rPr lang="fr-FR" sz="1800" dirty="0"/>
              <a:t>		Adresse de votre site de dépôt et de votre wiki </a:t>
            </a:r>
          </a:p>
          <a:p>
            <a:r>
              <a:rPr lang="fr-FR" sz="1800" i="1" dirty="0"/>
              <a:t>		</a:t>
            </a:r>
          </a:p>
          <a:p>
            <a:r>
              <a:rPr lang="fr-FR" sz="1800" i="1" dirty="0"/>
              <a:t>Toute information supplémentaire si vous avez avancé et qui sera consignée sur votre page de projet</a:t>
            </a:r>
          </a:p>
        </p:txBody>
      </p:sp>
      <p:sp>
        <p:nvSpPr>
          <p:cNvPr id="2" name="Espace réservé du pied de page 1"/>
          <p:cNvSpPr>
            <a:spLocks noGrp="1"/>
          </p:cNvSpPr>
          <p:nvPr>
            <p:ph type="ftr" sz="quarter" idx="11"/>
          </p:nvPr>
        </p:nvSpPr>
        <p:spPr/>
        <p:txBody>
          <a:bodyPr/>
          <a:lstStyle/>
          <a:p>
            <a:r>
              <a:rPr lang="fr-FR"/>
              <a:t>Jean-Yves Tigli – tigli@polytech.unice.fr – module ELIM</a:t>
            </a:r>
          </a:p>
        </p:txBody>
      </p:sp>
      <p:sp>
        <p:nvSpPr>
          <p:cNvPr id="3" name="Espace réservé du numéro de diapositive 2"/>
          <p:cNvSpPr>
            <a:spLocks noGrp="1"/>
          </p:cNvSpPr>
          <p:nvPr>
            <p:ph type="sldNum" sz="quarter" idx="12"/>
          </p:nvPr>
        </p:nvSpPr>
        <p:spPr/>
        <p:txBody>
          <a:bodyPr/>
          <a:lstStyle/>
          <a:p>
            <a:fld id="{8EBADBD7-90F8-4F4A-B24B-A43E7A0077C5}" type="slidenum">
              <a:rPr lang="fr-FR" smtClean="0"/>
              <a:pPr/>
              <a:t>50</a:t>
            </a:fld>
            <a:endParaRPr lang="fr-FR"/>
          </a:p>
        </p:txBody>
      </p:sp>
      <p:sp>
        <p:nvSpPr>
          <p:cNvPr id="8" name="Espace réservé de la date 7"/>
          <p:cNvSpPr>
            <a:spLocks noGrp="1"/>
          </p:cNvSpPr>
          <p:nvPr>
            <p:ph type="dt" sz="half" idx="10"/>
          </p:nvPr>
        </p:nvSpPr>
        <p:spPr/>
        <p:txBody>
          <a:bodyPr/>
          <a:lstStyle/>
          <a:p>
            <a:fld id="{01C8E20C-DE0B-4829-A6F7-555453158B52}" type="datetime7">
              <a:rPr lang="fr-FR" smtClean="0"/>
              <a:t>sept.-17</a:t>
            </a:fld>
            <a:endParaRPr lang="fr-FR"/>
          </a:p>
        </p:txBody>
      </p:sp>
    </p:spTree>
    <p:extLst>
      <p:ext uri="{BB962C8B-B14F-4D97-AF65-F5344CB8AC3E}">
        <p14:creationId xmlns:p14="http://schemas.microsoft.com/office/powerpoint/2010/main" val="182213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Programme du module et intervenants : Android</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536171429"/>
              </p:ext>
            </p:extLst>
          </p:nvPr>
        </p:nvGraphicFramePr>
        <p:xfrm>
          <a:off x="251519" y="1659063"/>
          <a:ext cx="8640962" cy="4734690"/>
        </p:xfrm>
        <a:graphic>
          <a:graphicData uri="http://schemas.openxmlformats.org/drawingml/2006/table">
            <a:tbl>
              <a:tblPr firstRow="1" firstCol="1" bandRow="1">
                <a:tableStyleId>{5C22544A-7EE6-4342-B048-85BDC9FD1C3A}</a:tableStyleId>
              </a:tblPr>
              <a:tblGrid>
                <a:gridCol w="1080121">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3999307">
                  <a:extLst>
                    <a:ext uri="{9D8B030D-6E8A-4147-A177-3AD203B41FA5}">
                      <a16:colId xmlns:a16="http://schemas.microsoft.com/office/drawing/2014/main" val="20004"/>
                    </a:ext>
                  </a:extLst>
                </a:gridCol>
                <a:gridCol w="33142">
                  <a:extLst>
                    <a:ext uri="{9D8B030D-6E8A-4147-A177-3AD203B41FA5}">
                      <a16:colId xmlns:a16="http://schemas.microsoft.com/office/drawing/2014/main" val="20005"/>
                    </a:ext>
                  </a:extLst>
                </a:gridCol>
              </a:tblGrid>
              <a:tr h="299390">
                <a:tc>
                  <a:txBody>
                    <a:bodyPr/>
                    <a:lstStyle/>
                    <a:p>
                      <a:pPr algn="ctr">
                        <a:lnSpc>
                          <a:spcPct val="107000"/>
                        </a:lnSpc>
                        <a:spcAft>
                          <a:spcPts val="0"/>
                        </a:spcAft>
                      </a:pPr>
                      <a:r>
                        <a:rPr lang="fr-FR" sz="1600" dirty="0">
                          <a:effectLst/>
                        </a:rPr>
                        <a:t>Séance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Type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Semaine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Intervenant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Titre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492711">
                <a:tc>
                  <a:txBody>
                    <a:bodyPr/>
                    <a:lstStyle/>
                    <a:p>
                      <a:pPr algn="ctr">
                        <a:lnSpc>
                          <a:spcPct val="107000"/>
                        </a:lnSpc>
                        <a:spcAft>
                          <a:spcPts val="0"/>
                        </a:spcAft>
                      </a:pPr>
                      <a:r>
                        <a:rPr lang="fr-FR" sz="1600">
                          <a:effectLst/>
                        </a:rPr>
                        <a:t>Séance 6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dirty="0">
                          <a:effectLst/>
                        </a:rPr>
                        <a:t>Semaine 43 du 24 </a:t>
                      </a:r>
                      <a:r>
                        <a:rPr lang="fr-FR" sz="1600" dirty="0" err="1">
                          <a:effectLst/>
                        </a:rPr>
                        <a:t>Oct</a:t>
                      </a:r>
                      <a:r>
                        <a:rPr lang="fr-FR" sz="1600" dirty="0">
                          <a:effectLst/>
                        </a:rPr>
                        <a:t> 2016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dirty="0">
                          <a:effectLst/>
                        </a:rPr>
                        <a:t>G. </a:t>
                      </a:r>
                      <a:r>
                        <a:rPr lang="fr-FR" sz="1600" dirty="0" err="1">
                          <a:effectLst/>
                        </a:rPr>
                        <a:t>Marro</a:t>
                      </a:r>
                      <a:r>
                        <a:rPr lang="fr-FR" sz="16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gridSpan="2">
                  <a:txBody>
                    <a:bodyPr/>
                    <a:lstStyle/>
                    <a:p>
                      <a:pPr algn="ctr">
                        <a:lnSpc>
                          <a:spcPct val="107000"/>
                        </a:lnSpc>
                        <a:spcAft>
                          <a:spcPts val="0"/>
                        </a:spcAft>
                      </a:pPr>
                      <a:r>
                        <a:rPr lang="fr-FR" sz="1600" dirty="0">
                          <a:effectLst/>
                        </a:rPr>
                        <a:t>Introduction Android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hMerge="1">
                  <a:txBody>
                    <a:bodyPr/>
                    <a:lstStyle/>
                    <a:p>
                      <a:endParaRPr lang="fr-FR"/>
                    </a:p>
                  </a:txBody>
                  <a:tcPr/>
                </a:tc>
                <a:extLst>
                  <a:ext uri="{0D108BD9-81ED-4DB2-BD59-A6C34878D82A}">
                    <a16:rowId xmlns:a16="http://schemas.microsoft.com/office/drawing/2014/main" val="10001"/>
                  </a:ext>
                </a:extLst>
              </a:tr>
              <a:tr h="1265993">
                <a:tc>
                  <a:txBody>
                    <a:bodyPr/>
                    <a:lstStyle/>
                    <a:p>
                      <a:pPr algn="ctr">
                        <a:lnSpc>
                          <a:spcPct val="107000"/>
                        </a:lnSpc>
                        <a:spcAft>
                          <a:spcPts val="0"/>
                        </a:spcAft>
                      </a:pPr>
                      <a:r>
                        <a:rPr lang="fr-FR" sz="1600">
                          <a:effectLst/>
                        </a:rPr>
                        <a:t>Séance 7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Semaine 44 du 31 Oct 2016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en-US" sz="1600">
                          <a:effectLst/>
                        </a:rPr>
                        <a:t>G. Marro (J.-Y. Tigli)</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gridSpan="2">
                  <a:txBody>
                    <a:bodyPr/>
                    <a:lstStyle/>
                    <a:p>
                      <a:pPr algn="ctr">
                        <a:lnSpc>
                          <a:spcPct val="107000"/>
                        </a:lnSpc>
                        <a:spcAft>
                          <a:spcPts val="0"/>
                        </a:spcAft>
                      </a:pPr>
                      <a:r>
                        <a:rPr lang="fr-FR" sz="1600" dirty="0">
                          <a:effectLst/>
                        </a:rPr>
                        <a:t>Tutorial sur Android et les différentes API Graphiques pour cibles hétérogènes telles que les Mobiles, les lunettes, les Android TV</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hMerge="1">
                  <a:txBody>
                    <a:bodyPr/>
                    <a:lstStyle/>
                    <a:p>
                      <a:endParaRPr lang="fr-FR"/>
                    </a:p>
                  </a:txBody>
                  <a:tcPr/>
                </a:tc>
                <a:extLst>
                  <a:ext uri="{0D108BD9-81ED-4DB2-BD59-A6C34878D82A}">
                    <a16:rowId xmlns:a16="http://schemas.microsoft.com/office/drawing/2014/main" val="10002"/>
                  </a:ext>
                </a:extLst>
              </a:tr>
              <a:tr h="686031">
                <a:tc>
                  <a:txBody>
                    <a:bodyPr/>
                    <a:lstStyle/>
                    <a:p>
                      <a:pPr algn="ctr">
                        <a:lnSpc>
                          <a:spcPct val="107000"/>
                        </a:lnSpc>
                        <a:spcAft>
                          <a:spcPts val="0"/>
                        </a:spcAft>
                      </a:pPr>
                      <a:r>
                        <a:rPr lang="fr-FR" sz="1600">
                          <a:effectLst/>
                        </a:rPr>
                        <a:t>Séance 8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Semaine 45 su 7 Nov 2016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G. Marro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gridSpan="2">
                  <a:txBody>
                    <a:bodyPr/>
                    <a:lstStyle/>
                    <a:p>
                      <a:pPr algn="ctr">
                        <a:lnSpc>
                          <a:spcPct val="107000"/>
                        </a:lnSpc>
                        <a:spcAft>
                          <a:spcPts val="0"/>
                        </a:spcAft>
                      </a:pPr>
                      <a:r>
                        <a:rPr lang="fr-FR" sz="1600">
                          <a:effectLst/>
                        </a:rPr>
                        <a:t>Tutorial : SDK et accès aux capteurs/actionneurs sur les cibles Android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hMerge="1">
                  <a:txBody>
                    <a:bodyPr/>
                    <a:lstStyle/>
                    <a:p>
                      <a:endParaRPr lang="fr-FR"/>
                    </a:p>
                  </a:txBody>
                  <a:tcPr/>
                </a:tc>
                <a:extLst>
                  <a:ext uri="{0D108BD9-81ED-4DB2-BD59-A6C34878D82A}">
                    <a16:rowId xmlns:a16="http://schemas.microsoft.com/office/drawing/2014/main" val="10003"/>
                  </a:ext>
                </a:extLst>
              </a:tr>
              <a:tr h="1362654">
                <a:tc>
                  <a:txBody>
                    <a:bodyPr/>
                    <a:lstStyle/>
                    <a:p>
                      <a:pPr algn="ctr">
                        <a:lnSpc>
                          <a:spcPct val="107000"/>
                        </a:lnSpc>
                        <a:spcAft>
                          <a:spcPts val="0"/>
                        </a:spcAft>
                      </a:pPr>
                      <a:r>
                        <a:rPr lang="fr-FR" sz="1600">
                          <a:effectLst/>
                        </a:rPr>
                        <a:t>Séance 9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Semaine 49 du 5 Dec 2016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N. Ferry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Tutorial : Accès Web Service (accès synchrone / asynchrone) sous Android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800"/>
                        </a:spcAft>
                      </a:pPr>
                      <a:r>
                        <a:rPr lang="fr-FR"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589371">
                <a:tc>
                  <a:txBody>
                    <a:bodyPr/>
                    <a:lstStyle/>
                    <a:p>
                      <a:pPr algn="ctr">
                        <a:lnSpc>
                          <a:spcPct val="107000"/>
                        </a:lnSpc>
                        <a:spcAft>
                          <a:spcPts val="0"/>
                        </a:spcAft>
                      </a:pPr>
                      <a:r>
                        <a:rPr lang="fr-FR" sz="1600" dirty="0">
                          <a:effectLst/>
                        </a:rPr>
                        <a:t>Séance 10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dirty="0">
                          <a:effectLst/>
                        </a:rPr>
                        <a:t>TD 4h</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a:effectLst/>
                        </a:rPr>
                        <a:t>Semaine 50 du 12 Dec 2016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dirty="0">
                          <a:effectLst/>
                        </a:rPr>
                        <a:t>G. </a:t>
                      </a:r>
                      <a:r>
                        <a:rPr lang="fr-FR" sz="1600" dirty="0" err="1">
                          <a:effectLst/>
                        </a:rPr>
                        <a:t>Marro</a:t>
                      </a:r>
                      <a:r>
                        <a:rPr lang="fr-FR" sz="16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0"/>
                        </a:spcAft>
                      </a:pPr>
                      <a:r>
                        <a:rPr lang="fr-FR" sz="1600" dirty="0">
                          <a:effectLst/>
                        </a:rPr>
                        <a:t>Autres Tutoriaux Android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04" marR="4704" marT="4704" marB="4704" anchor="ctr"/>
                </a:tc>
                <a:tc>
                  <a:txBody>
                    <a:bodyPr/>
                    <a:lstStyle/>
                    <a:p>
                      <a:pPr algn="ctr">
                        <a:lnSpc>
                          <a:spcPct val="107000"/>
                        </a:lnSpc>
                        <a:spcAft>
                          <a:spcPts val="80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bl>
          </a:graphicData>
        </a:graphic>
      </p:graphicFrame>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6</a:t>
            </a:fld>
            <a:endParaRPr lang="fr-FR" dirty="0"/>
          </a:p>
        </p:txBody>
      </p:sp>
    </p:spTree>
    <p:extLst>
      <p:ext uri="{BB962C8B-B14F-4D97-AF65-F5344CB8AC3E}">
        <p14:creationId xmlns:p14="http://schemas.microsoft.com/office/powerpoint/2010/main" val="232762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Programme du module et intervenants : Projet du module</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7</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446579376"/>
              </p:ext>
            </p:extLst>
          </p:nvPr>
        </p:nvGraphicFramePr>
        <p:xfrm>
          <a:off x="446856" y="2924944"/>
          <a:ext cx="8229600" cy="1342708"/>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0">
                <a:tc>
                  <a:txBody>
                    <a:bodyPr/>
                    <a:lstStyle/>
                    <a:p>
                      <a:pPr algn="ctr">
                        <a:lnSpc>
                          <a:spcPct val="107000"/>
                        </a:lnSpc>
                        <a:spcAft>
                          <a:spcPts val="0"/>
                        </a:spcAft>
                      </a:pPr>
                      <a:r>
                        <a:rPr lang="fr-FR" sz="1600" dirty="0">
                          <a:effectLst/>
                        </a:rPr>
                        <a:t>Séance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Type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Semaine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Intervenant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Titre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0">
                <a:tc>
                  <a:txBody>
                    <a:bodyPr/>
                    <a:lstStyle/>
                    <a:p>
                      <a:pPr>
                        <a:lnSpc>
                          <a:spcPct val="107000"/>
                        </a:lnSpc>
                        <a:spcAft>
                          <a:spcPts val="0"/>
                        </a:spcAft>
                      </a:pPr>
                      <a:r>
                        <a:rPr lang="fr-FR" sz="1600">
                          <a:effectLst/>
                        </a:rPr>
                        <a:t>Séance 11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Evaluation mi-parcours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1 du 2 Jan 2017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J.-Y. Tigli, G. Marro, C. Dartigues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Présentation du projet Android par les groupes de travail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3913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Programme du module et intervenants : iOS</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8</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408132351"/>
              </p:ext>
            </p:extLst>
          </p:nvPr>
        </p:nvGraphicFramePr>
        <p:xfrm>
          <a:off x="437829" y="1825105"/>
          <a:ext cx="8229600" cy="3226310"/>
        </p:xfrm>
        <a:graphic>
          <a:graphicData uri="http://schemas.openxmlformats.org/drawingml/2006/table">
            <a:tbl>
              <a:tblPr firstRow="1" firstCol="1" bandRow="1">
                <a:tableStyleId>{5C22544A-7EE6-4342-B048-85BDC9FD1C3A}</a:tableStyleId>
              </a:tblPr>
              <a:tblGrid>
                <a:gridCol w="1204058">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3569158">
                  <a:extLst>
                    <a:ext uri="{9D8B030D-6E8A-4147-A177-3AD203B41FA5}">
                      <a16:colId xmlns:a16="http://schemas.microsoft.com/office/drawing/2014/main" val="20004"/>
                    </a:ext>
                  </a:extLst>
                </a:gridCol>
              </a:tblGrid>
              <a:tr h="0">
                <a:tc>
                  <a:txBody>
                    <a:bodyPr/>
                    <a:lstStyle/>
                    <a:p>
                      <a:pPr algn="ctr">
                        <a:lnSpc>
                          <a:spcPct val="107000"/>
                        </a:lnSpc>
                        <a:spcAft>
                          <a:spcPts val="0"/>
                        </a:spcAft>
                      </a:pPr>
                      <a:r>
                        <a:rPr lang="fr-FR" sz="1600" dirty="0">
                          <a:effectLst/>
                        </a:rPr>
                        <a:t>Séance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Type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Semaine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Intervenant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600">
                          <a:effectLst/>
                        </a:rPr>
                        <a:t>Titre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0">
                <a:tc>
                  <a:txBody>
                    <a:bodyPr/>
                    <a:lstStyle/>
                    <a:p>
                      <a:pPr>
                        <a:lnSpc>
                          <a:spcPct val="107000"/>
                        </a:lnSpc>
                        <a:spcAft>
                          <a:spcPts val="0"/>
                        </a:spcAft>
                      </a:pPr>
                      <a:r>
                        <a:rPr lang="fr-FR" sz="1600" dirty="0">
                          <a:effectLst/>
                        </a:rPr>
                        <a:t>Séance 12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2 du 9 Jan 2017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G. Marro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Cours et Démonstrations : présentation environnement de dev Apple : Xcode / Objective C / Swift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0">
                <a:tc>
                  <a:txBody>
                    <a:bodyPr/>
                    <a:lstStyle/>
                    <a:p>
                      <a:pPr>
                        <a:lnSpc>
                          <a:spcPct val="107000"/>
                        </a:lnSpc>
                        <a:spcAft>
                          <a:spcPts val="0"/>
                        </a:spcAft>
                      </a:pPr>
                      <a:r>
                        <a:rPr lang="fr-FR" sz="1600">
                          <a:effectLst/>
                        </a:rPr>
                        <a:t>Séance 13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3 du 16 Jan 2017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G. Marro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Tutorial 1 : programmation Swift, UI-Storyboard, accès capteurs/actionneurs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0">
                <a:tc>
                  <a:txBody>
                    <a:bodyPr/>
                    <a:lstStyle/>
                    <a:p>
                      <a:pPr>
                        <a:lnSpc>
                          <a:spcPct val="107000"/>
                        </a:lnSpc>
                        <a:spcAft>
                          <a:spcPts val="0"/>
                        </a:spcAft>
                      </a:pPr>
                      <a:r>
                        <a:rPr lang="fr-FR" sz="1600">
                          <a:effectLst/>
                        </a:rPr>
                        <a:t>Séance 14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4 du 23 Jan 2017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G. Marro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rPr>
                        <a:t>Tutorial 2 : programmation Swift, UI-</a:t>
                      </a:r>
                      <a:r>
                        <a:rPr lang="fr-FR" sz="1600" dirty="0" err="1">
                          <a:effectLst/>
                        </a:rPr>
                        <a:t>Storyboard</a:t>
                      </a:r>
                      <a:r>
                        <a:rPr lang="fr-FR" sz="1600" dirty="0">
                          <a:effectLst/>
                        </a:rPr>
                        <a:t>, accès capteurs/actionneurs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0">
                <a:tc>
                  <a:txBody>
                    <a:bodyPr/>
                    <a:lstStyle/>
                    <a:p>
                      <a:pPr>
                        <a:lnSpc>
                          <a:spcPct val="107000"/>
                        </a:lnSpc>
                        <a:spcAft>
                          <a:spcPts val="0"/>
                        </a:spcAft>
                      </a:pPr>
                      <a:r>
                        <a:rPr lang="fr-FR" sz="1600" dirty="0">
                          <a:effectLst/>
                        </a:rPr>
                        <a:t>Séance 15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TD 4h</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Semaine 5 du 30 Jan 2017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rPr>
                        <a:t>G. Marro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600" dirty="0">
                          <a:effectLst/>
                        </a:rPr>
                        <a:t>Tutorial Bluetooth Low Energy sous iOS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37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Programme du module et intervenants : Projet de Module</a:t>
            </a:r>
          </a:p>
        </p:txBody>
      </p:sp>
      <p:sp>
        <p:nvSpPr>
          <p:cNvPr id="4" name="Espace réservé de la date 3"/>
          <p:cNvSpPr>
            <a:spLocks noGrp="1"/>
          </p:cNvSpPr>
          <p:nvPr>
            <p:ph type="dt" sz="half" idx="10"/>
          </p:nvPr>
        </p:nvSpPr>
        <p:spPr/>
        <p:txBody>
          <a:bodyPr/>
          <a:lstStyle/>
          <a:p>
            <a:fld id="{04EBDD13-2E86-463F-8623-6201BB4A5064}" type="datetime7">
              <a:rPr lang="fr-FR" smtClean="0"/>
              <a:t>sept.-17</a:t>
            </a:fld>
            <a:endParaRPr lang="fr-FR"/>
          </a:p>
        </p:txBody>
      </p:sp>
      <p:sp>
        <p:nvSpPr>
          <p:cNvPr id="5" name="Espace réservé du pied de page 4"/>
          <p:cNvSpPr>
            <a:spLocks noGrp="1"/>
          </p:cNvSpPr>
          <p:nvPr>
            <p:ph type="ftr" sz="quarter" idx="11"/>
          </p:nvPr>
        </p:nvSpPr>
        <p:spPr/>
        <p:txBody>
          <a:bodyPr/>
          <a:lstStyle/>
          <a:p>
            <a:r>
              <a:rPr lang="fr-FR"/>
              <a:t>Jean-Yves Tigli – tigli@polytech.unice.fr – module ELIM</a:t>
            </a:r>
          </a:p>
        </p:txBody>
      </p:sp>
      <p:sp>
        <p:nvSpPr>
          <p:cNvPr id="6" name="Espace réservé du numéro de diapositive 5"/>
          <p:cNvSpPr>
            <a:spLocks noGrp="1"/>
          </p:cNvSpPr>
          <p:nvPr>
            <p:ph type="sldNum" sz="quarter" idx="12"/>
          </p:nvPr>
        </p:nvSpPr>
        <p:spPr/>
        <p:txBody>
          <a:bodyPr/>
          <a:lstStyle/>
          <a:p>
            <a:fld id="{8EBADBD7-90F8-4F4A-B24B-A43E7A0077C5}" type="slidenum">
              <a:rPr lang="fr-FR" smtClean="0"/>
              <a:pPr/>
              <a:t>9</a:t>
            </a:fld>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44187940"/>
              </p:ext>
            </p:extLst>
          </p:nvPr>
        </p:nvGraphicFramePr>
        <p:xfrm>
          <a:off x="457200" y="3026984"/>
          <a:ext cx="8229600" cy="1356297"/>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0">
                <a:tc>
                  <a:txBody>
                    <a:bodyPr/>
                    <a:lstStyle/>
                    <a:p>
                      <a:pPr algn="ctr">
                        <a:lnSpc>
                          <a:spcPct val="107000"/>
                        </a:lnSpc>
                        <a:spcAft>
                          <a:spcPts val="0"/>
                        </a:spcAft>
                      </a:pPr>
                      <a:r>
                        <a:rPr lang="fr-FR" sz="1800" dirty="0">
                          <a:effectLst/>
                        </a:rPr>
                        <a:t>Séance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Type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Semaine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Intervenant </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Titre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0">
                <a:tc>
                  <a:txBody>
                    <a:bodyPr/>
                    <a:lstStyle/>
                    <a:p>
                      <a:pPr>
                        <a:lnSpc>
                          <a:spcPct val="107000"/>
                        </a:lnSpc>
                        <a:spcAft>
                          <a:spcPts val="0"/>
                        </a:spcAft>
                      </a:pPr>
                      <a:r>
                        <a:rPr lang="fr-FR" sz="1600">
                          <a:effectLst/>
                          <a:latin typeface="+mn-lt"/>
                        </a:rPr>
                        <a:t>Séance 16 </a:t>
                      </a:r>
                      <a:endParaRPr lang="fr-FR" sz="140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latin typeface="+mn-lt"/>
                        </a:rPr>
                        <a:t>Evaluation Finale</a:t>
                      </a:r>
                    </a:p>
                    <a:p>
                      <a:pPr>
                        <a:lnSpc>
                          <a:spcPct val="107000"/>
                        </a:lnSpc>
                        <a:spcAft>
                          <a:spcPts val="0"/>
                        </a:spcAft>
                      </a:pPr>
                      <a:r>
                        <a:rPr lang="fr-FR" sz="1600" dirty="0" err="1">
                          <a:effectLst/>
                          <a:latin typeface="+mn-lt"/>
                          <a:ea typeface="Calibri" panose="020F0502020204030204" pitchFamily="34" charset="0"/>
                          <a:cs typeface="Times New Roman" panose="02020603050405020304" pitchFamily="18" charset="0"/>
                        </a:rPr>
                        <a:t>Werable</a:t>
                      </a:r>
                      <a:r>
                        <a:rPr lang="fr-FR" sz="1600" baseline="0" dirty="0">
                          <a:effectLst/>
                          <a:latin typeface="+mn-lt"/>
                          <a:ea typeface="Calibri" panose="020F0502020204030204" pitchFamily="34" charset="0"/>
                          <a:cs typeface="Times New Roman" panose="02020603050405020304" pitchFamily="18" charset="0"/>
                        </a:rPr>
                        <a:t> </a:t>
                      </a:r>
                      <a:r>
                        <a:rPr lang="fr-FR" sz="1600" baseline="0" dirty="0" err="1">
                          <a:effectLst/>
                          <a:latin typeface="+mn-lt"/>
                          <a:ea typeface="Calibri" panose="020F0502020204030204" pitchFamily="34" charset="0"/>
                          <a:cs typeface="Times New Roman" panose="02020603050405020304" pitchFamily="18" charset="0"/>
                        </a:rPr>
                        <a:t>Computing</a:t>
                      </a:r>
                      <a:r>
                        <a:rPr lang="fr-FR" sz="1600" baseline="0" dirty="0">
                          <a:effectLst/>
                          <a:latin typeface="+mn-lt"/>
                          <a:ea typeface="Calibri" panose="020F0502020204030204" pitchFamily="34" charset="0"/>
                          <a:cs typeface="Times New Roman" panose="02020603050405020304" pitchFamily="18" charset="0"/>
                        </a:rPr>
                        <a:t> et </a:t>
                      </a:r>
                      <a:r>
                        <a:rPr lang="fr-FR" sz="1600" baseline="0" dirty="0" err="1">
                          <a:effectLst/>
                          <a:latin typeface="+mn-lt"/>
                          <a:ea typeface="Calibri" panose="020F0502020204030204" pitchFamily="34" charset="0"/>
                          <a:cs typeface="Times New Roman" panose="02020603050405020304" pitchFamily="18" charset="0"/>
                        </a:rPr>
                        <a:t>Hololens</a:t>
                      </a:r>
                      <a:endParaRPr lang="fr-FR" sz="14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a:effectLst/>
                          <a:latin typeface="+mn-lt"/>
                        </a:rPr>
                        <a:t>Semaine 6 </a:t>
                      </a:r>
                      <a:endParaRPr lang="fr-FR" sz="140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latin typeface="+mn-lt"/>
                        </a:rPr>
                        <a:t>J.-Y. Tigli du 6 </a:t>
                      </a:r>
                      <a:r>
                        <a:rPr lang="fr-FR" sz="1600" dirty="0" err="1">
                          <a:effectLst/>
                          <a:latin typeface="+mn-lt"/>
                        </a:rPr>
                        <a:t>Fev</a:t>
                      </a:r>
                      <a:r>
                        <a:rPr lang="fr-FR" sz="1600" dirty="0">
                          <a:effectLst/>
                          <a:latin typeface="+mn-lt"/>
                        </a:rPr>
                        <a:t> 2017 – Gaëtan Rey </a:t>
                      </a:r>
                      <a:endParaRPr lang="fr-FR" sz="14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fr-FR" sz="1600" dirty="0">
                          <a:effectLst/>
                          <a:latin typeface="+mn-lt"/>
                        </a:rPr>
                        <a:t>Examen écrit sur le module</a:t>
                      </a:r>
                    </a:p>
                    <a:p>
                      <a:pPr>
                        <a:lnSpc>
                          <a:spcPct val="107000"/>
                        </a:lnSpc>
                        <a:spcAft>
                          <a:spcPts val="0"/>
                        </a:spcAft>
                      </a:pPr>
                      <a:r>
                        <a:rPr lang="fr-FR" sz="1600" dirty="0">
                          <a:effectLst/>
                          <a:latin typeface="+mn-lt"/>
                          <a:ea typeface="Calibri" panose="020F0502020204030204" pitchFamily="34" charset="0"/>
                          <a:cs typeface="Times New Roman" panose="02020603050405020304" pitchFamily="18" charset="0"/>
                        </a:rPr>
                        <a:t>Démo </a:t>
                      </a:r>
                      <a:endParaRPr lang="fr-FR" sz="1400" dirty="0">
                        <a:effectLst/>
                        <a:latin typeface="+mn-lt"/>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6091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6469</TotalTime>
  <Words>3390</Words>
  <Application>Microsoft Office PowerPoint</Application>
  <PresentationFormat>Affichage à l'écran (4:3)</PresentationFormat>
  <Paragraphs>519</Paragraphs>
  <Slides>50</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50</vt:i4>
      </vt:variant>
    </vt:vector>
  </HeadingPairs>
  <TitlesOfParts>
    <vt:vector size="54" baseType="lpstr">
      <vt:lpstr>Arial</vt:lpstr>
      <vt:lpstr>Calibri</vt:lpstr>
      <vt:lpstr>Times New Roman</vt:lpstr>
      <vt:lpstr>Clarté</vt:lpstr>
      <vt:lpstr>environnements Logiciels pour l’informatique mobile   SI5 – Master IFI  2016 – 2017 : 4 ECTS</vt:lpstr>
      <vt:lpstr>Encadreurs et Intervenants </vt:lpstr>
      <vt:lpstr>Programme du module et intervenants : Introduction</vt:lpstr>
      <vt:lpstr>Programme du module et intervenants : projet de module</vt:lpstr>
      <vt:lpstr>Programme du module et intervenants : Cross Développement</vt:lpstr>
      <vt:lpstr>Programme du module et intervenants : Android</vt:lpstr>
      <vt:lpstr>Programme du module et intervenants : Projet du module</vt:lpstr>
      <vt:lpstr>Programme du module et intervenants : iOS</vt:lpstr>
      <vt:lpstr>Programme du module et intervenants : Projet de Module</vt:lpstr>
      <vt:lpstr>Modalités d’Evaluation </vt:lpstr>
      <vt:lpstr>Environnements de Développement</vt:lpstr>
      <vt:lpstr>Environnements de Développement</vt:lpstr>
      <vt:lpstr>Introduction sur le marché de la téléphonie mobile</vt:lpstr>
      <vt:lpstr>Quelques Messages Amonts </vt:lpstr>
      <vt:lpstr>Quelques Chiffres Conjoncturels</vt:lpstr>
      <vt:lpstr>Les parts de marché cette année </vt:lpstr>
      <vt:lpstr>Les parts de marché cette année </vt:lpstr>
      <vt:lpstr>Les parts de marché cette année</vt:lpstr>
      <vt:lpstr>Les parts de marché OS cette année</vt:lpstr>
      <vt:lpstr>Les parts de marché OS cette année</vt:lpstr>
      <vt:lpstr>Les parts de marché OS cette année</vt:lpstr>
      <vt:lpstr>Du recul …</vt:lpstr>
      <vt:lpstr>Contraintes dans  le développement pour Mobile </vt:lpstr>
      <vt:lpstr>Contraintes dans  le développement pour Mobile</vt:lpstr>
      <vt:lpstr>Contraintes dans  le développement pour Mobile</vt:lpstr>
      <vt:lpstr>Contraintes dans  le développement pour Mobile</vt:lpstr>
      <vt:lpstr>Contraintes dans  le développement pour Mobile</vt:lpstr>
      <vt:lpstr>Contraintes dans  le développement pour Mobile</vt:lpstr>
      <vt:lpstr>Contraintes dans  le développement pour Mobile</vt:lpstr>
      <vt:lpstr>De toute façon c’est Android dit l’étudiant …. </vt:lpstr>
      <vt:lpstr>Projets ELIM</vt:lpstr>
      <vt:lpstr>Sujets de Projet</vt:lpstr>
      <vt:lpstr>Projet de suivi d’activité des utilisateurs de mobile</vt:lpstr>
      <vt:lpstr>Suivi de projet</vt:lpstr>
      <vt:lpstr>Architecture Logicielle </vt:lpstr>
      <vt:lpstr>L'architecture logicielle du projet sera basée sur 4 grandes parties </vt:lpstr>
      <vt:lpstr>Schéma Architecturale </vt:lpstr>
      <vt:lpstr>Architecture Logicielle : un client SmartPhone et un Serveur distant</vt:lpstr>
      <vt:lpstr>Construction d’un projet : Conseils</vt:lpstr>
      <vt:lpstr>Construction d’un projet : Imagination et pertinence</vt:lpstr>
      <vt:lpstr>Construction d’un projet : Imagination et pertinence</vt:lpstr>
      <vt:lpstr>Construction d’un projet : faisabilité technique</vt:lpstr>
      <vt:lpstr>Construction d’un projet : Exemple de faisabilité technique sous Windows Phone </vt:lpstr>
      <vt:lpstr>Exemple de capacité d’un Mobile: Fiche technique du HTC S8</vt:lpstr>
      <vt:lpstr>Exemple de capacité d’un Mobile: Fiche technique du HTC S8</vt:lpstr>
      <vt:lpstr>Exemple de capacité d’un Mobile: Fiche technique du HTC S8</vt:lpstr>
      <vt:lpstr>D’autres Projets</vt:lpstr>
      <vt:lpstr>Constition des TEAMS</vt:lpstr>
      <vt:lpstr>Planning</vt:lpstr>
      <vt:lpstr>A vous de Jouer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tigli</dc:creator>
  <cp:lastModifiedBy>Jean-Yves Tigli</cp:lastModifiedBy>
  <cp:revision>482</cp:revision>
  <dcterms:created xsi:type="dcterms:W3CDTF">2011-06-05T10:31:18Z</dcterms:created>
  <dcterms:modified xsi:type="dcterms:W3CDTF">2017-09-20T06:00:36Z</dcterms:modified>
</cp:coreProperties>
</file>