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592" y="129267"/>
            <a:ext cx="9766330" cy="2562420"/>
          </a:xfrm>
        </p:spPr>
        <p:txBody>
          <a:bodyPr/>
          <a:lstStyle/>
          <a:p>
            <a:r>
              <a:rPr lang="en-PH" sz="8000" b="1" u="sng" dirty="0" smtClean="0">
                <a:solidFill>
                  <a:srgbClr val="FF0000"/>
                </a:solidFill>
                <a:latin typeface="Berlin Sans FB" panose="020E0602020502020306" pitchFamily="34" charset="0"/>
              </a:rPr>
              <a:t>FIGURE OF SPEECH</a:t>
            </a:r>
            <a:endParaRPr lang="en-US" sz="8000" dirty="0">
              <a:solidFill>
                <a:srgbClr val="FF0000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1777" y="3012974"/>
            <a:ext cx="8825658" cy="861420"/>
          </a:xfrm>
        </p:spPr>
        <p:txBody>
          <a:bodyPr>
            <a:noAutofit/>
          </a:bodyPr>
          <a:lstStyle/>
          <a:p>
            <a:r>
              <a:rPr lang="en-PH" sz="3200" dirty="0">
                <a:latin typeface="Berlin Sans FB" panose="020E0602020502020306" pitchFamily="34" charset="0"/>
              </a:rPr>
              <a:t>– a phrase or word having different </a:t>
            </a:r>
            <a:r>
              <a:rPr lang="en-PH" sz="3200" dirty="0" smtClean="0">
                <a:latin typeface="Berlin Sans FB" panose="020E0602020502020306" pitchFamily="34" charset="0"/>
              </a:rPr>
              <a:t>	meanings </a:t>
            </a:r>
            <a:r>
              <a:rPr lang="en-PH" sz="3200" dirty="0">
                <a:latin typeface="Berlin Sans FB" panose="020E0602020502020306" pitchFamily="34" charset="0"/>
              </a:rPr>
              <a:t>than its lateral </a:t>
            </a:r>
            <a:r>
              <a:rPr lang="en-PH" sz="3200" dirty="0" smtClean="0">
                <a:latin typeface="Berlin Sans FB" panose="020E0602020502020306" pitchFamily="34" charset="0"/>
              </a:rPr>
              <a:t>meanings</a:t>
            </a:r>
            <a:r>
              <a:rPr lang="en-PH" sz="3200" dirty="0">
                <a:latin typeface="Berlin Sans FB" panose="020E0602020502020306" pitchFamily="34" charset="0"/>
              </a:rPr>
              <a:t>. </a:t>
            </a:r>
            <a:endParaRPr lang="en-PH" sz="3200" dirty="0" smtClean="0">
              <a:latin typeface="Berlin Sans FB" panose="020E0602020502020306" pitchFamily="34" charset="0"/>
            </a:endParaRPr>
          </a:p>
          <a:p>
            <a:r>
              <a:rPr lang="en-US" sz="3200" dirty="0">
                <a:latin typeface="Berlin Sans FB" panose="020E0602020502020306" pitchFamily="34" charset="0"/>
              </a:rPr>
              <a:t/>
            </a:r>
            <a:br>
              <a:rPr lang="en-US" sz="3200" dirty="0">
                <a:latin typeface="Berlin Sans FB" panose="020E0602020502020306" pitchFamily="34" charset="0"/>
              </a:rPr>
            </a:br>
            <a:r>
              <a:rPr lang="en-PH" sz="3200" dirty="0" smtClean="0">
                <a:latin typeface="Berlin Sans FB" panose="020E0602020502020306" pitchFamily="34" charset="0"/>
              </a:rPr>
              <a:t>- Language </a:t>
            </a:r>
            <a:r>
              <a:rPr lang="en-PH" sz="3200" dirty="0">
                <a:latin typeface="Berlin Sans FB" panose="020E0602020502020306" pitchFamily="34" charset="0"/>
              </a:rPr>
              <a:t>can be used in two words – </a:t>
            </a:r>
            <a:r>
              <a:rPr lang="en-PH" sz="3200" dirty="0" smtClean="0">
                <a:latin typeface="Berlin Sans FB" panose="020E0602020502020306" pitchFamily="34" charset="0"/>
              </a:rPr>
              <a:t>	Literally </a:t>
            </a:r>
            <a:r>
              <a:rPr lang="en-PH" sz="3200" dirty="0">
                <a:latin typeface="Berlin Sans FB" panose="020E0602020502020306" pitchFamily="34" charset="0"/>
              </a:rPr>
              <a:t>and figuratively </a:t>
            </a:r>
            <a:r>
              <a:rPr lang="en-PH" sz="3200" dirty="0" smtClean="0">
                <a:latin typeface="Berlin Sans FB" panose="020E0602020502020306" pitchFamily="34" charset="0"/>
              </a:rPr>
              <a:t>	Language</a:t>
            </a:r>
            <a:r>
              <a:rPr lang="en-PH" sz="3200" dirty="0">
                <a:latin typeface="Berlin Sans FB" panose="020E0602020502020306" pitchFamily="34" charset="0"/>
              </a:rPr>
              <a:t>. </a:t>
            </a:r>
            <a:r>
              <a:rPr lang="en-US" sz="3200" dirty="0">
                <a:latin typeface="Berlin Sans FB" panose="020E0602020502020306" pitchFamily="34" charset="0"/>
              </a:rPr>
              <a:t/>
            </a:r>
            <a:br>
              <a:rPr lang="en-US" sz="3200" dirty="0">
                <a:latin typeface="Berlin Sans FB" panose="020E0602020502020306" pitchFamily="34" charset="0"/>
              </a:rPr>
            </a:br>
            <a:r>
              <a:rPr lang="en-PH" sz="3200" dirty="0">
                <a:latin typeface="Berlin Sans FB" panose="020E0602020502020306" pitchFamily="34" charset="0"/>
              </a:rPr>
              <a:t> </a:t>
            </a:r>
            <a:r>
              <a:rPr lang="en-US" sz="3200" dirty="0">
                <a:latin typeface="Berlin Sans FB" panose="020E0602020502020306" pitchFamily="34" charset="0"/>
              </a:rPr>
              <a:t/>
            </a:r>
            <a:br>
              <a:rPr lang="en-US" sz="3200" dirty="0">
                <a:latin typeface="Berlin Sans FB" panose="020E0602020502020306" pitchFamily="34" charset="0"/>
              </a:rPr>
            </a:b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0560676" y="515156"/>
            <a:ext cx="425004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200" dirty="0" smtClean="0">
                <a:latin typeface="Algerian" panose="04020705040A02060702" pitchFamily="82" charset="0"/>
              </a:rPr>
              <a:t>1</a:t>
            </a:r>
            <a:endParaRPr lang="en-US" sz="3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1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45" y="1398296"/>
            <a:ext cx="8825657" cy="566738"/>
          </a:xfrm>
        </p:spPr>
        <p:txBody>
          <a:bodyPr>
            <a:noAutofit/>
          </a:bodyPr>
          <a:lstStyle/>
          <a:p>
            <a:r>
              <a:rPr lang="en-PH" sz="4000" b="1" i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ANTITHESIS</a:t>
            </a:r>
            <a:r>
              <a:rPr lang="en-PH" sz="4000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 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3733" y="1939276"/>
            <a:ext cx="10228159" cy="493712"/>
          </a:xfrm>
        </p:spPr>
        <p:txBody>
          <a:bodyPr>
            <a:noAutofit/>
          </a:bodyPr>
          <a:lstStyle/>
          <a:p>
            <a:pPr lvl="0"/>
            <a:r>
              <a:rPr lang="en-PH" sz="4000" dirty="0" smtClean="0"/>
              <a:t>- </a:t>
            </a:r>
            <a:r>
              <a:rPr lang="en-PH" sz="3600" dirty="0"/>
              <a:t>when in a sentence the opposite words or </a:t>
            </a:r>
            <a:r>
              <a:rPr lang="en-PH" sz="3600" dirty="0" smtClean="0"/>
              <a:t>	ideas </a:t>
            </a:r>
            <a:r>
              <a:rPr lang="en-PH" sz="3600" dirty="0"/>
              <a:t>are used side by side.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470524" y="515156"/>
            <a:ext cx="631066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900" dirty="0" smtClean="0">
                <a:latin typeface="Algerian" panose="04020705040A02060702" pitchFamily="82" charset="0"/>
              </a:rPr>
              <a:t>10</a:t>
            </a:r>
            <a:endParaRPr lang="en-US" sz="2900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7677" y="4803819"/>
            <a:ext cx="10820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/>
                </a:solidFill>
              </a:rPr>
              <a:t>Ex.	A. He wants to light the dark route.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PH" sz="3200" dirty="0">
                <a:solidFill>
                  <a:schemeClr val="accent1"/>
                </a:solidFill>
              </a:rPr>
              <a:t>		</a:t>
            </a:r>
            <a:r>
              <a:rPr lang="en-PH" sz="3200" dirty="0" smtClean="0">
                <a:solidFill>
                  <a:schemeClr val="accent1"/>
                </a:solidFill>
              </a:rPr>
              <a:t>B</a:t>
            </a:r>
            <a:r>
              <a:rPr lang="en-PH" sz="3200" dirty="0">
                <a:solidFill>
                  <a:schemeClr val="accent1"/>
                </a:solidFill>
              </a:rPr>
              <a:t>. It may be near when it seems a far.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45" y="1398296"/>
            <a:ext cx="8825657" cy="566738"/>
          </a:xfrm>
        </p:spPr>
        <p:txBody>
          <a:bodyPr>
            <a:noAutofit/>
          </a:bodyPr>
          <a:lstStyle/>
          <a:p>
            <a:r>
              <a:rPr lang="en-PH" sz="4000" b="1" i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CLIMAX</a:t>
            </a:r>
            <a:r>
              <a:rPr lang="en-PH" sz="4000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 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3733" y="1939276"/>
            <a:ext cx="10228159" cy="493712"/>
          </a:xfrm>
        </p:spPr>
        <p:txBody>
          <a:bodyPr>
            <a:noAutofit/>
          </a:bodyPr>
          <a:lstStyle/>
          <a:p>
            <a:r>
              <a:rPr lang="en-PH" sz="4000" dirty="0" smtClean="0"/>
              <a:t>- </a:t>
            </a:r>
            <a:r>
              <a:rPr lang="en-PH" sz="3600" dirty="0"/>
              <a:t>when in a sentence ideas, thoughts, value, </a:t>
            </a:r>
            <a:r>
              <a:rPr lang="en-PH" sz="3600" dirty="0" smtClean="0"/>
              <a:t>	importance</a:t>
            </a:r>
            <a:r>
              <a:rPr lang="en-PH" sz="3600" dirty="0"/>
              <a:t>, qualities etc. are arranged in </a:t>
            </a:r>
            <a:r>
              <a:rPr lang="en-PH" sz="3600" dirty="0" smtClean="0"/>
              <a:t>	ascending </a:t>
            </a:r>
            <a:r>
              <a:rPr lang="en-PH" sz="3600" dirty="0"/>
              <a:t>order.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457644" y="515156"/>
            <a:ext cx="643945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 smtClean="0">
                <a:latin typeface="Algerian" panose="04020705040A02060702" pitchFamily="82" charset="0"/>
              </a:rPr>
              <a:t>11</a:t>
            </a:r>
            <a:endParaRPr lang="en-US" sz="3000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644" y="4795897"/>
            <a:ext cx="108205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/>
                </a:solidFill>
              </a:rPr>
              <a:t>Ex.	A. She came, she saw, she conquered.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PH" sz="3200" dirty="0">
                <a:solidFill>
                  <a:schemeClr val="accent1"/>
                </a:solidFill>
              </a:rPr>
              <a:t>		</a:t>
            </a:r>
            <a:r>
              <a:rPr lang="en-PH" sz="3200" dirty="0" smtClean="0">
                <a:solidFill>
                  <a:schemeClr val="accent1"/>
                </a:solidFill>
              </a:rPr>
              <a:t>B</a:t>
            </a:r>
            <a:r>
              <a:rPr lang="en-PH" sz="3200" dirty="0">
                <a:solidFill>
                  <a:schemeClr val="accent1"/>
                </a:solidFill>
              </a:rPr>
              <a:t>. They enjoy liquor with dance and drums.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PH" sz="3200" dirty="0">
                <a:solidFill>
                  <a:schemeClr val="accent1"/>
                </a:solidFill>
              </a:rPr>
              <a:t> 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44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45" y="1398296"/>
            <a:ext cx="8825657" cy="566738"/>
          </a:xfrm>
        </p:spPr>
        <p:txBody>
          <a:bodyPr>
            <a:noAutofit/>
          </a:bodyPr>
          <a:lstStyle/>
          <a:p>
            <a:r>
              <a:rPr lang="en-PH" sz="4000" b="1" i="1" dirty="0">
                <a:solidFill>
                  <a:schemeClr val="accent4">
                    <a:lumMod val="50000"/>
                  </a:schemeClr>
                </a:solidFill>
              </a:rPr>
              <a:t>ANTI-CLIMAX</a:t>
            </a:r>
            <a:r>
              <a:rPr lang="en-PH" sz="4000" dirty="0"/>
              <a:t> 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3733" y="1939276"/>
            <a:ext cx="10228159" cy="493712"/>
          </a:xfrm>
        </p:spPr>
        <p:txBody>
          <a:bodyPr>
            <a:noAutofit/>
          </a:bodyPr>
          <a:lstStyle/>
          <a:p>
            <a:r>
              <a:rPr lang="en-PH" sz="4000" dirty="0" smtClean="0"/>
              <a:t>- </a:t>
            </a:r>
            <a:r>
              <a:rPr lang="en-PH" sz="3600" dirty="0"/>
              <a:t>when in a sentence ideas are opposite or </a:t>
            </a:r>
            <a:r>
              <a:rPr lang="en-PH" sz="3600" dirty="0" smtClean="0"/>
              <a:t>	ideas </a:t>
            </a:r>
            <a:r>
              <a:rPr lang="en-PH" sz="3600" dirty="0"/>
              <a:t>are presented in descending order.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457644" y="515156"/>
            <a:ext cx="643945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 smtClean="0">
                <a:latin typeface="Algerian" panose="04020705040A02060702" pitchFamily="82" charset="0"/>
              </a:rPr>
              <a:t>12</a:t>
            </a:r>
            <a:endParaRPr lang="en-US" sz="3000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5249" y="4795897"/>
            <a:ext cx="10820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/>
                </a:solidFill>
              </a:rPr>
              <a:t>Ex.	A. The soldier fights for glory and a shilling day.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PH" sz="3200" dirty="0">
                <a:solidFill>
                  <a:schemeClr val="accent1"/>
                </a:solidFill>
              </a:rPr>
              <a:t>		</a:t>
            </a:r>
            <a:r>
              <a:rPr lang="en-PH" sz="3200" dirty="0" smtClean="0">
                <a:solidFill>
                  <a:schemeClr val="accent1"/>
                </a:solidFill>
              </a:rPr>
              <a:t>B</a:t>
            </a:r>
            <a:r>
              <a:rPr lang="en-PH" sz="3200" dirty="0">
                <a:solidFill>
                  <a:schemeClr val="accent1"/>
                </a:solidFill>
              </a:rPr>
              <a:t>. He swears before sun, moon and leaves.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64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45" y="1398296"/>
            <a:ext cx="8825657" cy="566738"/>
          </a:xfrm>
        </p:spPr>
        <p:txBody>
          <a:bodyPr>
            <a:noAutofit/>
          </a:bodyPr>
          <a:lstStyle/>
          <a:p>
            <a:r>
              <a:rPr lang="en-PH" sz="4000" b="1" i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TRANSFER EPITHET</a:t>
            </a:r>
            <a:r>
              <a:rPr lang="en-PH" sz="4000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 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3733" y="1939276"/>
            <a:ext cx="10228159" cy="493712"/>
          </a:xfrm>
        </p:spPr>
        <p:txBody>
          <a:bodyPr>
            <a:noAutofit/>
          </a:bodyPr>
          <a:lstStyle/>
          <a:p>
            <a:r>
              <a:rPr lang="en-PH" sz="4000" dirty="0" smtClean="0"/>
              <a:t>- </a:t>
            </a:r>
            <a:r>
              <a:rPr lang="en-PH" sz="3600" dirty="0"/>
              <a:t>when in a sentence an adjective is </a:t>
            </a:r>
            <a:r>
              <a:rPr lang="en-PH" sz="3600" dirty="0" smtClean="0"/>
              <a:t>	transferred </a:t>
            </a:r>
            <a:r>
              <a:rPr lang="en-PH" sz="3600" dirty="0"/>
              <a:t>from its proper word to another</a:t>
            </a:r>
            <a:endParaRPr lang="en-US" sz="3600" dirty="0"/>
          </a:p>
          <a:p>
            <a:r>
              <a:rPr lang="en-PH" sz="3600" dirty="0"/>
              <a:t>	</a:t>
            </a:r>
            <a:r>
              <a:rPr lang="en-PH" sz="3600" dirty="0" smtClean="0"/>
              <a:t>that </a:t>
            </a:r>
            <a:r>
              <a:rPr lang="en-PH" sz="3600" dirty="0"/>
              <a:t>is closely associated with.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457644" y="515156"/>
            <a:ext cx="643945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 smtClean="0">
                <a:latin typeface="Algerian" panose="04020705040A02060702" pitchFamily="82" charset="0"/>
              </a:rPr>
              <a:t>13</a:t>
            </a:r>
            <a:endParaRPr lang="en-US" sz="3000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7526" y="4911807"/>
            <a:ext cx="10820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/>
                </a:solidFill>
              </a:rPr>
              <a:t>Ex. 	A. I admit it was a fun day.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PH" sz="3200" dirty="0">
                <a:solidFill>
                  <a:schemeClr val="accent1"/>
                </a:solidFill>
              </a:rPr>
              <a:t>		</a:t>
            </a:r>
            <a:r>
              <a:rPr lang="en-PH" sz="3200" dirty="0" smtClean="0">
                <a:solidFill>
                  <a:schemeClr val="accent1"/>
                </a:solidFill>
              </a:rPr>
              <a:t>B</a:t>
            </a:r>
            <a:r>
              <a:rPr lang="en-PH" sz="3200" dirty="0">
                <a:solidFill>
                  <a:schemeClr val="accent1"/>
                </a:solidFill>
              </a:rPr>
              <a:t>. Anger of the guns.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45" y="1398296"/>
            <a:ext cx="8825657" cy="566738"/>
          </a:xfrm>
        </p:spPr>
        <p:txBody>
          <a:bodyPr>
            <a:noAutofit/>
          </a:bodyPr>
          <a:lstStyle/>
          <a:p>
            <a:r>
              <a:rPr lang="en-PH" sz="4000" b="1" i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PARADOX</a:t>
            </a:r>
            <a:r>
              <a:rPr lang="en-PH" sz="4000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 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3733" y="1939276"/>
            <a:ext cx="10228159" cy="493712"/>
          </a:xfrm>
        </p:spPr>
        <p:txBody>
          <a:bodyPr>
            <a:noAutofit/>
          </a:bodyPr>
          <a:lstStyle/>
          <a:p>
            <a:r>
              <a:rPr lang="en-PH" sz="4000" dirty="0" smtClean="0"/>
              <a:t>- </a:t>
            </a:r>
            <a:r>
              <a:rPr lang="en-PH" sz="3600" dirty="0"/>
              <a:t>when a sentence self-contradictory </a:t>
            </a:r>
            <a:r>
              <a:rPr lang="en-PH" sz="3600" dirty="0" smtClean="0"/>
              <a:t>	statements </a:t>
            </a:r>
            <a:r>
              <a:rPr lang="en-PH" sz="3600" dirty="0"/>
              <a:t>are made.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457644" y="515156"/>
            <a:ext cx="643945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 smtClean="0">
                <a:latin typeface="Algerian" panose="04020705040A02060702" pitchFamily="82" charset="0"/>
              </a:rPr>
              <a:t>14</a:t>
            </a:r>
            <a:endParaRPr lang="en-US" sz="3000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6764" y="4911807"/>
            <a:ext cx="10820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/>
                </a:solidFill>
              </a:rPr>
              <a:t>Ex.	A. The swiftest traveller is he that goes a foot.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PH" sz="3200" dirty="0">
                <a:solidFill>
                  <a:schemeClr val="accent1"/>
                </a:solidFill>
              </a:rPr>
              <a:t>		</a:t>
            </a:r>
            <a:r>
              <a:rPr lang="en-PH" sz="3200" dirty="0" smtClean="0">
                <a:solidFill>
                  <a:schemeClr val="accent1"/>
                </a:solidFill>
              </a:rPr>
              <a:t>B</a:t>
            </a:r>
            <a:r>
              <a:rPr lang="en-PH" sz="3200" dirty="0">
                <a:solidFill>
                  <a:schemeClr val="accent1"/>
                </a:solidFill>
              </a:rPr>
              <a:t>. The best teacher is who teaches </a:t>
            </a:r>
            <a:r>
              <a:rPr lang="en-PH" sz="3200" dirty="0" smtClean="0">
                <a:solidFill>
                  <a:schemeClr val="accent1"/>
                </a:solidFill>
              </a:rPr>
              <a:t>least.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51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45" y="1398296"/>
            <a:ext cx="8825657" cy="566738"/>
          </a:xfrm>
        </p:spPr>
        <p:txBody>
          <a:bodyPr>
            <a:noAutofit/>
          </a:bodyPr>
          <a:lstStyle/>
          <a:p>
            <a:r>
              <a:rPr lang="en-PH" sz="4000" b="1" i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EUPHEMISM</a:t>
            </a:r>
            <a:r>
              <a:rPr lang="en-PH" sz="4000" dirty="0" smtClean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 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3733" y="1939276"/>
            <a:ext cx="10228159" cy="493712"/>
          </a:xfrm>
        </p:spPr>
        <p:txBody>
          <a:bodyPr>
            <a:noAutofit/>
          </a:bodyPr>
          <a:lstStyle/>
          <a:p>
            <a:r>
              <a:rPr lang="en-PH" sz="4000" dirty="0" smtClean="0"/>
              <a:t>- </a:t>
            </a:r>
            <a:r>
              <a:rPr lang="en-PH" sz="3600" dirty="0"/>
              <a:t>when in a sentence a harsh thing is </a:t>
            </a:r>
            <a:r>
              <a:rPr lang="en-PH" sz="3600" dirty="0" smtClean="0"/>
              <a:t>	expressed </a:t>
            </a:r>
            <a:r>
              <a:rPr lang="en-PH" sz="3600" dirty="0"/>
              <a:t>in a mild way.  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457644" y="515156"/>
            <a:ext cx="643945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 smtClean="0">
                <a:latin typeface="Algerian" panose="04020705040A02060702" pitchFamily="82" charset="0"/>
              </a:rPr>
              <a:t>15</a:t>
            </a:r>
            <a:endParaRPr lang="en-US" sz="3000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6764" y="4911807"/>
            <a:ext cx="10820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/>
                </a:solidFill>
              </a:rPr>
              <a:t> </a:t>
            </a:r>
            <a:r>
              <a:rPr lang="en-PH" sz="3200" dirty="0" smtClean="0">
                <a:solidFill>
                  <a:schemeClr val="accent1"/>
                </a:solidFill>
              </a:rPr>
              <a:t>		Ex</a:t>
            </a:r>
            <a:r>
              <a:rPr lang="en-PH" sz="3200" dirty="0">
                <a:solidFill>
                  <a:schemeClr val="accent1"/>
                </a:solidFill>
              </a:rPr>
              <a:t>.	A. He is no more.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PH" sz="3200" dirty="0">
                <a:solidFill>
                  <a:schemeClr val="accent1"/>
                </a:solidFill>
              </a:rPr>
              <a:t>				</a:t>
            </a:r>
            <a:r>
              <a:rPr lang="en-PH" sz="3200" dirty="0" smtClean="0">
                <a:solidFill>
                  <a:schemeClr val="accent1"/>
                </a:solidFill>
              </a:rPr>
              <a:t>B</a:t>
            </a:r>
            <a:r>
              <a:rPr lang="en-PH" sz="3200" dirty="0">
                <a:solidFill>
                  <a:schemeClr val="accent1"/>
                </a:solidFill>
              </a:rPr>
              <a:t>. When I am gone away.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6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45" y="1398296"/>
            <a:ext cx="8825657" cy="566738"/>
          </a:xfrm>
        </p:spPr>
        <p:txBody>
          <a:bodyPr>
            <a:noAutofit/>
          </a:bodyPr>
          <a:lstStyle/>
          <a:p>
            <a:r>
              <a:rPr lang="en-PH" sz="4000" b="1" i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SYNECDOCHE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3733" y="1939276"/>
            <a:ext cx="10228159" cy="493712"/>
          </a:xfrm>
        </p:spPr>
        <p:txBody>
          <a:bodyPr>
            <a:noAutofit/>
          </a:bodyPr>
          <a:lstStyle/>
          <a:p>
            <a:r>
              <a:rPr lang="en-PH" sz="4000" dirty="0" smtClean="0"/>
              <a:t>- </a:t>
            </a:r>
            <a:r>
              <a:rPr lang="en-PH" sz="3600" dirty="0"/>
              <a:t>when in a sentence a part is used to </a:t>
            </a:r>
            <a:r>
              <a:rPr lang="en-PH" sz="3600" dirty="0" smtClean="0"/>
              <a:t>	designates </a:t>
            </a:r>
            <a:r>
              <a:rPr lang="en-PH" sz="3600" dirty="0"/>
              <a:t>the whole or vice versa.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457644" y="515156"/>
            <a:ext cx="643945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 smtClean="0">
                <a:latin typeface="Algerian" panose="04020705040A02060702" pitchFamily="82" charset="0"/>
              </a:rPr>
              <a:t>16</a:t>
            </a:r>
            <a:endParaRPr lang="en-US" sz="3000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6764" y="4911807"/>
            <a:ext cx="10820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/>
                </a:solidFill>
              </a:rPr>
              <a:t> </a:t>
            </a:r>
            <a:r>
              <a:rPr lang="en-PH" sz="3200" dirty="0" smtClean="0">
                <a:solidFill>
                  <a:schemeClr val="accent1"/>
                </a:solidFill>
              </a:rPr>
              <a:t>		</a:t>
            </a:r>
            <a:r>
              <a:rPr lang="en-PH" sz="3200" dirty="0">
                <a:solidFill>
                  <a:schemeClr val="accent1"/>
                </a:solidFill>
              </a:rPr>
              <a:t>Ex.	A. More hands should be employed.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PH" sz="3200" dirty="0">
                <a:solidFill>
                  <a:schemeClr val="accent1"/>
                </a:solidFill>
              </a:rPr>
              <a:t>				B. Give us our daily bread.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8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45" y="1398296"/>
            <a:ext cx="8825657" cy="566738"/>
          </a:xfrm>
        </p:spPr>
        <p:txBody>
          <a:bodyPr>
            <a:noAutofit/>
          </a:bodyPr>
          <a:lstStyle/>
          <a:p>
            <a:r>
              <a:rPr lang="en-PH" sz="4000" b="1" i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APOSTROPHE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3733" y="1939276"/>
            <a:ext cx="10228159" cy="493712"/>
          </a:xfrm>
        </p:spPr>
        <p:txBody>
          <a:bodyPr>
            <a:noAutofit/>
          </a:bodyPr>
          <a:lstStyle/>
          <a:p>
            <a:r>
              <a:rPr lang="en-PH" sz="4000" dirty="0" smtClean="0"/>
              <a:t>- </a:t>
            </a:r>
            <a:r>
              <a:rPr lang="en-PH" sz="3600" dirty="0"/>
              <a:t>when in a sentence a direct address is </a:t>
            </a:r>
            <a:r>
              <a:rPr lang="en-PH" sz="3600" dirty="0" smtClean="0"/>
              <a:t>	made </a:t>
            </a:r>
            <a:r>
              <a:rPr lang="en-PH" sz="3600" dirty="0"/>
              <a:t>to the dead, non-living objects, </a:t>
            </a:r>
            <a:r>
              <a:rPr lang="en-PH" sz="3600" dirty="0" smtClean="0"/>
              <a:t>	plants, animals</a:t>
            </a:r>
            <a:r>
              <a:rPr lang="en-PH" sz="3600" dirty="0"/>
              <a:t>, birds, absent person, God, </a:t>
            </a:r>
            <a:r>
              <a:rPr lang="en-PH" sz="3600" dirty="0" smtClean="0"/>
              <a:t>	etc</a:t>
            </a:r>
            <a:r>
              <a:rPr lang="en-PH" sz="3600" dirty="0"/>
              <a:t>.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457644" y="515156"/>
            <a:ext cx="643945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 smtClean="0">
                <a:latin typeface="Algerian" panose="04020705040A02060702" pitchFamily="82" charset="0"/>
              </a:rPr>
              <a:t>17</a:t>
            </a:r>
            <a:endParaRPr lang="en-US" sz="3000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6764" y="4911807"/>
            <a:ext cx="10820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/>
                </a:solidFill>
              </a:rPr>
              <a:t> </a:t>
            </a:r>
            <a:r>
              <a:rPr lang="en-PH" sz="3200" dirty="0" smtClean="0">
                <a:solidFill>
                  <a:schemeClr val="accent1"/>
                </a:solidFill>
              </a:rPr>
              <a:t>		</a:t>
            </a:r>
            <a:r>
              <a:rPr lang="en-PH" sz="3200" dirty="0">
                <a:solidFill>
                  <a:schemeClr val="accent1"/>
                </a:solidFill>
              </a:rPr>
              <a:t>Ex.	A. O Moon, give me moonlight.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PH" sz="3200" dirty="0">
                <a:solidFill>
                  <a:schemeClr val="accent1"/>
                </a:solidFill>
              </a:rPr>
              <a:t>		</a:t>
            </a:r>
            <a:r>
              <a:rPr lang="en-PH" sz="3200" dirty="0" smtClean="0">
                <a:solidFill>
                  <a:schemeClr val="accent1"/>
                </a:solidFill>
              </a:rPr>
              <a:t>		B</a:t>
            </a:r>
            <a:r>
              <a:rPr lang="en-PH" sz="3200" dirty="0">
                <a:solidFill>
                  <a:schemeClr val="accent1"/>
                </a:solidFill>
              </a:rPr>
              <a:t>. O God, save me.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2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45" y="1398296"/>
            <a:ext cx="8825657" cy="566738"/>
          </a:xfrm>
        </p:spPr>
        <p:txBody>
          <a:bodyPr>
            <a:noAutofit/>
          </a:bodyPr>
          <a:lstStyle/>
          <a:p>
            <a:r>
              <a:rPr lang="en-PH" sz="4000" b="1" i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TAUTOLOGY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3733" y="1939276"/>
            <a:ext cx="10228159" cy="493712"/>
          </a:xfrm>
        </p:spPr>
        <p:txBody>
          <a:bodyPr>
            <a:noAutofit/>
          </a:bodyPr>
          <a:lstStyle/>
          <a:p>
            <a:r>
              <a:rPr lang="en-PH" sz="4000" dirty="0" smtClean="0"/>
              <a:t>- </a:t>
            </a:r>
            <a:r>
              <a:rPr lang="en-PH" sz="3600" dirty="0"/>
              <a:t>when in a sentence different words of same </a:t>
            </a:r>
            <a:r>
              <a:rPr lang="en-PH" sz="3600" dirty="0" smtClean="0"/>
              <a:t>	meaning </a:t>
            </a:r>
            <a:r>
              <a:rPr lang="en-PH" sz="3600" dirty="0"/>
              <a:t>are used for the sake of force.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457644" y="515156"/>
            <a:ext cx="643945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 smtClean="0">
                <a:latin typeface="Algerian" panose="04020705040A02060702" pitchFamily="82" charset="0"/>
              </a:rPr>
              <a:t>18</a:t>
            </a:r>
            <a:endParaRPr lang="en-US" sz="3000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6764" y="4911807"/>
            <a:ext cx="108205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/>
                </a:solidFill>
              </a:rPr>
              <a:t> </a:t>
            </a:r>
            <a:r>
              <a:rPr lang="en-PH" sz="3200" dirty="0" smtClean="0">
                <a:solidFill>
                  <a:schemeClr val="accent1"/>
                </a:solidFill>
              </a:rPr>
              <a:t>Ex</a:t>
            </a:r>
            <a:r>
              <a:rPr lang="en-PH" sz="3200" dirty="0">
                <a:solidFill>
                  <a:schemeClr val="accent1"/>
                </a:solidFill>
              </a:rPr>
              <a:t>. </a:t>
            </a:r>
            <a:r>
              <a:rPr lang="en-PH" sz="3200" dirty="0" smtClean="0">
                <a:solidFill>
                  <a:schemeClr val="accent1"/>
                </a:solidFill>
              </a:rPr>
              <a:t> A</a:t>
            </a:r>
            <a:r>
              <a:rPr lang="en-PH" sz="3200" dirty="0">
                <a:solidFill>
                  <a:schemeClr val="accent1"/>
                </a:solidFill>
              </a:rPr>
              <a:t>. I have seen it with my own eyes.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PH" sz="3200" dirty="0">
                <a:solidFill>
                  <a:schemeClr val="accent1"/>
                </a:solidFill>
              </a:rPr>
              <a:t>	  </a:t>
            </a:r>
            <a:r>
              <a:rPr lang="en-PH" sz="3200" dirty="0" smtClean="0">
                <a:solidFill>
                  <a:schemeClr val="accent1"/>
                </a:solidFill>
              </a:rPr>
              <a:t>  B</a:t>
            </a:r>
            <a:r>
              <a:rPr lang="en-PH" sz="3200" dirty="0">
                <a:solidFill>
                  <a:schemeClr val="accent1"/>
                </a:solidFill>
              </a:rPr>
              <a:t>. I want to hear fairy tales and stories from him.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PH" sz="3200" dirty="0">
                <a:solidFill>
                  <a:schemeClr val="accent1"/>
                </a:solidFill>
              </a:rPr>
              <a:t> 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52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45" y="1398296"/>
            <a:ext cx="8825657" cy="566738"/>
          </a:xfrm>
        </p:spPr>
        <p:txBody>
          <a:bodyPr>
            <a:noAutofit/>
          </a:bodyPr>
          <a:lstStyle/>
          <a:p>
            <a:r>
              <a:rPr lang="en-PH" sz="4000" b="1" i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IRONY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034" y="1965034"/>
            <a:ext cx="11168319" cy="493712"/>
          </a:xfrm>
        </p:spPr>
        <p:txBody>
          <a:bodyPr>
            <a:noAutofit/>
          </a:bodyPr>
          <a:lstStyle/>
          <a:p>
            <a:r>
              <a:rPr lang="en-PH" sz="4000" dirty="0" smtClean="0"/>
              <a:t>- when </a:t>
            </a:r>
            <a:r>
              <a:rPr lang="en-PH" sz="4000" dirty="0"/>
              <a:t>in a sentence there is a contrast </a:t>
            </a:r>
            <a:r>
              <a:rPr lang="en-PH" sz="4000" dirty="0" smtClean="0"/>
              <a:t>	between </a:t>
            </a:r>
            <a:r>
              <a:rPr lang="en-PH" sz="4000" dirty="0"/>
              <a:t>what is said and what </a:t>
            </a:r>
            <a:r>
              <a:rPr lang="en-PH" sz="4000" dirty="0" smtClean="0"/>
              <a:t>is meant</a:t>
            </a:r>
            <a:r>
              <a:rPr lang="en-PH" sz="4000" dirty="0"/>
              <a:t>, </a:t>
            </a:r>
            <a:r>
              <a:rPr lang="en-PH" sz="4000" dirty="0" smtClean="0"/>
              <a:t>	or between</a:t>
            </a:r>
            <a:r>
              <a:rPr lang="en-US" sz="4000" dirty="0"/>
              <a:t> </a:t>
            </a:r>
            <a:r>
              <a:rPr lang="en-PH" sz="4000" dirty="0" smtClean="0"/>
              <a:t>appearance </a:t>
            </a:r>
            <a:r>
              <a:rPr lang="en-PH" sz="4000" dirty="0"/>
              <a:t>and </a:t>
            </a:r>
            <a:r>
              <a:rPr lang="en-PH" sz="4000" dirty="0" smtClean="0"/>
              <a:t>	reality</a:t>
            </a:r>
            <a:r>
              <a:rPr lang="en-PH" sz="4000" dirty="0"/>
              <a:t>.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0457644" y="515156"/>
            <a:ext cx="643945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 smtClean="0">
                <a:latin typeface="Algerian" panose="04020705040A02060702" pitchFamily="82" charset="0"/>
              </a:rPr>
              <a:t>19</a:t>
            </a:r>
            <a:endParaRPr lang="en-US" sz="3000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4488" y="4911807"/>
            <a:ext cx="11194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/>
                </a:solidFill>
              </a:rPr>
              <a:t> Ex.	</a:t>
            </a:r>
            <a:r>
              <a:rPr lang="en-PH" sz="2400" dirty="0">
                <a:solidFill>
                  <a:schemeClr val="accent1"/>
                </a:solidFill>
              </a:rPr>
              <a:t>A. The Titanic was said to be unsinkable but sank on its first voyage.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PH" sz="2400" dirty="0">
                <a:solidFill>
                  <a:schemeClr val="accent1"/>
                </a:solidFill>
              </a:rPr>
              <a:t>		B. He is thief but an honest man.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PH" sz="2400" dirty="0">
                <a:solidFill>
                  <a:schemeClr val="accent1"/>
                </a:solidFill>
              </a:rPr>
              <a:t> 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5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45" y="1501328"/>
            <a:ext cx="8825657" cy="566738"/>
          </a:xfrm>
        </p:spPr>
        <p:txBody>
          <a:bodyPr>
            <a:noAutofit/>
          </a:bodyPr>
          <a:lstStyle/>
          <a:p>
            <a:r>
              <a:rPr lang="en-PH" sz="4000" b="1" i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ALLITERATION</a:t>
            </a:r>
            <a:r>
              <a:rPr lang="en-PH" sz="4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708" y="2158219"/>
            <a:ext cx="8825656" cy="493712"/>
          </a:xfrm>
        </p:spPr>
        <p:txBody>
          <a:bodyPr>
            <a:noAutofit/>
          </a:bodyPr>
          <a:lstStyle/>
          <a:p>
            <a:pPr lvl="0"/>
            <a:r>
              <a:rPr lang="en-PH" sz="4000" dirty="0" smtClean="0"/>
              <a:t>- when </a:t>
            </a:r>
            <a:r>
              <a:rPr lang="en-PH" sz="4000" dirty="0"/>
              <a:t>a sentence there is </a:t>
            </a:r>
            <a:r>
              <a:rPr lang="en-PH" sz="4000" dirty="0" smtClean="0"/>
              <a:t>	repetition </a:t>
            </a:r>
            <a:r>
              <a:rPr lang="en-PH" sz="4000" dirty="0"/>
              <a:t>of the beginning </a:t>
            </a:r>
            <a:r>
              <a:rPr lang="en-PH" sz="4000" dirty="0" smtClean="0"/>
              <a:t>	sounds </a:t>
            </a:r>
            <a:r>
              <a:rPr lang="en-PH" sz="4000" dirty="0"/>
              <a:t>of neighbouring words.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0560676" y="515156"/>
            <a:ext cx="425004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200" dirty="0">
                <a:latin typeface="Algerian" panose="04020705040A02060702" pitchFamily="82" charset="0"/>
              </a:rPr>
              <a:t>2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0708" y="4803819"/>
            <a:ext cx="8966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chemeClr val="accent1"/>
                </a:solidFill>
                <a:latin typeface="Berlin Sans FB" panose="020E0602020502020306" pitchFamily="34" charset="0"/>
              </a:rPr>
              <a:t>Ex.  	A. </a:t>
            </a:r>
            <a:r>
              <a:rPr lang="en-PH" sz="3000" dirty="0" err="1">
                <a:solidFill>
                  <a:schemeClr val="accent1"/>
                </a:solidFill>
                <a:latin typeface="Berlin Sans FB" panose="020E0602020502020306" pitchFamily="34" charset="0"/>
              </a:rPr>
              <a:t>Raju</a:t>
            </a:r>
            <a:r>
              <a:rPr lang="en-PH" sz="3000" dirty="0">
                <a:solidFill>
                  <a:schemeClr val="accent1"/>
                </a:solidFill>
                <a:latin typeface="Berlin Sans FB" panose="020E0602020502020306" pitchFamily="34" charset="0"/>
              </a:rPr>
              <a:t> </a:t>
            </a:r>
            <a:r>
              <a:rPr lang="en-PH" sz="3000" u="sng" dirty="0">
                <a:solidFill>
                  <a:schemeClr val="accent1"/>
                </a:solidFill>
                <a:latin typeface="Berlin Sans FB" panose="020E0602020502020306" pitchFamily="34" charset="0"/>
              </a:rPr>
              <a:t>b</a:t>
            </a:r>
            <a:r>
              <a:rPr lang="en-PH" sz="3000" dirty="0">
                <a:solidFill>
                  <a:schemeClr val="accent1"/>
                </a:solidFill>
                <a:latin typeface="Berlin Sans FB" panose="020E0602020502020306" pitchFamily="34" charset="0"/>
              </a:rPr>
              <a:t>rings himself to the </a:t>
            </a:r>
            <a:r>
              <a:rPr lang="en-PH" sz="3000" u="sng" dirty="0">
                <a:solidFill>
                  <a:schemeClr val="accent1"/>
                </a:solidFill>
                <a:latin typeface="Berlin Sans FB" panose="020E0602020502020306" pitchFamily="34" charset="0"/>
              </a:rPr>
              <a:t>b</a:t>
            </a:r>
            <a:r>
              <a:rPr lang="en-PH" sz="3000" dirty="0">
                <a:solidFill>
                  <a:schemeClr val="accent1"/>
                </a:solidFill>
                <a:latin typeface="Berlin Sans FB" panose="020E0602020502020306" pitchFamily="34" charset="0"/>
              </a:rPr>
              <a:t>ank of a </a:t>
            </a:r>
            <a:r>
              <a:rPr lang="en-PH" sz="3000" u="sng" dirty="0">
                <a:solidFill>
                  <a:schemeClr val="accent1"/>
                </a:solidFill>
                <a:latin typeface="Berlin Sans FB" panose="020E0602020502020306" pitchFamily="34" charset="0"/>
              </a:rPr>
              <a:t>b</a:t>
            </a:r>
            <a:r>
              <a:rPr lang="en-PH" sz="3000" dirty="0">
                <a:solidFill>
                  <a:schemeClr val="accent1"/>
                </a:solidFill>
                <a:latin typeface="Berlin Sans FB" panose="020E0602020502020306" pitchFamily="34" charset="0"/>
              </a:rPr>
              <a:t>ay.</a:t>
            </a:r>
            <a:endParaRPr lang="en-US" sz="3000" dirty="0">
              <a:solidFill>
                <a:schemeClr val="accent1"/>
              </a:solidFill>
              <a:latin typeface="Berlin Sans FB" panose="020E0602020502020306" pitchFamily="34" charset="0"/>
            </a:endParaRPr>
          </a:p>
          <a:p>
            <a:r>
              <a:rPr lang="en-PH" sz="3000" dirty="0">
                <a:solidFill>
                  <a:schemeClr val="accent1"/>
                </a:solidFill>
                <a:latin typeface="Berlin Sans FB" panose="020E0602020502020306" pitchFamily="34" charset="0"/>
              </a:rPr>
              <a:t>		</a:t>
            </a:r>
            <a:r>
              <a:rPr lang="en-PH" sz="3000" dirty="0" smtClean="0">
                <a:solidFill>
                  <a:schemeClr val="accent1"/>
                </a:solidFill>
                <a:latin typeface="Berlin Sans FB" panose="020E0602020502020306" pitchFamily="34" charset="0"/>
              </a:rPr>
              <a:t>B</a:t>
            </a:r>
            <a:r>
              <a:rPr lang="en-PH" sz="3000" dirty="0">
                <a:solidFill>
                  <a:schemeClr val="accent1"/>
                </a:solidFill>
                <a:latin typeface="Berlin Sans FB" panose="020E0602020502020306" pitchFamily="34" charset="0"/>
              </a:rPr>
              <a:t>. </a:t>
            </a:r>
            <a:r>
              <a:rPr lang="en-PH" sz="3000" u="sng" dirty="0">
                <a:solidFill>
                  <a:schemeClr val="accent1"/>
                </a:solidFill>
                <a:latin typeface="Berlin Sans FB" panose="020E0602020502020306" pitchFamily="34" charset="0"/>
              </a:rPr>
              <a:t>H</a:t>
            </a:r>
            <a:r>
              <a:rPr lang="en-PH" sz="3000" dirty="0">
                <a:solidFill>
                  <a:schemeClr val="accent1"/>
                </a:solidFill>
                <a:latin typeface="Berlin Sans FB" panose="020E0602020502020306" pitchFamily="34" charset="0"/>
              </a:rPr>
              <a:t>e </a:t>
            </a:r>
            <a:r>
              <a:rPr lang="en-PH" sz="3000" u="sng" dirty="0">
                <a:solidFill>
                  <a:schemeClr val="accent1"/>
                </a:solidFill>
                <a:latin typeface="Berlin Sans FB" panose="020E0602020502020306" pitchFamily="34" charset="0"/>
              </a:rPr>
              <a:t>h</a:t>
            </a:r>
            <a:r>
              <a:rPr lang="en-PH" sz="3000" dirty="0">
                <a:solidFill>
                  <a:schemeClr val="accent1"/>
                </a:solidFill>
                <a:latin typeface="Berlin Sans FB" panose="020E0602020502020306" pitchFamily="34" charset="0"/>
              </a:rPr>
              <a:t>olds </a:t>
            </a:r>
            <a:r>
              <a:rPr lang="en-PH" sz="3000" u="sng" dirty="0">
                <a:solidFill>
                  <a:schemeClr val="accent1"/>
                </a:solidFill>
                <a:latin typeface="Berlin Sans FB" panose="020E0602020502020306" pitchFamily="34" charset="0"/>
              </a:rPr>
              <a:t>h</a:t>
            </a:r>
            <a:r>
              <a:rPr lang="en-PH" sz="3000" dirty="0">
                <a:solidFill>
                  <a:schemeClr val="accent1"/>
                </a:solidFill>
                <a:latin typeface="Berlin Sans FB" panose="020E0602020502020306" pitchFamily="34" charset="0"/>
              </a:rPr>
              <a:t>is </a:t>
            </a:r>
            <a:r>
              <a:rPr lang="en-PH" sz="3000" u="sng" dirty="0">
                <a:solidFill>
                  <a:schemeClr val="accent1"/>
                </a:solidFill>
                <a:latin typeface="Berlin Sans FB" panose="020E0602020502020306" pitchFamily="34" charset="0"/>
              </a:rPr>
              <a:t>h</a:t>
            </a:r>
            <a:r>
              <a:rPr lang="en-PH" sz="3000" dirty="0">
                <a:solidFill>
                  <a:schemeClr val="accent1"/>
                </a:solidFill>
                <a:latin typeface="Berlin Sans FB" panose="020E0602020502020306" pitchFamily="34" charset="0"/>
              </a:rPr>
              <a:t>ead </a:t>
            </a:r>
            <a:r>
              <a:rPr lang="en-PH" sz="3000" u="sng" dirty="0">
                <a:solidFill>
                  <a:schemeClr val="accent1"/>
                </a:solidFill>
                <a:latin typeface="Berlin Sans FB" panose="020E0602020502020306" pitchFamily="34" charset="0"/>
              </a:rPr>
              <a:t>h</a:t>
            </a:r>
            <a:r>
              <a:rPr lang="en-PH" sz="3000" dirty="0">
                <a:solidFill>
                  <a:schemeClr val="accent1"/>
                </a:solidFill>
                <a:latin typeface="Berlin Sans FB" panose="020E0602020502020306" pitchFamily="34" charset="0"/>
              </a:rPr>
              <a:t>igh.</a:t>
            </a:r>
            <a:endParaRPr lang="en-US" sz="3000" dirty="0">
              <a:solidFill>
                <a:schemeClr val="accent1"/>
              </a:solidFill>
              <a:latin typeface="Berlin Sans FB" panose="020E0602020502020306" pitchFamily="34" charset="0"/>
            </a:endParaRPr>
          </a:p>
          <a:p>
            <a:endParaRPr lang="en-US" sz="3000" dirty="0">
              <a:solidFill>
                <a:schemeClr val="accent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92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45" y="1398296"/>
            <a:ext cx="8825657" cy="566738"/>
          </a:xfrm>
        </p:spPr>
        <p:txBody>
          <a:bodyPr>
            <a:noAutofit/>
          </a:bodyPr>
          <a:lstStyle/>
          <a:p>
            <a:r>
              <a:rPr lang="en-PH" sz="4000" b="1" i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INTERROSATION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034" y="1965034"/>
            <a:ext cx="11168319" cy="493712"/>
          </a:xfrm>
        </p:spPr>
        <p:txBody>
          <a:bodyPr>
            <a:noAutofit/>
          </a:bodyPr>
          <a:lstStyle/>
          <a:p>
            <a:pPr marL="571500" indent="-571500">
              <a:buFontTx/>
              <a:buChar char="-"/>
            </a:pPr>
            <a:r>
              <a:rPr lang="en-PH" sz="4000" dirty="0" smtClean="0"/>
              <a:t>when </a:t>
            </a:r>
            <a:r>
              <a:rPr lang="en-PH" sz="4000" dirty="0"/>
              <a:t>a mere question is asked not </a:t>
            </a:r>
            <a:endParaRPr lang="en-PH" sz="4000" dirty="0" smtClean="0"/>
          </a:p>
          <a:p>
            <a:r>
              <a:rPr lang="en-PH" sz="4000" dirty="0"/>
              <a:t>	</a:t>
            </a:r>
            <a:r>
              <a:rPr lang="en-PH" sz="4000" dirty="0" smtClean="0"/>
              <a:t>for an answer </a:t>
            </a:r>
            <a:r>
              <a:rPr lang="en-PH" sz="4000" dirty="0"/>
              <a:t>but to put a point more </a:t>
            </a:r>
            <a:r>
              <a:rPr lang="en-PH" sz="4000" dirty="0" smtClean="0"/>
              <a:t>	effectively</a:t>
            </a:r>
            <a:r>
              <a:rPr lang="en-PH" sz="4000" dirty="0"/>
              <a:t>.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0457644" y="515156"/>
            <a:ext cx="643945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 smtClean="0">
                <a:latin typeface="Algerian" panose="04020705040A02060702" pitchFamily="82" charset="0"/>
              </a:rPr>
              <a:t>20</a:t>
            </a:r>
            <a:endParaRPr lang="en-US" sz="3000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4488" y="4911807"/>
            <a:ext cx="11194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/>
                </a:solidFill>
              </a:rPr>
              <a:t>	</a:t>
            </a:r>
            <a:r>
              <a:rPr lang="en-PH" sz="3200" dirty="0" smtClean="0">
                <a:solidFill>
                  <a:schemeClr val="accent1"/>
                </a:solidFill>
              </a:rPr>
              <a:t>	Ex</a:t>
            </a:r>
            <a:r>
              <a:rPr lang="en-PH" sz="3200" dirty="0">
                <a:solidFill>
                  <a:schemeClr val="accent1"/>
                </a:solidFill>
              </a:rPr>
              <a:t>. 	A. Is this your attitude?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PH" sz="3200" dirty="0">
                <a:solidFill>
                  <a:schemeClr val="accent1"/>
                </a:solidFill>
              </a:rPr>
              <a:t>		</a:t>
            </a:r>
            <a:r>
              <a:rPr lang="en-PH" sz="3200" dirty="0" smtClean="0">
                <a:solidFill>
                  <a:schemeClr val="accent1"/>
                </a:solidFill>
              </a:rPr>
              <a:t>		B</a:t>
            </a:r>
            <a:r>
              <a:rPr lang="en-PH" sz="3200" dirty="0">
                <a:solidFill>
                  <a:schemeClr val="accent1"/>
                </a:solidFill>
              </a:rPr>
              <a:t>. Can two and two ever make five?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45" y="1398296"/>
            <a:ext cx="8825657" cy="566738"/>
          </a:xfrm>
        </p:spPr>
        <p:txBody>
          <a:bodyPr>
            <a:noAutofit/>
          </a:bodyPr>
          <a:lstStyle/>
          <a:p>
            <a:r>
              <a:rPr lang="en-PH" sz="4000" b="1" i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EXCLAMATION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034" y="1965034"/>
            <a:ext cx="11168319" cy="493712"/>
          </a:xfrm>
        </p:spPr>
        <p:txBody>
          <a:bodyPr>
            <a:noAutofit/>
          </a:bodyPr>
          <a:lstStyle/>
          <a:p>
            <a:pPr marL="571500" indent="-571500">
              <a:buFontTx/>
              <a:buChar char="-"/>
            </a:pPr>
            <a:r>
              <a:rPr lang="en-PH" sz="4000" dirty="0" smtClean="0"/>
              <a:t>when </a:t>
            </a:r>
            <a:r>
              <a:rPr lang="en-PH" sz="4000" dirty="0"/>
              <a:t>in a sentence there is expression </a:t>
            </a:r>
            <a:endParaRPr lang="en-PH" sz="4000" dirty="0" smtClean="0"/>
          </a:p>
          <a:p>
            <a:r>
              <a:rPr lang="en-PH" sz="4000" dirty="0"/>
              <a:t>	</a:t>
            </a:r>
            <a:r>
              <a:rPr lang="en-PH" sz="4000" dirty="0" smtClean="0"/>
              <a:t>of </a:t>
            </a:r>
            <a:r>
              <a:rPr lang="en-PH" sz="4000" dirty="0"/>
              <a:t>strong feelings then there is use of </a:t>
            </a:r>
            <a:r>
              <a:rPr lang="en-PH" sz="4000" dirty="0" smtClean="0"/>
              <a:t>	exclamation</a:t>
            </a:r>
            <a:r>
              <a:rPr lang="en-PH" sz="4000" dirty="0"/>
              <a:t>.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0457644" y="515156"/>
            <a:ext cx="643945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 smtClean="0">
                <a:latin typeface="Algerian" panose="04020705040A02060702" pitchFamily="82" charset="0"/>
              </a:rPr>
              <a:t>21</a:t>
            </a:r>
            <a:endParaRPr lang="en-US" sz="3000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4488" y="4911807"/>
            <a:ext cx="11194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/>
                </a:solidFill>
              </a:rPr>
              <a:t>	</a:t>
            </a:r>
            <a:r>
              <a:rPr lang="en-PH" sz="3200" dirty="0" smtClean="0">
                <a:solidFill>
                  <a:schemeClr val="accent1"/>
                </a:solidFill>
              </a:rPr>
              <a:t>	</a:t>
            </a:r>
            <a:r>
              <a:rPr lang="en-PH" sz="3200" dirty="0">
                <a:solidFill>
                  <a:schemeClr val="accent1"/>
                </a:solidFill>
              </a:rPr>
              <a:t>Ex.	A. Now all has become history!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PH" sz="3200" dirty="0">
                <a:solidFill>
                  <a:schemeClr val="accent1"/>
                </a:solidFill>
              </a:rPr>
              <a:t>		</a:t>
            </a:r>
            <a:r>
              <a:rPr lang="en-PH" sz="3200" dirty="0" smtClean="0">
                <a:solidFill>
                  <a:schemeClr val="accent1"/>
                </a:solidFill>
              </a:rPr>
              <a:t>		B</a:t>
            </a:r>
            <a:r>
              <a:rPr lang="en-PH" sz="3200" dirty="0">
                <a:solidFill>
                  <a:schemeClr val="accent1"/>
                </a:solidFill>
              </a:rPr>
              <a:t>. What a piece of workman is!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45" y="1398296"/>
            <a:ext cx="8825657" cy="566738"/>
          </a:xfrm>
        </p:spPr>
        <p:txBody>
          <a:bodyPr>
            <a:noAutofit/>
          </a:bodyPr>
          <a:lstStyle/>
          <a:p>
            <a:r>
              <a:rPr lang="en-PH" sz="4000" b="1" i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METONYMY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034" y="1965034"/>
            <a:ext cx="11168319" cy="493712"/>
          </a:xfrm>
        </p:spPr>
        <p:txBody>
          <a:bodyPr>
            <a:noAutofit/>
          </a:bodyPr>
          <a:lstStyle/>
          <a:p>
            <a:r>
              <a:rPr lang="en-PH" sz="4000" dirty="0"/>
              <a:t>– when in a sentence there is </a:t>
            </a:r>
            <a:r>
              <a:rPr lang="en-PH" sz="4000" dirty="0" smtClean="0"/>
              <a:t>association</a:t>
            </a:r>
          </a:p>
          <a:p>
            <a:r>
              <a:rPr lang="en-PH" sz="4000" dirty="0"/>
              <a:t>	</a:t>
            </a:r>
            <a:r>
              <a:rPr lang="en-PH" sz="4000" dirty="0" smtClean="0"/>
              <a:t> </a:t>
            </a:r>
            <a:r>
              <a:rPr lang="en-PH" sz="4000" dirty="0"/>
              <a:t>of two objects and one object is </a:t>
            </a:r>
            <a:r>
              <a:rPr lang="en-PH" sz="4000" dirty="0" smtClean="0"/>
              <a:t>	described </a:t>
            </a:r>
            <a:r>
              <a:rPr lang="en-PH" sz="4000" dirty="0"/>
              <a:t>as another.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0457644" y="515156"/>
            <a:ext cx="643945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 smtClean="0">
                <a:latin typeface="Algerian" panose="04020705040A02060702" pitchFamily="82" charset="0"/>
              </a:rPr>
              <a:t>22</a:t>
            </a:r>
            <a:endParaRPr lang="en-US" sz="3000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4488" y="4911807"/>
            <a:ext cx="11194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/>
                </a:solidFill>
              </a:rPr>
              <a:t>	</a:t>
            </a:r>
            <a:r>
              <a:rPr lang="en-PH" sz="3200" dirty="0" smtClean="0">
                <a:solidFill>
                  <a:schemeClr val="accent1"/>
                </a:solidFill>
              </a:rPr>
              <a:t>	</a:t>
            </a:r>
            <a:r>
              <a:rPr lang="en-PH" sz="3200" dirty="0">
                <a:solidFill>
                  <a:schemeClr val="accent1"/>
                </a:solidFill>
              </a:rPr>
              <a:t>Ex.	A. The pen is mightier than the sword.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PH" sz="3200" dirty="0">
                <a:solidFill>
                  <a:schemeClr val="accent1"/>
                </a:solidFill>
              </a:rPr>
              <a:t>		</a:t>
            </a:r>
            <a:r>
              <a:rPr lang="en-PH" sz="3200" dirty="0" smtClean="0">
                <a:solidFill>
                  <a:schemeClr val="accent1"/>
                </a:solidFill>
              </a:rPr>
              <a:t>		B</a:t>
            </a:r>
            <a:r>
              <a:rPr lang="en-PH" sz="3200" dirty="0">
                <a:solidFill>
                  <a:schemeClr val="accent1"/>
                </a:solidFill>
              </a:rPr>
              <a:t>. How close he was to the golden crown.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7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45" y="1398296"/>
            <a:ext cx="8825657" cy="566738"/>
          </a:xfrm>
        </p:spPr>
        <p:txBody>
          <a:bodyPr>
            <a:noAutofit/>
          </a:bodyPr>
          <a:lstStyle/>
          <a:p>
            <a:r>
              <a:rPr lang="en-PH" sz="4000" b="1" i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OXYMORON</a:t>
            </a:r>
            <a:r>
              <a:rPr lang="en-PH" sz="4000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 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034" y="1965034"/>
            <a:ext cx="11168319" cy="493712"/>
          </a:xfrm>
        </p:spPr>
        <p:txBody>
          <a:bodyPr>
            <a:noAutofit/>
          </a:bodyPr>
          <a:lstStyle/>
          <a:p>
            <a:r>
              <a:rPr lang="en-PH" sz="4000" dirty="0"/>
              <a:t>– when in a sentence two words of </a:t>
            </a:r>
            <a:endParaRPr lang="en-PH" sz="4000" dirty="0" smtClean="0"/>
          </a:p>
          <a:p>
            <a:r>
              <a:rPr lang="en-PH" sz="4000" dirty="0"/>
              <a:t>	</a:t>
            </a:r>
            <a:r>
              <a:rPr lang="en-PH" sz="4000" dirty="0" smtClean="0"/>
              <a:t>opposite </a:t>
            </a:r>
            <a:r>
              <a:rPr lang="en-PH" sz="4000" dirty="0"/>
              <a:t>meanings of same person or </a:t>
            </a:r>
            <a:r>
              <a:rPr lang="en-PH" sz="4000" dirty="0" smtClean="0"/>
              <a:t>	things </a:t>
            </a:r>
            <a:r>
              <a:rPr lang="en-PH" sz="4000" dirty="0"/>
              <a:t>are placed side </a:t>
            </a:r>
            <a:r>
              <a:rPr lang="en-PH" sz="4000" dirty="0" smtClean="0"/>
              <a:t>by</a:t>
            </a:r>
            <a:r>
              <a:rPr lang="en-US" sz="4000" dirty="0"/>
              <a:t> </a:t>
            </a:r>
            <a:r>
              <a:rPr lang="en-PH" sz="4000" dirty="0" smtClean="0"/>
              <a:t>side</a:t>
            </a:r>
            <a:r>
              <a:rPr lang="en-PH" sz="4000" dirty="0"/>
              <a:t>.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0457644" y="515156"/>
            <a:ext cx="643945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 smtClean="0">
                <a:latin typeface="Algerian" panose="04020705040A02060702" pitchFamily="82" charset="0"/>
              </a:rPr>
              <a:t>23</a:t>
            </a:r>
            <a:endParaRPr lang="en-US" sz="3000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4488" y="4911807"/>
            <a:ext cx="11194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 smtClean="0">
                <a:solidFill>
                  <a:schemeClr val="accent1"/>
                </a:solidFill>
              </a:rPr>
              <a:t>			Ex</a:t>
            </a:r>
            <a:r>
              <a:rPr lang="en-PH" sz="3200" dirty="0">
                <a:solidFill>
                  <a:schemeClr val="accent1"/>
                </a:solidFill>
              </a:rPr>
              <a:t>.	A. It’s an open secret.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PH" sz="3200" dirty="0">
                <a:solidFill>
                  <a:schemeClr val="accent1"/>
                </a:solidFill>
              </a:rPr>
              <a:t>		</a:t>
            </a:r>
            <a:r>
              <a:rPr lang="en-PH" sz="3200" dirty="0" smtClean="0">
                <a:solidFill>
                  <a:schemeClr val="accent1"/>
                </a:solidFill>
              </a:rPr>
              <a:t>	</a:t>
            </a:r>
            <a:r>
              <a:rPr lang="en-PH" sz="3200" smtClean="0">
                <a:solidFill>
                  <a:schemeClr val="accent1"/>
                </a:solidFill>
              </a:rPr>
              <a:t>		B</a:t>
            </a:r>
            <a:r>
              <a:rPr lang="en-PH" sz="3200" dirty="0">
                <a:solidFill>
                  <a:schemeClr val="accent1"/>
                </a:solidFill>
              </a:rPr>
              <a:t>. She is awfully pretty.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PH" sz="3200" dirty="0">
                <a:solidFill>
                  <a:schemeClr val="accent1"/>
                </a:solidFill>
              </a:rPr>
              <a:t> 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3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45" y="1501328"/>
            <a:ext cx="8825657" cy="566738"/>
          </a:xfrm>
        </p:spPr>
        <p:txBody>
          <a:bodyPr>
            <a:noAutofit/>
          </a:bodyPr>
          <a:lstStyle/>
          <a:p>
            <a:r>
              <a:rPr lang="en-PH" sz="4000" b="1" i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REPETITION</a:t>
            </a:r>
            <a:r>
              <a:rPr lang="en-PH" sz="4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708" y="2158219"/>
            <a:ext cx="8825656" cy="493712"/>
          </a:xfrm>
        </p:spPr>
        <p:txBody>
          <a:bodyPr>
            <a:noAutofit/>
          </a:bodyPr>
          <a:lstStyle/>
          <a:p>
            <a:pPr lvl="0"/>
            <a:r>
              <a:rPr lang="en-PH" sz="4000" dirty="0" smtClean="0"/>
              <a:t>- </a:t>
            </a:r>
            <a:r>
              <a:rPr lang="en-PH" sz="4000" dirty="0"/>
              <a:t>when a sentence same words </a:t>
            </a:r>
            <a:r>
              <a:rPr lang="en-PH" sz="4000" dirty="0" smtClean="0"/>
              <a:t>	are repeated.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0560676" y="515156"/>
            <a:ext cx="425004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200" dirty="0" smtClean="0">
                <a:latin typeface="Algerian" panose="04020705040A02060702" pitchFamily="82" charset="0"/>
              </a:rPr>
              <a:t>3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0708" y="4803819"/>
            <a:ext cx="896602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chemeClr val="accent1"/>
                </a:solidFill>
                <a:latin typeface="Berlin Sans FB" panose="020E0602020502020306" pitchFamily="34" charset="0"/>
              </a:rPr>
              <a:t>Ex.  	</a:t>
            </a:r>
            <a:r>
              <a:rPr lang="en-PH" sz="3200" dirty="0" smtClean="0">
                <a:solidFill>
                  <a:schemeClr val="accent1"/>
                </a:solidFill>
              </a:rPr>
              <a:t>A</a:t>
            </a:r>
            <a:r>
              <a:rPr lang="en-PH" sz="3200" dirty="0">
                <a:solidFill>
                  <a:schemeClr val="accent1"/>
                </a:solidFill>
              </a:rPr>
              <a:t>. Rain, rain go away.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PH" sz="3200" dirty="0">
                <a:solidFill>
                  <a:schemeClr val="accent1"/>
                </a:solidFill>
              </a:rPr>
              <a:t>		</a:t>
            </a:r>
            <a:r>
              <a:rPr lang="en-PH" sz="3200" dirty="0" smtClean="0">
                <a:solidFill>
                  <a:schemeClr val="accent1"/>
                </a:solidFill>
              </a:rPr>
              <a:t>B</a:t>
            </a:r>
            <a:r>
              <a:rPr lang="en-PH" sz="3200" dirty="0">
                <a:solidFill>
                  <a:schemeClr val="accent1"/>
                </a:solidFill>
              </a:rPr>
              <a:t>. </a:t>
            </a:r>
            <a:r>
              <a:rPr lang="en-PH" sz="3200" dirty="0" err="1">
                <a:solidFill>
                  <a:schemeClr val="accent1"/>
                </a:solidFill>
              </a:rPr>
              <a:t>Johny</a:t>
            </a:r>
            <a:r>
              <a:rPr lang="en-PH" sz="3200" dirty="0">
                <a:solidFill>
                  <a:schemeClr val="accent1"/>
                </a:solidFill>
              </a:rPr>
              <a:t>, </a:t>
            </a:r>
            <a:r>
              <a:rPr lang="en-PH" sz="3200" dirty="0" err="1">
                <a:solidFill>
                  <a:schemeClr val="accent1"/>
                </a:solidFill>
              </a:rPr>
              <a:t>Johny</a:t>
            </a:r>
            <a:r>
              <a:rPr lang="en-PH" sz="3200" dirty="0">
                <a:solidFill>
                  <a:schemeClr val="accent1"/>
                </a:solidFill>
              </a:rPr>
              <a:t>, yes papa.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sz="3000" dirty="0">
              <a:solidFill>
                <a:schemeClr val="accent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2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45" y="1398296"/>
            <a:ext cx="8825657" cy="566738"/>
          </a:xfrm>
        </p:spPr>
        <p:txBody>
          <a:bodyPr>
            <a:noAutofit/>
          </a:bodyPr>
          <a:lstStyle/>
          <a:p>
            <a:r>
              <a:rPr lang="en-PH" sz="4000" b="1" i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PERSONIFICATION</a:t>
            </a:r>
            <a:r>
              <a:rPr lang="en-PH" sz="4000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 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4035" y="1939276"/>
            <a:ext cx="9944824" cy="493712"/>
          </a:xfrm>
        </p:spPr>
        <p:txBody>
          <a:bodyPr>
            <a:noAutofit/>
          </a:bodyPr>
          <a:lstStyle/>
          <a:p>
            <a:pPr lvl="0"/>
            <a:r>
              <a:rPr lang="en-PH" sz="4000" dirty="0" smtClean="0"/>
              <a:t>- </a:t>
            </a:r>
            <a:r>
              <a:rPr lang="en-PH" sz="3600" dirty="0"/>
              <a:t>when a sentence non-living (inanimate) </a:t>
            </a:r>
            <a:r>
              <a:rPr lang="en-PH" sz="3600" dirty="0" smtClean="0"/>
              <a:t>	things</a:t>
            </a:r>
            <a:r>
              <a:rPr lang="en-PH" sz="3600" dirty="0"/>
              <a:t>, animals, birds, plants, flowers or</a:t>
            </a:r>
            <a:endParaRPr lang="en-US" sz="3600" dirty="0"/>
          </a:p>
          <a:p>
            <a:r>
              <a:rPr lang="en-PH" sz="3600" dirty="0"/>
              <a:t>	ideas, etc. are given the human qualities </a:t>
            </a:r>
            <a:r>
              <a:rPr lang="en-PH" sz="3600" dirty="0" smtClean="0"/>
              <a:t>	or </a:t>
            </a:r>
            <a:r>
              <a:rPr lang="en-PH" sz="3600" dirty="0"/>
              <a:t>they are described as human things.</a:t>
            </a:r>
            <a:endParaRPr lang="en-US" sz="3600" dirty="0"/>
          </a:p>
          <a:p>
            <a:r>
              <a:rPr lang="en-PH" sz="3600" dirty="0"/>
              <a:t> 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560676" y="515156"/>
            <a:ext cx="425004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200" dirty="0">
                <a:latin typeface="Algerian" panose="04020705040A02060702" pitchFamily="82" charset="0"/>
              </a:rPr>
              <a:t>4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0708" y="4803819"/>
            <a:ext cx="89660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/>
                </a:solidFill>
              </a:rPr>
              <a:t>Ex.	A. The waves are singing a song.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PH" sz="3200" dirty="0">
                <a:solidFill>
                  <a:schemeClr val="accent1"/>
                </a:solidFill>
              </a:rPr>
              <a:t>		</a:t>
            </a:r>
            <a:r>
              <a:rPr lang="en-PH" sz="3200" dirty="0" smtClean="0">
                <a:solidFill>
                  <a:schemeClr val="accent1"/>
                </a:solidFill>
              </a:rPr>
              <a:t>B</a:t>
            </a:r>
            <a:r>
              <a:rPr lang="en-PH" sz="3200" dirty="0">
                <a:solidFill>
                  <a:schemeClr val="accent1"/>
                </a:solidFill>
              </a:rPr>
              <a:t>. Stars danced in the sky.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PH" sz="3200" dirty="0">
                <a:solidFill>
                  <a:schemeClr val="accent1"/>
                </a:solidFill>
              </a:rPr>
              <a:t> 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sz="3000" dirty="0">
              <a:solidFill>
                <a:schemeClr val="accent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18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45" y="1398296"/>
            <a:ext cx="8825657" cy="566738"/>
          </a:xfrm>
        </p:spPr>
        <p:txBody>
          <a:bodyPr>
            <a:noAutofit/>
          </a:bodyPr>
          <a:lstStyle/>
          <a:p>
            <a:r>
              <a:rPr lang="en-PH" sz="4000" b="1" i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SIMILE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3734" y="1939276"/>
            <a:ext cx="9944824" cy="493712"/>
          </a:xfrm>
        </p:spPr>
        <p:txBody>
          <a:bodyPr>
            <a:noAutofit/>
          </a:bodyPr>
          <a:lstStyle/>
          <a:p>
            <a:pPr lvl="0"/>
            <a:r>
              <a:rPr lang="en-PH" sz="4000" dirty="0" smtClean="0"/>
              <a:t>- </a:t>
            </a:r>
            <a:r>
              <a:rPr lang="en-PH" sz="3600" dirty="0"/>
              <a:t>when in a sentence a direct comparison is </a:t>
            </a:r>
            <a:r>
              <a:rPr lang="en-PH" sz="3600" dirty="0" smtClean="0"/>
              <a:t>	made </a:t>
            </a:r>
            <a:r>
              <a:rPr lang="en-PH" sz="3600" dirty="0"/>
              <a:t>between two objects or different </a:t>
            </a:r>
            <a:r>
              <a:rPr lang="en-PH" sz="3600" dirty="0" smtClean="0"/>
              <a:t>	kinds which</a:t>
            </a:r>
            <a:r>
              <a:rPr lang="en-US" sz="3600" dirty="0"/>
              <a:t> </a:t>
            </a:r>
            <a:r>
              <a:rPr lang="en-PH" sz="3600" dirty="0" smtClean="0"/>
              <a:t>have </a:t>
            </a:r>
            <a:r>
              <a:rPr lang="en-PH" sz="3600" dirty="0"/>
              <a:t>at least one point in </a:t>
            </a:r>
            <a:r>
              <a:rPr lang="en-PH" sz="3600" dirty="0" smtClean="0"/>
              <a:t>	common </a:t>
            </a:r>
            <a:r>
              <a:rPr lang="en-PH" sz="3600" dirty="0"/>
              <a:t>shown using “like”, “as”.</a:t>
            </a:r>
            <a:endParaRPr lang="en-US" sz="3600" dirty="0"/>
          </a:p>
          <a:p>
            <a:r>
              <a:rPr lang="en-PH" sz="3600" dirty="0"/>
              <a:t> 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560676" y="515156"/>
            <a:ext cx="425004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200" dirty="0" smtClean="0">
                <a:latin typeface="Algerian" panose="04020705040A02060702" pitchFamily="82" charset="0"/>
              </a:rPr>
              <a:t>5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0708" y="4803819"/>
            <a:ext cx="89660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/>
                </a:solidFill>
              </a:rPr>
              <a:t>Ex.	A. Kashmir is like a heaven of India.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PH" sz="3200" dirty="0">
                <a:solidFill>
                  <a:schemeClr val="accent1"/>
                </a:solidFill>
              </a:rPr>
              <a:t>		</a:t>
            </a:r>
            <a:r>
              <a:rPr lang="en-PH" sz="3200" dirty="0" smtClean="0">
                <a:solidFill>
                  <a:schemeClr val="accent1"/>
                </a:solidFill>
              </a:rPr>
              <a:t>B</a:t>
            </a:r>
            <a:r>
              <a:rPr lang="en-PH" sz="3200" dirty="0">
                <a:solidFill>
                  <a:schemeClr val="accent1"/>
                </a:solidFill>
              </a:rPr>
              <a:t>. The road lies like the shaped carpet.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PH" sz="3200" dirty="0">
                <a:solidFill>
                  <a:schemeClr val="accent1"/>
                </a:solidFill>
              </a:rPr>
              <a:t> 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sz="3000" dirty="0">
              <a:solidFill>
                <a:schemeClr val="accent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47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45" y="1398296"/>
            <a:ext cx="8825657" cy="566738"/>
          </a:xfrm>
        </p:spPr>
        <p:txBody>
          <a:bodyPr>
            <a:noAutofit/>
          </a:bodyPr>
          <a:lstStyle/>
          <a:p>
            <a:r>
              <a:rPr lang="en-PH" sz="4000" b="1" i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METAPHOR</a:t>
            </a:r>
            <a:r>
              <a:rPr lang="en-PH" sz="4000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 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3733" y="1939276"/>
            <a:ext cx="10228159" cy="493712"/>
          </a:xfrm>
        </p:spPr>
        <p:txBody>
          <a:bodyPr>
            <a:noAutofit/>
          </a:bodyPr>
          <a:lstStyle/>
          <a:p>
            <a:pPr lvl="0"/>
            <a:r>
              <a:rPr lang="en-PH" sz="4000" dirty="0" smtClean="0"/>
              <a:t>- </a:t>
            </a:r>
            <a:r>
              <a:rPr lang="en-PH" sz="3600" dirty="0"/>
              <a:t>when an indirect comparison is made in </a:t>
            </a:r>
            <a:r>
              <a:rPr lang="en-PH" sz="3600" dirty="0" smtClean="0"/>
              <a:t>	between </a:t>
            </a:r>
            <a:r>
              <a:rPr lang="en-PH" sz="3600" dirty="0"/>
              <a:t>two objects of different kinds </a:t>
            </a:r>
            <a:r>
              <a:rPr lang="en-PH" sz="3600" dirty="0" smtClean="0"/>
              <a:t>	which </a:t>
            </a:r>
            <a:r>
              <a:rPr lang="en-PH" sz="3600" dirty="0"/>
              <a:t>have </a:t>
            </a:r>
            <a:r>
              <a:rPr lang="en-PH" sz="3600" dirty="0" smtClean="0"/>
              <a:t>at</a:t>
            </a:r>
            <a:r>
              <a:rPr lang="en-US" sz="3600" dirty="0"/>
              <a:t> </a:t>
            </a:r>
            <a:r>
              <a:rPr lang="en-PH" sz="3600" dirty="0" smtClean="0"/>
              <a:t>least </a:t>
            </a:r>
            <a:r>
              <a:rPr lang="en-PH" sz="3600" dirty="0"/>
              <a:t>one point </a:t>
            </a:r>
            <a:r>
              <a:rPr lang="en-PH" sz="3600" dirty="0" smtClean="0"/>
              <a:t>in common</a:t>
            </a:r>
            <a:r>
              <a:rPr lang="en-PH" sz="3600" dirty="0"/>
              <a:t>. </a:t>
            </a:r>
            <a:r>
              <a:rPr lang="en-PH" sz="3600" dirty="0" smtClean="0"/>
              <a:t>	There </a:t>
            </a:r>
            <a:r>
              <a:rPr lang="en-PH" sz="3600" dirty="0"/>
              <a:t>is no use of words “like”, </a:t>
            </a:r>
            <a:r>
              <a:rPr lang="en-PH" sz="3600" dirty="0" smtClean="0"/>
              <a:t>	and </a:t>
            </a:r>
            <a:r>
              <a:rPr lang="en-PH" sz="3600" dirty="0"/>
              <a:t>“as”.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560676" y="515156"/>
            <a:ext cx="425004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200" dirty="0">
                <a:latin typeface="Algerian" panose="04020705040A02060702" pitchFamily="82" charset="0"/>
              </a:rPr>
              <a:t>6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0708" y="4803819"/>
            <a:ext cx="896602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/>
                </a:solidFill>
              </a:rPr>
              <a:t>Ex.	A. Time is money.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PH" sz="3200" dirty="0">
                <a:solidFill>
                  <a:schemeClr val="accent1"/>
                </a:solidFill>
              </a:rPr>
              <a:t>		</a:t>
            </a:r>
            <a:r>
              <a:rPr lang="en-PH" sz="3200" dirty="0" smtClean="0">
                <a:solidFill>
                  <a:schemeClr val="accent1"/>
                </a:solidFill>
              </a:rPr>
              <a:t>B</a:t>
            </a:r>
            <a:r>
              <a:rPr lang="en-PH" sz="3200" dirty="0">
                <a:solidFill>
                  <a:schemeClr val="accent1"/>
                </a:solidFill>
              </a:rPr>
              <a:t>. The camel is the ship of the desert.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sz="3000" dirty="0">
              <a:solidFill>
                <a:schemeClr val="accent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72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45" y="1398296"/>
            <a:ext cx="8825657" cy="566738"/>
          </a:xfrm>
        </p:spPr>
        <p:txBody>
          <a:bodyPr>
            <a:noAutofit/>
          </a:bodyPr>
          <a:lstStyle/>
          <a:p>
            <a:r>
              <a:rPr lang="en-PH" sz="4000" b="1" i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ONOMATOPOEIA</a:t>
            </a:r>
            <a:r>
              <a:rPr lang="en-PH" sz="4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3733" y="1939276"/>
            <a:ext cx="10228159" cy="493712"/>
          </a:xfrm>
        </p:spPr>
        <p:txBody>
          <a:bodyPr>
            <a:noAutofit/>
          </a:bodyPr>
          <a:lstStyle/>
          <a:p>
            <a:r>
              <a:rPr lang="en-PH" sz="4000" dirty="0" smtClean="0"/>
              <a:t>- </a:t>
            </a:r>
            <a:r>
              <a:rPr lang="en-PH" sz="3600" dirty="0"/>
              <a:t>when in a sentence a word itself express </a:t>
            </a:r>
            <a:r>
              <a:rPr lang="en-PH" sz="3600" dirty="0" smtClean="0"/>
              <a:t>	sound</a:t>
            </a:r>
            <a:r>
              <a:rPr lang="en-PH" sz="3600" dirty="0"/>
              <a:t>, it is the use of onomatopoeia.</a:t>
            </a:r>
            <a:endParaRPr lang="en-US" sz="3600" dirty="0"/>
          </a:p>
          <a:p>
            <a:pPr lvl="0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560676" y="515156"/>
            <a:ext cx="425004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200" dirty="0" smtClean="0">
                <a:latin typeface="Algerian" panose="04020705040A02060702" pitchFamily="82" charset="0"/>
              </a:rPr>
              <a:t>7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2368" y="4803819"/>
            <a:ext cx="10820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/>
                </a:solidFill>
              </a:rPr>
              <a:t>Ex.	A. The dog’s </a:t>
            </a:r>
            <a:r>
              <a:rPr lang="en-PH" sz="3200" dirty="0" err="1">
                <a:solidFill>
                  <a:schemeClr val="accent1"/>
                </a:solidFill>
              </a:rPr>
              <a:t>bhoo</a:t>
            </a:r>
            <a:r>
              <a:rPr lang="en-PH" sz="3200" dirty="0">
                <a:solidFill>
                  <a:schemeClr val="accent1"/>
                </a:solidFill>
              </a:rPr>
              <a:t> </a:t>
            </a:r>
            <a:r>
              <a:rPr lang="en-PH" sz="3200" dirty="0" err="1">
                <a:solidFill>
                  <a:schemeClr val="accent1"/>
                </a:solidFill>
              </a:rPr>
              <a:t>bhoo</a:t>
            </a:r>
            <a:r>
              <a:rPr lang="en-PH" sz="3200" dirty="0">
                <a:solidFill>
                  <a:schemeClr val="accent1"/>
                </a:solidFill>
              </a:rPr>
              <a:t> is creating noise.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PH" sz="3200" dirty="0">
                <a:solidFill>
                  <a:schemeClr val="accent1"/>
                </a:solidFill>
              </a:rPr>
              <a:t>		</a:t>
            </a:r>
            <a:r>
              <a:rPr lang="en-PH" sz="3200" dirty="0" smtClean="0">
                <a:solidFill>
                  <a:schemeClr val="accent1"/>
                </a:solidFill>
              </a:rPr>
              <a:t>B</a:t>
            </a:r>
            <a:r>
              <a:rPr lang="en-PH" sz="3200" dirty="0">
                <a:solidFill>
                  <a:schemeClr val="accent1"/>
                </a:solidFill>
              </a:rPr>
              <a:t>. My son </a:t>
            </a:r>
            <a:r>
              <a:rPr lang="en-PH" sz="3200" dirty="0" err="1">
                <a:solidFill>
                  <a:schemeClr val="accent1"/>
                </a:solidFill>
              </a:rPr>
              <a:t>swooshed</a:t>
            </a:r>
            <a:r>
              <a:rPr lang="en-PH" sz="3200" dirty="0">
                <a:solidFill>
                  <a:schemeClr val="accent1"/>
                </a:solidFill>
              </a:rPr>
              <a:t> the basketball into the net.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7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45" y="1398296"/>
            <a:ext cx="8825657" cy="566738"/>
          </a:xfrm>
        </p:spPr>
        <p:txBody>
          <a:bodyPr>
            <a:noAutofit/>
          </a:bodyPr>
          <a:lstStyle/>
          <a:p>
            <a:r>
              <a:rPr lang="en-PH" sz="4000" b="1" i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INVERSION</a:t>
            </a:r>
            <a:r>
              <a:rPr lang="en-PH" sz="4000" dirty="0"/>
              <a:t> 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3733" y="1939276"/>
            <a:ext cx="10228159" cy="493712"/>
          </a:xfrm>
        </p:spPr>
        <p:txBody>
          <a:bodyPr>
            <a:noAutofit/>
          </a:bodyPr>
          <a:lstStyle/>
          <a:p>
            <a:pPr lvl="0"/>
            <a:r>
              <a:rPr lang="en-PH" sz="4000" dirty="0" smtClean="0"/>
              <a:t>- </a:t>
            </a:r>
            <a:r>
              <a:rPr lang="en-PH" sz="3600" dirty="0"/>
              <a:t>when in a sentence words are not in a </a:t>
            </a:r>
            <a:r>
              <a:rPr lang="en-PH" sz="3600" dirty="0" smtClean="0"/>
              <a:t>	correct </a:t>
            </a:r>
            <a:r>
              <a:rPr lang="en-PH" sz="3600" dirty="0"/>
              <a:t>prose order (SIVIO).</a:t>
            </a:r>
            <a:endParaRPr lang="en-US" sz="3600" dirty="0"/>
          </a:p>
          <a:p>
            <a:endParaRPr lang="en-US" sz="3600" dirty="0"/>
          </a:p>
          <a:p>
            <a:pPr lvl="0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560676" y="515156"/>
            <a:ext cx="425004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200" dirty="0">
                <a:latin typeface="Algerian" panose="04020705040A02060702" pitchFamily="82" charset="0"/>
              </a:rPr>
              <a:t>8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6318" y="4803819"/>
            <a:ext cx="10820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/>
                </a:solidFill>
              </a:rPr>
              <a:t>Ex.	A. But don’t you quit.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1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45" y="1398296"/>
            <a:ext cx="8825657" cy="566738"/>
          </a:xfrm>
        </p:spPr>
        <p:txBody>
          <a:bodyPr>
            <a:noAutofit/>
          </a:bodyPr>
          <a:lstStyle/>
          <a:p>
            <a:r>
              <a:rPr lang="en-PH" sz="4000" b="1" i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HYPERBOLE</a:t>
            </a:r>
            <a:r>
              <a:rPr lang="en-PH" sz="4000" dirty="0" smtClean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 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3733" y="1939276"/>
            <a:ext cx="10228159" cy="493712"/>
          </a:xfrm>
        </p:spPr>
        <p:txBody>
          <a:bodyPr>
            <a:noAutofit/>
          </a:bodyPr>
          <a:lstStyle/>
          <a:p>
            <a:pPr lvl="0"/>
            <a:r>
              <a:rPr lang="en-PH" sz="4000" dirty="0" smtClean="0"/>
              <a:t>- </a:t>
            </a:r>
            <a:r>
              <a:rPr lang="en-PH" sz="3600" dirty="0"/>
              <a:t>when in a sentence a statement is made </a:t>
            </a:r>
            <a:r>
              <a:rPr lang="en-PH" sz="3600" dirty="0" smtClean="0"/>
              <a:t>	emphatic </a:t>
            </a:r>
            <a:r>
              <a:rPr lang="en-PH" sz="3600" dirty="0"/>
              <a:t>by over-statement or </a:t>
            </a:r>
            <a:r>
              <a:rPr lang="en-PH" sz="3600" dirty="0" smtClean="0"/>
              <a:t>	exaggeration</a:t>
            </a:r>
            <a:r>
              <a:rPr lang="en-PH" sz="3600" dirty="0"/>
              <a:t>.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560676" y="515156"/>
            <a:ext cx="425004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200" dirty="0" smtClean="0">
                <a:latin typeface="Algerian" panose="04020705040A02060702" pitchFamily="82" charset="0"/>
              </a:rPr>
              <a:t>9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7677" y="4803819"/>
            <a:ext cx="10820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/>
                </a:solidFill>
              </a:rPr>
              <a:t>Ex.	A. She 	wept a bucket full of tears.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PH" sz="3200" dirty="0">
                <a:solidFill>
                  <a:schemeClr val="accent1"/>
                </a:solidFill>
              </a:rPr>
              <a:t>		</a:t>
            </a:r>
            <a:r>
              <a:rPr lang="en-PH" sz="3200" dirty="0" smtClean="0">
                <a:solidFill>
                  <a:schemeClr val="accent1"/>
                </a:solidFill>
              </a:rPr>
              <a:t>B</a:t>
            </a:r>
            <a:r>
              <a:rPr lang="en-PH" sz="3200" dirty="0">
                <a:solidFill>
                  <a:schemeClr val="accent1"/>
                </a:solidFill>
              </a:rPr>
              <a:t>. I’m so hungry I could eat a horse.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9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</TotalTime>
  <Words>285</Words>
  <Application>Microsoft Office PowerPoint</Application>
  <PresentationFormat>Widescreen</PresentationFormat>
  <Paragraphs>127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Algerian</vt:lpstr>
      <vt:lpstr>Arial</vt:lpstr>
      <vt:lpstr>Berlin Sans FB</vt:lpstr>
      <vt:lpstr>Century Gothic</vt:lpstr>
      <vt:lpstr>Wingdings 3</vt:lpstr>
      <vt:lpstr>Ion Boardroom</vt:lpstr>
      <vt:lpstr>FIGURE OF SPEECH</vt:lpstr>
      <vt:lpstr>ALLITERATION </vt:lpstr>
      <vt:lpstr>REPETITION </vt:lpstr>
      <vt:lpstr>PERSONIFICATION </vt:lpstr>
      <vt:lpstr>SIMILE</vt:lpstr>
      <vt:lpstr>METAPHOR </vt:lpstr>
      <vt:lpstr>ONOMATOPOEIA </vt:lpstr>
      <vt:lpstr>INVERSION </vt:lpstr>
      <vt:lpstr>HYPERBOLE </vt:lpstr>
      <vt:lpstr>ANTITHESIS </vt:lpstr>
      <vt:lpstr>CLIMAX </vt:lpstr>
      <vt:lpstr>ANTI-CLIMAX </vt:lpstr>
      <vt:lpstr>TRANSFER EPITHET </vt:lpstr>
      <vt:lpstr>PARADOX </vt:lpstr>
      <vt:lpstr>EUPHEMISM </vt:lpstr>
      <vt:lpstr>SYNECDOCHE</vt:lpstr>
      <vt:lpstr>APOSTROPHE</vt:lpstr>
      <vt:lpstr>TAUTOLOGY</vt:lpstr>
      <vt:lpstr>IRONY</vt:lpstr>
      <vt:lpstr>INTERROSATION</vt:lpstr>
      <vt:lpstr>EXCLAMATION</vt:lpstr>
      <vt:lpstr>METONYMY</vt:lpstr>
      <vt:lpstr>OXYMORON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OF SPEECH</dc:title>
  <dc:creator>Personal Laptop</dc:creator>
  <cp:lastModifiedBy>Personal Laptop</cp:lastModifiedBy>
  <cp:revision>25</cp:revision>
  <dcterms:created xsi:type="dcterms:W3CDTF">2019-02-26T13:38:15Z</dcterms:created>
  <dcterms:modified xsi:type="dcterms:W3CDTF">2019-02-26T14:39:25Z</dcterms:modified>
</cp:coreProperties>
</file>