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4" r:id="rId4"/>
    <p:sldId id="258" r:id="rId5"/>
    <p:sldId id="265" r:id="rId6"/>
    <p:sldId id="261" r:id="rId7"/>
    <p:sldId id="266" r:id="rId8"/>
    <p:sldId id="259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97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34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2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8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4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2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0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0FD1-9FC3-4C6B-9FA5-0224822593B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3211D3-8F60-42C6-B01A-F90CF755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41" y="1436389"/>
            <a:ext cx="8091739" cy="5400514"/>
          </a:xfrm>
          <a:prstGeom prst="rect">
            <a:avLst/>
          </a:prstGeom>
          <a:gradFill>
            <a:gsLst>
              <a:gs pos="10000">
                <a:schemeClr val="bg2">
                  <a:tint val="90000"/>
                  <a:satMod val="92000"/>
                  <a:lumMod val="120000"/>
                  <a:alpha val="17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PUPILS RESPONSE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375" y="1422327"/>
            <a:ext cx="9224493" cy="5430631"/>
          </a:xfrm>
          <a:gradFill>
            <a:gsLst>
              <a:gs pos="10000">
                <a:schemeClr val="bg2">
                  <a:tint val="90000"/>
                  <a:satMod val="92000"/>
                  <a:lumMod val="120000"/>
                  <a:alpha val="49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We, teachers, take our reaction to our student's response for granted. We forget how crucial this part of teaching is. The following techniques can help:</a:t>
            </a:r>
          </a:p>
          <a:p>
            <a:pPr marL="0" indent="0">
              <a:buNone/>
            </a:pP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Providing feedback on the correctness or </a:t>
            </a:r>
            <a:r>
              <a:rPr lang="en-PH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incorrection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response</a:t>
            </a:r>
          </a:p>
          <a:p>
            <a:pPr marL="0" indent="0">
              <a:buNone/>
            </a:pP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 providing corrective feedback:</a:t>
            </a:r>
          </a:p>
          <a:p>
            <a:pPr marL="0" indent="0">
              <a:buNone/>
            </a:pP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1.1. Remember that the reaction “That’s wrong” can 				put off or embarrass a learner. Be more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tactful.</a:t>
            </a:r>
            <a:endParaRPr lang="en-P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1.2 Give a hint or break down the question if 						necessary, to guide the learner to the correct 			      		response.</a:t>
            </a:r>
          </a:p>
          <a:p>
            <a:pPr marL="0" indent="0">
              <a:buNone/>
            </a:pP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P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97" y="162866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PH" sz="4000" dirty="0" smtClean="0">
                <a:latin typeface="Adobe Caslon Pro Bold" panose="0205070206050A020403" pitchFamily="18" charset="0"/>
              </a:rPr>
              <a:t>THANKS AND GOD BLESS!!!</a:t>
            </a:r>
            <a:endParaRPr lang="en-US" sz="40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485" y="4516193"/>
            <a:ext cx="7284072" cy="1704303"/>
          </a:xfrm>
        </p:spPr>
        <p:txBody>
          <a:bodyPr>
            <a:normAutofit fontScale="85000" lnSpcReduction="10000"/>
          </a:bodyPr>
          <a:lstStyle/>
          <a:p>
            <a:r>
              <a:rPr lang="en-PH" sz="3600" dirty="0" smtClean="0"/>
              <a:t>Prepared by:</a:t>
            </a:r>
          </a:p>
          <a:p>
            <a:endParaRPr lang="en-PH" dirty="0"/>
          </a:p>
          <a:p>
            <a:pPr marL="0" indent="0">
              <a:buNone/>
            </a:pPr>
            <a:r>
              <a:rPr lang="en-PH" sz="4000" dirty="0" smtClean="0">
                <a:latin typeface="Adobe Caslon Pro Bold" panose="0205070206050A020403" pitchFamily="18" charset="0"/>
              </a:rPr>
              <a:t>			MS. CHRISTINE B. LOON</a:t>
            </a:r>
            <a:endParaRPr lang="en-US" sz="40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3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284" y="611847"/>
            <a:ext cx="7554516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1.3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correct answer </a:t>
            </a:r>
            <a:endParaRPr lang="en-PH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when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learners cannot 			arrive at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ask easy questions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enhance the students 				(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a slow one’s)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self-confidence and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encourage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participation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from everyone.</a:t>
            </a:r>
          </a:p>
          <a:p>
            <a:endParaRPr lang="en-P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classroom manage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43" y="4269445"/>
            <a:ext cx="3642557" cy="1906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600" y="731520"/>
            <a:ext cx="2775306" cy="353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4041" y="56272"/>
            <a:ext cx="103238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Giving appropriate praise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high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responses.</a:t>
            </a:r>
          </a:p>
          <a:p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praise:</a:t>
            </a:r>
          </a:p>
          <a:p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praise to the level of difficulty of the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answered or to the quality of the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response given.</a:t>
            </a:r>
          </a:p>
          <a:p>
            <a:endParaRPr lang="en-PH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2.2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acceptance reactions. As someone said,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there 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99 was of saying “okay”.</a:t>
            </a:r>
          </a:p>
          <a:p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5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55954" y="599129"/>
            <a:ext cx="11039217" cy="6160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2.3 Remember that a slow/insecure learner 								needs more praise than a fast/confident 								one. Be discreet, lest the faster ones 									think that praise is only for the slow learners.</a:t>
            </a:r>
          </a:p>
          <a:p>
            <a:pPr marL="0" indent="0">
              <a:buNone/>
            </a:pPr>
            <a:endParaRPr lang="en-PH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Making follow up questions</a:t>
            </a:r>
          </a:p>
          <a:p>
            <a:pPr marL="0" indent="0">
              <a:buNone/>
            </a:pP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 making follow up questions:</a:t>
            </a:r>
          </a:p>
          <a:p>
            <a:pPr marL="0" indent="0">
              <a:buNone/>
            </a:pP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037" y="3657600"/>
            <a:ext cx="4070989" cy="24425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70996"/>
            <a:ext cx="11855139" cy="6160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3.1 Remember that follow up questions should 									logically relate to the preceding questions and/or 						the learners response given.</a:t>
            </a:r>
          </a:p>
          <a:p>
            <a:pPr marL="0" indent="0">
              <a:buNone/>
            </a:pP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3.2 Follow up questions should be characteristically 						developmental and directed towards a 										better/deeper understanding of the topic being 							discussed.</a:t>
            </a:r>
          </a:p>
          <a:p>
            <a:pPr marL="0" indent="0">
              <a:buNone/>
            </a:pP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3.3 Clearly-stated, short follow </a:t>
            </a:r>
          </a:p>
          <a:p>
            <a:pPr marL="0" indent="0">
              <a:buNone/>
            </a:pP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up questions elicit better </a:t>
            </a:r>
          </a:p>
          <a:p>
            <a:pPr marL="0" indent="0">
              <a:buNone/>
            </a:pP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		responses from the students.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39" y="4395223"/>
            <a:ext cx="3667744" cy="220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lassroom manage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22" y="3348505"/>
            <a:ext cx="3018051" cy="303485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70" y="613890"/>
            <a:ext cx="9890424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Redirecting questions</a:t>
            </a:r>
          </a:p>
          <a:p>
            <a:pPr marL="0" indent="0">
              <a:buNone/>
            </a:pP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4.1 Certain questions deserve to be answered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by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learner. Take advantage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of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or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divergent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4.2 Some students need a </a:t>
            </a:r>
            <a:endParaRPr lang="en-P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re-formulation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</a:t>
            </a:r>
          </a:p>
          <a:p>
            <a:pPr marL="0" indent="0">
              <a:buNone/>
            </a:pP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understanding.</a:t>
            </a:r>
          </a:p>
          <a:p>
            <a:pPr marL="0" indent="0">
              <a:buNone/>
            </a:pP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accommodating </a:t>
            </a:r>
          </a:p>
          <a:p>
            <a:pPr marL="0" indent="0">
              <a:buNone/>
            </a:pP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need.</a:t>
            </a:r>
          </a:p>
        </p:txBody>
      </p:sp>
    </p:spTree>
    <p:extLst>
      <p:ext uri="{BB962C8B-B14F-4D97-AF65-F5344CB8AC3E}">
        <p14:creationId xmlns:p14="http://schemas.microsoft.com/office/powerpoint/2010/main" val="28414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481" y="472222"/>
            <a:ext cx="9890424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Following up a student’s response with related 	questions </a:t>
            </a:r>
          </a:p>
          <a:p>
            <a:pPr marL="0" indent="0">
              <a:buNone/>
            </a:pP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explaining the question/answer:</a:t>
            </a:r>
          </a:p>
          <a:p>
            <a:pPr marL="0" indent="0">
              <a:buNone/>
            </a:pP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5.1 Slowly repeating or replacing certain words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in a question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 way to enable a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student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5.2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other students may need to 						understand better an accepted (learner’s)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response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students can feel the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teacher’s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in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needs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communicated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or 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non-verbal 					</a:t>
            </a:r>
            <a:r>
              <a:rPr lang="en-PH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P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accommodated.</a:t>
            </a:r>
            <a:endParaRPr lang="en-PH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question mark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1"/>
          <a:stretch/>
        </p:blipFill>
        <p:spPr bwMode="auto">
          <a:xfrm>
            <a:off x="8338496" y="2292439"/>
            <a:ext cx="3853504" cy="456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7471" y="588251"/>
            <a:ext cx="9423965" cy="2232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Re-phrasing the seemingly unclear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question:</a:t>
            </a:r>
            <a:endParaRPr lang="en-PH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Rephrase unclear questions by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using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terms or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idioms 	familiar </a:t>
            </a:r>
          </a:p>
          <a:p>
            <a:pPr marL="0" indent="0">
              <a:buNone/>
            </a:pP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student.</a:t>
            </a:r>
          </a:p>
          <a:p>
            <a:pPr marL="0" indent="0">
              <a:buNone/>
            </a:pP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long and complicated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sentence structures in asking questions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PH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Showing non-verbal encouragement</a:t>
            </a:r>
          </a:p>
          <a:p>
            <a:pPr marL="0" indent="0">
              <a:buNone/>
            </a:pPr>
            <a:r>
              <a:rPr lang="en-P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showing non-verbal encouragement:</a:t>
            </a: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124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346" y="746975"/>
            <a:ext cx="9521266" cy="5164247"/>
          </a:xfrm>
        </p:spPr>
        <p:txBody>
          <a:bodyPr/>
          <a:lstStyle/>
          <a:p>
            <a:pPr marL="0" indent="0">
              <a:buNone/>
            </a:pP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 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to eye contact, a smiling face, and an encouraging 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hand 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remove fear of 	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embarrassment 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students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Encouraging learners to ask question</a:t>
            </a:r>
          </a:p>
          <a:p>
            <a:pPr marL="0" indent="0">
              <a:buNone/>
            </a:pP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8.1 Watch out for students who seem to have problems (via 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nonverbal 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indicators) about 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responses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Encourage 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to bring out their questions.</a:t>
            </a:r>
          </a:p>
          <a:p>
            <a:pPr marL="0" indent="0">
              <a:buNone/>
            </a:pP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8.2 Create a communication climate which encourages 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pupils 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additional information 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give 					comments </a:t>
            </a:r>
            <a:r>
              <a:rPr lang="en-P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add to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5167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</TotalTime>
  <Words>73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Caslon Pro Bold</vt:lpstr>
      <vt:lpstr>Arial</vt:lpstr>
      <vt:lpstr>Century Gothic</vt:lpstr>
      <vt:lpstr>Times New Roman</vt:lpstr>
      <vt:lpstr>Wingdings 3</vt:lpstr>
      <vt:lpstr>Wisp</vt:lpstr>
      <vt:lpstr>HANDLING PUPILS RESPONSE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AND GOD BLESS!!!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Personal Laptop</dc:creator>
  <cp:lastModifiedBy>Personal Laptop</cp:lastModifiedBy>
  <cp:revision>51</cp:revision>
  <dcterms:created xsi:type="dcterms:W3CDTF">2019-02-03T12:08:10Z</dcterms:created>
  <dcterms:modified xsi:type="dcterms:W3CDTF">2019-03-11T08:43:37Z</dcterms:modified>
</cp:coreProperties>
</file>