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More Sugar" charset="1" panose="00000000000000000000"/>
      <p:regular r:id="rId14"/>
    </p:embeddedFont>
    <p:embeddedFont>
      <p:font typeface="Neue Machina Ultra-Bold" charset="1" panose="00000900000000000000"/>
      <p:regular r:id="rId15"/>
    </p:embeddedFont>
    <p:embeddedFont>
      <p:font typeface="Neue Machina" charset="1" panose="00000500000000000000"/>
      <p:regular r:id="rId16"/>
    </p:embeddedFont>
    <p:embeddedFont>
      <p:font typeface="Open Sans" charset="1" panose="020B0606030504020204"/>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TextBox 3" id="3"/>
          <p:cNvSpPr txBox="true"/>
          <p:nvPr/>
        </p:nvSpPr>
        <p:spPr>
          <a:xfrm rot="0">
            <a:off x="6418118" y="66675"/>
            <a:ext cx="11869882" cy="3495995"/>
          </a:xfrm>
          <a:prstGeom prst="rect">
            <a:avLst/>
          </a:prstGeom>
        </p:spPr>
        <p:txBody>
          <a:bodyPr anchor="t" rtlCol="false" tIns="0" lIns="0" bIns="0" rIns="0">
            <a:spAutoFit/>
          </a:bodyPr>
          <a:lstStyle/>
          <a:p>
            <a:pPr algn="r">
              <a:lnSpc>
                <a:spcPts val="9102"/>
              </a:lnSpc>
            </a:pPr>
            <a:r>
              <a:rPr lang="en-US" sz="8275">
                <a:solidFill>
                  <a:srgbClr val="425ABB"/>
                </a:solidFill>
                <a:latin typeface="More Sugar"/>
                <a:ea typeface="More Sugar"/>
                <a:cs typeface="More Sugar"/>
                <a:sym typeface="More Sugar"/>
              </a:rPr>
              <a:t>TALLER DE PREVENCION DE RIESGOS LABORALES</a:t>
            </a:r>
          </a:p>
        </p:txBody>
      </p:sp>
      <p:sp>
        <p:nvSpPr>
          <p:cNvPr name="Freeform 4" id="4"/>
          <p:cNvSpPr/>
          <p:nvPr/>
        </p:nvSpPr>
        <p:spPr>
          <a:xfrm flipH="false" flipV="false" rot="0">
            <a:off x="1028700" y="4516823"/>
            <a:ext cx="9946316" cy="5922955"/>
          </a:xfrm>
          <a:custGeom>
            <a:avLst/>
            <a:gdLst/>
            <a:ahLst/>
            <a:cxnLst/>
            <a:rect r="r" b="b" t="t" l="l"/>
            <a:pathLst>
              <a:path h="5922955" w="9946316">
                <a:moveTo>
                  <a:pt x="0" y="0"/>
                </a:moveTo>
                <a:lnTo>
                  <a:pt x="9946316" y="0"/>
                </a:lnTo>
                <a:lnTo>
                  <a:pt x="9946316" y="5922955"/>
                </a:lnTo>
                <a:lnTo>
                  <a:pt x="0" y="592295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2810124" y="6471009"/>
            <a:ext cx="3436441" cy="1217096"/>
          </a:xfrm>
          <a:prstGeom prst="rect">
            <a:avLst/>
          </a:prstGeom>
        </p:spPr>
        <p:txBody>
          <a:bodyPr anchor="t" rtlCol="false" tIns="0" lIns="0" bIns="0" rIns="0">
            <a:spAutoFit/>
          </a:bodyPr>
          <a:lstStyle/>
          <a:p>
            <a:pPr algn="l">
              <a:lnSpc>
                <a:spcPts val="3265"/>
              </a:lnSpc>
            </a:pPr>
            <a:r>
              <a:rPr lang="en-US" b="true" sz="2332" spc="279">
                <a:solidFill>
                  <a:srgbClr val="425ABB"/>
                </a:solidFill>
                <a:latin typeface="Neue Machina Ultra-Bold"/>
                <a:ea typeface="Neue Machina Ultra-Bold"/>
                <a:cs typeface="Neue Machina Ultra-Bold"/>
                <a:sym typeface="Neue Machina Ultra-Bold"/>
              </a:rPr>
              <a:t>RUBÉN CALVO</a:t>
            </a:r>
          </a:p>
          <a:p>
            <a:pPr algn="l">
              <a:lnSpc>
                <a:spcPts val="3265"/>
              </a:lnSpc>
            </a:pPr>
            <a:r>
              <a:rPr lang="en-US" b="true" sz="2332" spc="279">
                <a:solidFill>
                  <a:srgbClr val="425ABB"/>
                </a:solidFill>
                <a:latin typeface="Neue Machina Ultra-Bold"/>
                <a:ea typeface="Neue Machina Ultra-Bold"/>
                <a:cs typeface="Neue Machina Ultra-Bold"/>
                <a:sym typeface="Neue Machina Ultra-Bold"/>
              </a:rPr>
              <a:t>MARCO VALIENTE </a:t>
            </a:r>
          </a:p>
          <a:p>
            <a:pPr algn="l">
              <a:lnSpc>
                <a:spcPts val="3265"/>
              </a:lnSpc>
              <a:spcBef>
                <a:spcPct val="0"/>
              </a:spcBef>
            </a:pPr>
            <a:r>
              <a:rPr lang="en-US" b="true" sz="2332" spc="279">
                <a:solidFill>
                  <a:srgbClr val="425ABB"/>
                </a:solidFill>
                <a:latin typeface="Neue Machina Ultra-Bold"/>
                <a:ea typeface="Neue Machina Ultra-Bold"/>
                <a:cs typeface="Neue Machina Ultra-Bold"/>
                <a:sym typeface="Neue Machina Ultra-Bold"/>
              </a:rPr>
              <a:t>CAMILO ARONE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AutoShape 3" id="3"/>
          <p:cNvSpPr/>
          <p:nvPr/>
        </p:nvSpPr>
        <p:spPr>
          <a:xfrm rot="5400000">
            <a:off x="-8566475" y="3610608"/>
            <a:ext cx="19171301" cy="0"/>
          </a:xfrm>
          <a:prstGeom prst="line">
            <a:avLst/>
          </a:prstGeom>
          <a:ln cap="flat" w="19050">
            <a:solidFill>
              <a:srgbClr val="425ABB"/>
            </a:solidFill>
            <a:prstDash val="solid"/>
            <a:headEnd type="none" len="sm" w="sm"/>
            <a:tailEnd type="none" len="sm" w="sm"/>
          </a:ln>
        </p:spPr>
      </p:sp>
      <p:sp>
        <p:nvSpPr>
          <p:cNvPr name="AutoShape 4" id="4"/>
          <p:cNvSpPr/>
          <p:nvPr/>
        </p:nvSpPr>
        <p:spPr>
          <a:xfrm rot="5400000">
            <a:off x="7664125" y="3610608"/>
            <a:ext cx="19171301" cy="0"/>
          </a:xfrm>
          <a:prstGeom prst="line">
            <a:avLst/>
          </a:prstGeom>
          <a:ln cap="flat" w="19050">
            <a:solidFill>
              <a:srgbClr val="425ABB"/>
            </a:solidFill>
            <a:prstDash val="solid"/>
            <a:headEnd type="none" len="sm" w="sm"/>
            <a:tailEnd type="none" len="sm" w="sm"/>
          </a:ln>
        </p:spPr>
      </p:sp>
      <p:sp>
        <p:nvSpPr>
          <p:cNvPr name="AutoShape 5" id="5"/>
          <p:cNvSpPr/>
          <p:nvPr/>
        </p:nvSpPr>
        <p:spPr>
          <a:xfrm>
            <a:off x="-334381" y="9353550"/>
            <a:ext cx="19171301" cy="0"/>
          </a:xfrm>
          <a:prstGeom prst="line">
            <a:avLst/>
          </a:prstGeom>
          <a:ln cap="flat" w="19050">
            <a:solidFill>
              <a:srgbClr val="425ABB"/>
            </a:solidFill>
            <a:prstDash val="solid"/>
            <a:headEnd type="none" len="sm" w="sm"/>
            <a:tailEnd type="none" len="sm" w="sm"/>
          </a:ln>
        </p:spPr>
      </p:sp>
      <p:sp>
        <p:nvSpPr>
          <p:cNvPr name="TextBox 6" id="6"/>
          <p:cNvSpPr txBox="true"/>
          <p:nvPr/>
        </p:nvSpPr>
        <p:spPr>
          <a:xfrm rot="0">
            <a:off x="1974563" y="471565"/>
            <a:ext cx="13934301" cy="1805277"/>
          </a:xfrm>
          <a:prstGeom prst="rect">
            <a:avLst/>
          </a:prstGeom>
        </p:spPr>
        <p:txBody>
          <a:bodyPr anchor="t" rtlCol="false" tIns="0" lIns="0" bIns="0" rIns="0">
            <a:spAutoFit/>
          </a:bodyPr>
          <a:lstStyle/>
          <a:p>
            <a:pPr algn="ctr" marL="0" indent="0" lvl="0">
              <a:lnSpc>
                <a:spcPts val="7280"/>
              </a:lnSpc>
              <a:spcBef>
                <a:spcPct val="0"/>
              </a:spcBef>
            </a:pPr>
            <a:r>
              <a:rPr lang="en-US" b="true" sz="5200" spc="624">
                <a:solidFill>
                  <a:srgbClr val="425ABB"/>
                </a:solidFill>
                <a:latin typeface="Neue Machina Ultra-Bold"/>
                <a:ea typeface="Neue Machina Ultra-Bold"/>
                <a:cs typeface="Neue Machina Ultra-Bold"/>
                <a:sym typeface="Neue Machina Ultra-Bold"/>
              </a:rPr>
              <a:t>QUE ES Y QUE FUNCION TIENE UN TECNICO DE PRL</a:t>
            </a:r>
          </a:p>
        </p:txBody>
      </p:sp>
      <p:sp>
        <p:nvSpPr>
          <p:cNvPr name="TextBox 7" id="7"/>
          <p:cNvSpPr txBox="true"/>
          <p:nvPr/>
        </p:nvSpPr>
        <p:spPr>
          <a:xfrm rot="0">
            <a:off x="1108696" y="3184075"/>
            <a:ext cx="11600111" cy="383229"/>
          </a:xfrm>
          <a:prstGeom prst="rect">
            <a:avLst/>
          </a:prstGeom>
        </p:spPr>
        <p:txBody>
          <a:bodyPr anchor="t" rtlCol="false" tIns="0" lIns="0" bIns="0" rIns="0">
            <a:spAutoFit/>
          </a:bodyPr>
          <a:lstStyle/>
          <a:p>
            <a:pPr algn="ctr">
              <a:lnSpc>
                <a:spcPts val="3027"/>
              </a:lnSpc>
              <a:spcBef>
                <a:spcPct val="0"/>
              </a:spcBef>
            </a:pPr>
            <a:r>
              <a:rPr lang="en-US" b="true" sz="2162" spc="259">
                <a:solidFill>
                  <a:srgbClr val="425ABB"/>
                </a:solidFill>
                <a:latin typeface="Neue Machina Ultra-Bold"/>
                <a:ea typeface="Neue Machina Ultra-Bold"/>
                <a:cs typeface="Neue Machina Ultra-Bold"/>
                <a:sym typeface="Neue Machina Ultra-Bold"/>
              </a:rPr>
              <a:t>PRL: ES UN PROFESIONAL DE PREVENCION DE RIESGOS LABORALES</a:t>
            </a:r>
          </a:p>
        </p:txBody>
      </p:sp>
      <p:sp>
        <p:nvSpPr>
          <p:cNvPr name="TextBox 8" id="8"/>
          <p:cNvSpPr txBox="true"/>
          <p:nvPr/>
        </p:nvSpPr>
        <p:spPr>
          <a:xfrm rot="0">
            <a:off x="2428875" y="4747862"/>
            <a:ext cx="14337240" cy="2222221"/>
          </a:xfrm>
          <a:prstGeom prst="rect">
            <a:avLst/>
          </a:prstGeom>
        </p:spPr>
        <p:txBody>
          <a:bodyPr anchor="t" rtlCol="false" tIns="0" lIns="0" bIns="0" rIns="0">
            <a:spAutoFit/>
          </a:bodyPr>
          <a:lstStyle/>
          <a:p>
            <a:pPr algn="l" marL="461158" indent="-230579" lvl="1">
              <a:lnSpc>
                <a:spcPts val="2990"/>
              </a:lnSpc>
              <a:buFont typeface="Arial"/>
              <a:buChar char="•"/>
            </a:pPr>
            <a:r>
              <a:rPr lang="en-US" b="true" sz="2135" spc="668">
                <a:solidFill>
                  <a:srgbClr val="425ABB"/>
                </a:solidFill>
                <a:latin typeface="Neue Machina Ultra-Bold"/>
                <a:ea typeface="Neue Machina Ultra-Bold"/>
                <a:cs typeface="Neue Machina Ultra-Bold"/>
                <a:sym typeface="Neue Machina Ultra-Bold"/>
              </a:rPr>
              <a:t>ASEGURAR QUE SU COMPÑIA CUENTE CON UN ENTORNO DE TRABAJO SEGURO Y SALUDABLE PARA LOS EMPLEADOS </a:t>
            </a:r>
          </a:p>
          <a:p>
            <a:pPr algn="l" marL="461158" indent="-230579" lvl="1">
              <a:lnSpc>
                <a:spcPts val="2990"/>
              </a:lnSpc>
              <a:buFont typeface="Arial"/>
              <a:buChar char="•"/>
            </a:pPr>
            <a:r>
              <a:rPr lang="en-US" b="true" sz="2135" spc="668">
                <a:solidFill>
                  <a:srgbClr val="425ABB"/>
                </a:solidFill>
                <a:latin typeface="Neue Machina Ultra-Bold"/>
                <a:ea typeface="Neue Machina Ultra-Bold"/>
                <a:cs typeface="Neue Machina Ultra-Bold"/>
                <a:sym typeface="Neue Machina Ultra-Bold"/>
              </a:rPr>
              <a:t>AYUDAR E INFORMAR A LA DIRECCIÓN Y EMPLEADOS SOBRE PRÁCTICAS ADECUADAS DE SEGURIDADY SALUD LABORAL</a:t>
            </a:r>
          </a:p>
          <a:p>
            <a:pPr algn="l" marL="461158" indent="-230579" lvl="1">
              <a:lnSpc>
                <a:spcPts val="2990"/>
              </a:lnSpc>
              <a:buFont typeface="Arial"/>
              <a:buChar char="•"/>
            </a:pPr>
            <a:r>
              <a:rPr lang="en-US" b="true" sz="2135" spc="668">
                <a:solidFill>
                  <a:srgbClr val="425ABB"/>
                </a:solidFill>
                <a:latin typeface="Neue Machina Ultra-Bold"/>
                <a:ea typeface="Neue Machina Ultra-Bold"/>
                <a:cs typeface="Neue Machina Ultra-Bold"/>
                <a:sym typeface="Neue Machina Ultra-Bold"/>
              </a:rPr>
              <a:t>APLICAR, CUANDO SEA NECESARIO, LOS PLANES DE EMERGENCIA A MEDIDA DE QUE SEA NECESARIO</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AutoShape 3" id="3"/>
          <p:cNvSpPr/>
          <p:nvPr/>
        </p:nvSpPr>
        <p:spPr>
          <a:xfrm rot="5400000">
            <a:off x="-8566475" y="3610608"/>
            <a:ext cx="19171301" cy="0"/>
          </a:xfrm>
          <a:prstGeom prst="line">
            <a:avLst/>
          </a:prstGeom>
          <a:ln cap="flat" w="19050">
            <a:solidFill>
              <a:srgbClr val="425ABB"/>
            </a:solidFill>
            <a:prstDash val="solid"/>
            <a:headEnd type="none" len="sm" w="sm"/>
            <a:tailEnd type="none" len="sm" w="sm"/>
          </a:ln>
        </p:spPr>
      </p:sp>
      <p:sp>
        <p:nvSpPr>
          <p:cNvPr name="AutoShape 4" id="4"/>
          <p:cNvSpPr/>
          <p:nvPr/>
        </p:nvSpPr>
        <p:spPr>
          <a:xfrm rot="5400000">
            <a:off x="7664125" y="3610608"/>
            <a:ext cx="19171301" cy="0"/>
          </a:xfrm>
          <a:prstGeom prst="line">
            <a:avLst/>
          </a:prstGeom>
          <a:ln cap="flat" w="19050">
            <a:solidFill>
              <a:srgbClr val="425ABB"/>
            </a:solidFill>
            <a:prstDash val="solid"/>
            <a:headEnd type="none" len="sm" w="sm"/>
            <a:tailEnd type="none" len="sm" w="sm"/>
          </a:ln>
        </p:spPr>
      </p:sp>
      <p:sp>
        <p:nvSpPr>
          <p:cNvPr name="TextBox 5" id="5"/>
          <p:cNvSpPr txBox="true"/>
          <p:nvPr/>
        </p:nvSpPr>
        <p:spPr>
          <a:xfrm rot="0">
            <a:off x="3862292" y="1046246"/>
            <a:ext cx="10544366" cy="705486"/>
          </a:xfrm>
          <a:prstGeom prst="rect">
            <a:avLst/>
          </a:prstGeom>
        </p:spPr>
        <p:txBody>
          <a:bodyPr anchor="t" rtlCol="false" tIns="0" lIns="0" bIns="0" rIns="0">
            <a:spAutoFit/>
          </a:bodyPr>
          <a:lstStyle/>
          <a:p>
            <a:pPr algn="ctr" marL="0" indent="0" lvl="0">
              <a:lnSpc>
                <a:spcPts val="5739"/>
              </a:lnSpc>
              <a:spcBef>
                <a:spcPct val="0"/>
              </a:spcBef>
            </a:pPr>
            <a:r>
              <a:rPr lang="en-US" b="true" sz="4099" spc="491">
                <a:solidFill>
                  <a:srgbClr val="425ABB"/>
                </a:solidFill>
                <a:latin typeface="Neue Machina Ultra-Bold"/>
                <a:ea typeface="Neue Machina Ultra-Bold"/>
                <a:cs typeface="Neue Machina Ultra-Bold"/>
                <a:sym typeface="Neue Machina Ultra-Bold"/>
              </a:rPr>
              <a:t>¿QUÉ OCURRIÓ? </a:t>
            </a:r>
          </a:p>
        </p:txBody>
      </p:sp>
      <p:sp>
        <p:nvSpPr>
          <p:cNvPr name="TextBox 6" id="6"/>
          <p:cNvSpPr txBox="true"/>
          <p:nvPr/>
        </p:nvSpPr>
        <p:spPr>
          <a:xfrm rot="0">
            <a:off x="2641105" y="2123211"/>
            <a:ext cx="13005789" cy="6282691"/>
          </a:xfrm>
          <a:prstGeom prst="rect">
            <a:avLst/>
          </a:prstGeom>
        </p:spPr>
        <p:txBody>
          <a:bodyPr anchor="t" rtlCol="false" tIns="0" lIns="0" bIns="0" rIns="0">
            <a:spAutoFit/>
          </a:bodyPr>
          <a:lstStyle/>
          <a:p>
            <a:pPr algn="ctr">
              <a:lnSpc>
                <a:spcPts val="3359"/>
              </a:lnSpc>
            </a:pPr>
            <a:r>
              <a:rPr lang="en-US" sz="2399">
                <a:solidFill>
                  <a:srgbClr val="425ABB"/>
                </a:solidFill>
                <a:latin typeface="Neue Machina"/>
                <a:ea typeface="Neue Machina"/>
                <a:cs typeface="Neue Machina"/>
                <a:sym typeface="Neue Machina"/>
              </a:rPr>
              <a:t>El caso a exponer se basa en una empresa que produce cables de fibra, en cuyo puesto de trabajo, un empleado ensambla cables por medio de una bobina que a altas temperaturas ensambla el plástico para su fabricación, y debido a esto, ha de ser manejado usando guantes aislantes para no sufrir quemaduras al mover las bobinas. La noticia comienza cuando en un turno de noche, un empleado se le olvidó el guante aislante en su hogar, que era de talla 6, y para poder continuar con el trabajo, fue prestado guantes de talla 7, que no les quedaba como un guante dejando un espacio de sobra en la punta de los dedos. Al poner la bobina en marcha, ese espacio del dedo se quedó pillado y arrastró el sujeto a girar al ritmo de la máquina, algo mas lento que cinco veces por segundo. Estando dando vueltas por más de un minuto, la víctima fue enviada al hospital y dada de baja por cierto tiempo, y al ser operado en urgencias, el resultado fue que tres dedos y medio fueron perdidos. El compañero de máquina, que debería haber estado en el mismo puesto, se encontraba en el momento del accidente ordenando un café para tomar.</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AutoShape 3" id="3"/>
          <p:cNvSpPr/>
          <p:nvPr/>
        </p:nvSpPr>
        <p:spPr>
          <a:xfrm rot="5400000">
            <a:off x="-8566475" y="3610608"/>
            <a:ext cx="19171301" cy="0"/>
          </a:xfrm>
          <a:prstGeom prst="line">
            <a:avLst/>
          </a:prstGeom>
          <a:ln cap="flat" w="19050">
            <a:solidFill>
              <a:srgbClr val="425ABB"/>
            </a:solidFill>
            <a:prstDash val="solid"/>
            <a:headEnd type="none" len="sm" w="sm"/>
            <a:tailEnd type="none" len="sm" w="sm"/>
          </a:ln>
        </p:spPr>
      </p:sp>
      <p:sp>
        <p:nvSpPr>
          <p:cNvPr name="AutoShape 4" id="4"/>
          <p:cNvSpPr/>
          <p:nvPr/>
        </p:nvSpPr>
        <p:spPr>
          <a:xfrm rot="5400000">
            <a:off x="7664125" y="3610608"/>
            <a:ext cx="19171301" cy="0"/>
          </a:xfrm>
          <a:prstGeom prst="line">
            <a:avLst/>
          </a:prstGeom>
          <a:ln cap="flat" w="19050">
            <a:solidFill>
              <a:srgbClr val="425ABB"/>
            </a:solidFill>
            <a:prstDash val="solid"/>
            <a:headEnd type="none" len="sm" w="sm"/>
            <a:tailEnd type="none" len="sm" w="sm"/>
          </a:ln>
        </p:spPr>
      </p:sp>
      <p:sp>
        <p:nvSpPr>
          <p:cNvPr name="Freeform 5" id="5"/>
          <p:cNvSpPr/>
          <p:nvPr/>
        </p:nvSpPr>
        <p:spPr>
          <a:xfrm flipH="false" flipV="false" rot="0">
            <a:off x="11205171" y="5585221"/>
            <a:ext cx="4803311" cy="5003449"/>
          </a:xfrm>
          <a:custGeom>
            <a:avLst/>
            <a:gdLst/>
            <a:ahLst/>
            <a:cxnLst/>
            <a:rect r="r" b="b" t="t" l="l"/>
            <a:pathLst>
              <a:path h="5003449" w="4803311">
                <a:moveTo>
                  <a:pt x="0" y="0"/>
                </a:moveTo>
                <a:lnTo>
                  <a:pt x="4803311" y="0"/>
                </a:lnTo>
                <a:lnTo>
                  <a:pt x="4803311" y="5003449"/>
                </a:lnTo>
                <a:lnTo>
                  <a:pt x="0" y="50034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4345509" y="369851"/>
            <a:ext cx="6390136" cy="1784987"/>
          </a:xfrm>
          <a:prstGeom prst="rect">
            <a:avLst/>
          </a:prstGeom>
        </p:spPr>
        <p:txBody>
          <a:bodyPr anchor="t" rtlCol="false" tIns="0" lIns="0" bIns="0" rIns="0">
            <a:spAutoFit/>
          </a:bodyPr>
          <a:lstStyle/>
          <a:p>
            <a:pPr algn="ctr" marL="0" indent="0" lvl="0">
              <a:lnSpc>
                <a:spcPts val="7139"/>
              </a:lnSpc>
              <a:spcBef>
                <a:spcPct val="0"/>
              </a:spcBef>
            </a:pPr>
            <a:r>
              <a:rPr lang="en-US" sz="5099" spc="611">
                <a:solidFill>
                  <a:srgbClr val="425ABB"/>
                </a:solidFill>
                <a:latin typeface="More Sugar"/>
                <a:ea typeface="More Sugar"/>
                <a:cs typeface="More Sugar"/>
                <a:sym typeface="More Sugar"/>
              </a:rPr>
              <a:t>RIESGOS LABORALES </a:t>
            </a:r>
          </a:p>
        </p:txBody>
      </p:sp>
      <p:grpSp>
        <p:nvGrpSpPr>
          <p:cNvPr name="Group 7" id="7"/>
          <p:cNvGrpSpPr/>
          <p:nvPr/>
        </p:nvGrpSpPr>
        <p:grpSpPr>
          <a:xfrm rot="0">
            <a:off x="2684595" y="2579557"/>
            <a:ext cx="3202340" cy="2706666"/>
            <a:chOff x="0" y="0"/>
            <a:chExt cx="4269787" cy="3608888"/>
          </a:xfrm>
        </p:grpSpPr>
        <p:sp>
          <p:nvSpPr>
            <p:cNvPr name="TextBox 8" id="8"/>
            <p:cNvSpPr txBox="true"/>
            <p:nvPr/>
          </p:nvSpPr>
          <p:spPr>
            <a:xfrm rot="0">
              <a:off x="1906655" y="-142875"/>
              <a:ext cx="2363132" cy="1695809"/>
            </a:xfrm>
            <a:prstGeom prst="rect">
              <a:avLst/>
            </a:prstGeom>
          </p:spPr>
          <p:txBody>
            <a:bodyPr anchor="t" rtlCol="false" tIns="0" lIns="0" bIns="0" rIns="0">
              <a:spAutoFit/>
            </a:bodyPr>
            <a:lstStyle/>
            <a:p>
              <a:pPr algn="r" marL="0" indent="0" lvl="0">
                <a:lnSpc>
                  <a:spcPts val="10699"/>
                </a:lnSpc>
                <a:spcBef>
                  <a:spcPct val="0"/>
                </a:spcBef>
              </a:pPr>
              <a:r>
                <a:rPr lang="en-US" sz="7642" u="none">
                  <a:solidFill>
                    <a:srgbClr val="425ABB"/>
                  </a:solidFill>
                  <a:latin typeface="More Sugar"/>
                  <a:ea typeface="More Sugar"/>
                  <a:cs typeface="More Sugar"/>
                  <a:sym typeface="More Sugar"/>
                </a:rPr>
                <a:t>01</a:t>
              </a:r>
            </a:p>
          </p:txBody>
        </p:sp>
        <p:sp>
          <p:nvSpPr>
            <p:cNvPr name="TextBox 9" id="9"/>
            <p:cNvSpPr txBox="true"/>
            <p:nvPr/>
          </p:nvSpPr>
          <p:spPr>
            <a:xfrm rot="0">
              <a:off x="0" y="1495784"/>
              <a:ext cx="4269787" cy="2113104"/>
            </a:xfrm>
            <a:prstGeom prst="rect">
              <a:avLst/>
            </a:prstGeom>
          </p:spPr>
          <p:txBody>
            <a:bodyPr anchor="t" rtlCol="false" tIns="0" lIns="0" bIns="0" rIns="0">
              <a:spAutoFit/>
            </a:bodyPr>
            <a:lstStyle/>
            <a:p>
              <a:pPr algn="l" marL="0" indent="0" lvl="0">
                <a:lnSpc>
                  <a:spcPts val="3209"/>
                </a:lnSpc>
                <a:spcBef>
                  <a:spcPct val="0"/>
                </a:spcBef>
              </a:pPr>
              <a:r>
                <a:rPr lang="en-US" b="true" sz="2292" spc="275">
                  <a:solidFill>
                    <a:srgbClr val="425ABB"/>
                  </a:solidFill>
                  <a:latin typeface="Neue Machina Ultra-Bold"/>
                  <a:ea typeface="Neue Machina Ultra-Bold"/>
                  <a:cs typeface="Neue Machina Ultra-Bold"/>
                  <a:sym typeface="Neue Machina Ultra-Bold"/>
                </a:rPr>
                <a:t>NO PORTAR ELEMENTOS DE PROTECCION PERSONAL </a:t>
              </a:r>
            </a:p>
          </p:txBody>
        </p:sp>
      </p:grpSp>
      <p:grpSp>
        <p:nvGrpSpPr>
          <p:cNvPr name="Group 10" id="10"/>
          <p:cNvGrpSpPr/>
          <p:nvPr/>
        </p:nvGrpSpPr>
        <p:grpSpPr>
          <a:xfrm rot="0">
            <a:off x="12112812" y="2579557"/>
            <a:ext cx="4245328" cy="2306616"/>
            <a:chOff x="0" y="0"/>
            <a:chExt cx="5660437" cy="3075488"/>
          </a:xfrm>
        </p:grpSpPr>
        <p:sp>
          <p:nvSpPr>
            <p:cNvPr name="TextBox 11" id="11"/>
            <p:cNvSpPr txBox="true"/>
            <p:nvPr/>
          </p:nvSpPr>
          <p:spPr>
            <a:xfrm rot="0">
              <a:off x="2527644" y="-142875"/>
              <a:ext cx="3132793" cy="1695809"/>
            </a:xfrm>
            <a:prstGeom prst="rect">
              <a:avLst/>
            </a:prstGeom>
          </p:spPr>
          <p:txBody>
            <a:bodyPr anchor="t" rtlCol="false" tIns="0" lIns="0" bIns="0" rIns="0">
              <a:spAutoFit/>
            </a:bodyPr>
            <a:lstStyle/>
            <a:p>
              <a:pPr algn="r" marL="0" indent="0" lvl="0">
                <a:lnSpc>
                  <a:spcPts val="10699"/>
                </a:lnSpc>
                <a:spcBef>
                  <a:spcPct val="0"/>
                </a:spcBef>
              </a:pPr>
              <a:r>
                <a:rPr lang="en-US" sz="7642" u="none">
                  <a:solidFill>
                    <a:srgbClr val="425ABB"/>
                  </a:solidFill>
                  <a:latin typeface="More Sugar"/>
                  <a:ea typeface="More Sugar"/>
                  <a:cs typeface="More Sugar"/>
                  <a:sym typeface="More Sugar"/>
                </a:rPr>
                <a:t>03</a:t>
              </a:r>
            </a:p>
          </p:txBody>
        </p:sp>
        <p:sp>
          <p:nvSpPr>
            <p:cNvPr name="TextBox 12" id="12"/>
            <p:cNvSpPr txBox="true"/>
            <p:nvPr/>
          </p:nvSpPr>
          <p:spPr>
            <a:xfrm rot="0">
              <a:off x="0" y="1495784"/>
              <a:ext cx="5660437" cy="1579704"/>
            </a:xfrm>
            <a:prstGeom prst="rect">
              <a:avLst/>
            </a:prstGeom>
          </p:spPr>
          <p:txBody>
            <a:bodyPr anchor="t" rtlCol="false" tIns="0" lIns="0" bIns="0" rIns="0">
              <a:spAutoFit/>
            </a:bodyPr>
            <a:lstStyle/>
            <a:p>
              <a:pPr algn="just" marL="0" indent="0" lvl="0">
                <a:lnSpc>
                  <a:spcPts val="3209"/>
                </a:lnSpc>
                <a:spcBef>
                  <a:spcPct val="0"/>
                </a:spcBef>
              </a:pPr>
              <a:r>
                <a:rPr lang="en-US" b="true" sz="2292" spc="275">
                  <a:solidFill>
                    <a:srgbClr val="425ABB"/>
                  </a:solidFill>
                  <a:latin typeface="Neue Machina Ultra-Bold"/>
                  <a:ea typeface="Neue Machina Ultra-Bold"/>
                  <a:cs typeface="Neue Machina Ultra-Bold"/>
                  <a:sym typeface="Neue Machina Ultra-Bold"/>
                </a:rPr>
                <a:t>NO SE CONTABA CON SUPERVISOR EN TURNO NOCTURNO</a:t>
              </a:r>
            </a:p>
          </p:txBody>
        </p:sp>
      </p:grpSp>
      <p:grpSp>
        <p:nvGrpSpPr>
          <p:cNvPr name="Group 13" id="13"/>
          <p:cNvGrpSpPr/>
          <p:nvPr/>
        </p:nvGrpSpPr>
        <p:grpSpPr>
          <a:xfrm rot="0">
            <a:off x="7533305" y="2579557"/>
            <a:ext cx="3202340" cy="2706666"/>
            <a:chOff x="0" y="0"/>
            <a:chExt cx="4269787" cy="3608888"/>
          </a:xfrm>
        </p:grpSpPr>
        <p:sp>
          <p:nvSpPr>
            <p:cNvPr name="TextBox 14" id="14"/>
            <p:cNvSpPr txBox="true"/>
            <p:nvPr/>
          </p:nvSpPr>
          <p:spPr>
            <a:xfrm rot="0">
              <a:off x="1906655" y="-142875"/>
              <a:ext cx="2363132" cy="1695809"/>
            </a:xfrm>
            <a:prstGeom prst="rect">
              <a:avLst/>
            </a:prstGeom>
          </p:spPr>
          <p:txBody>
            <a:bodyPr anchor="t" rtlCol="false" tIns="0" lIns="0" bIns="0" rIns="0">
              <a:spAutoFit/>
            </a:bodyPr>
            <a:lstStyle/>
            <a:p>
              <a:pPr algn="r" marL="0" indent="0" lvl="0">
                <a:lnSpc>
                  <a:spcPts val="10699"/>
                </a:lnSpc>
                <a:spcBef>
                  <a:spcPct val="0"/>
                </a:spcBef>
              </a:pPr>
              <a:r>
                <a:rPr lang="en-US" sz="7642" u="none">
                  <a:solidFill>
                    <a:srgbClr val="425ABB"/>
                  </a:solidFill>
                  <a:latin typeface="More Sugar"/>
                  <a:ea typeface="More Sugar"/>
                  <a:cs typeface="More Sugar"/>
                  <a:sym typeface="More Sugar"/>
                </a:rPr>
                <a:t>02</a:t>
              </a:r>
            </a:p>
          </p:txBody>
        </p:sp>
        <p:sp>
          <p:nvSpPr>
            <p:cNvPr name="TextBox 15" id="15"/>
            <p:cNvSpPr txBox="true"/>
            <p:nvPr/>
          </p:nvSpPr>
          <p:spPr>
            <a:xfrm rot="0">
              <a:off x="0" y="1495784"/>
              <a:ext cx="4269787" cy="2113104"/>
            </a:xfrm>
            <a:prstGeom prst="rect">
              <a:avLst/>
            </a:prstGeom>
          </p:spPr>
          <p:txBody>
            <a:bodyPr anchor="t" rtlCol="false" tIns="0" lIns="0" bIns="0" rIns="0">
              <a:spAutoFit/>
            </a:bodyPr>
            <a:lstStyle/>
            <a:p>
              <a:pPr algn="just" marL="0" indent="0" lvl="0">
                <a:lnSpc>
                  <a:spcPts val="3209"/>
                </a:lnSpc>
                <a:spcBef>
                  <a:spcPct val="0"/>
                </a:spcBef>
              </a:pPr>
              <a:r>
                <a:rPr lang="en-US" b="true" sz="2292" spc="275">
                  <a:solidFill>
                    <a:srgbClr val="425ABB"/>
                  </a:solidFill>
                  <a:latin typeface="Neue Machina Ultra-Bold"/>
                  <a:ea typeface="Neue Machina Ultra-Bold"/>
                  <a:cs typeface="Neue Machina Ultra-Bold"/>
                  <a:sym typeface="Neue Machina Ultra-Bold"/>
                </a:rPr>
                <a:t>USAR LOS GUANTES DE TALLA INADECUADA</a:t>
              </a:r>
            </a:p>
          </p:txBody>
        </p:sp>
      </p:grpSp>
      <p:grpSp>
        <p:nvGrpSpPr>
          <p:cNvPr name="Group 16" id="16"/>
          <p:cNvGrpSpPr/>
          <p:nvPr/>
        </p:nvGrpSpPr>
        <p:grpSpPr>
          <a:xfrm rot="0">
            <a:off x="2684595" y="7129303"/>
            <a:ext cx="3202340" cy="1915286"/>
            <a:chOff x="0" y="0"/>
            <a:chExt cx="4269787" cy="2553714"/>
          </a:xfrm>
        </p:grpSpPr>
        <p:sp>
          <p:nvSpPr>
            <p:cNvPr name="TextBox 17" id="17"/>
            <p:cNvSpPr txBox="true"/>
            <p:nvPr/>
          </p:nvSpPr>
          <p:spPr>
            <a:xfrm rot="0">
              <a:off x="1906655" y="-142875"/>
              <a:ext cx="2363132" cy="1695809"/>
            </a:xfrm>
            <a:prstGeom prst="rect">
              <a:avLst/>
            </a:prstGeom>
          </p:spPr>
          <p:txBody>
            <a:bodyPr anchor="t" rtlCol="false" tIns="0" lIns="0" bIns="0" rIns="0">
              <a:spAutoFit/>
            </a:bodyPr>
            <a:lstStyle/>
            <a:p>
              <a:pPr algn="r" marL="0" indent="0" lvl="0">
                <a:lnSpc>
                  <a:spcPts val="10699"/>
                </a:lnSpc>
                <a:spcBef>
                  <a:spcPct val="0"/>
                </a:spcBef>
              </a:pPr>
              <a:r>
                <a:rPr lang="en-US" sz="7642" u="none">
                  <a:solidFill>
                    <a:srgbClr val="425ABB"/>
                  </a:solidFill>
                  <a:latin typeface="More Sugar"/>
                  <a:ea typeface="More Sugar"/>
                  <a:cs typeface="More Sugar"/>
                  <a:sym typeface="More Sugar"/>
                </a:rPr>
                <a:t>04</a:t>
              </a:r>
            </a:p>
          </p:txBody>
        </p:sp>
        <p:sp>
          <p:nvSpPr>
            <p:cNvPr name="TextBox 18" id="18"/>
            <p:cNvSpPr txBox="true"/>
            <p:nvPr/>
          </p:nvSpPr>
          <p:spPr>
            <a:xfrm rot="0">
              <a:off x="0" y="1495784"/>
              <a:ext cx="4269787" cy="1057930"/>
            </a:xfrm>
            <a:prstGeom prst="rect">
              <a:avLst/>
            </a:prstGeom>
          </p:spPr>
          <p:txBody>
            <a:bodyPr anchor="t" rtlCol="false" tIns="0" lIns="0" bIns="0" rIns="0">
              <a:spAutoFit/>
            </a:bodyPr>
            <a:lstStyle/>
            <a:p>
              <a:pPr algn="r" marL="0" indent="0" lvl="0">
                <a:lnSpc>
                  <a:spcPts val="3209"/>
                </a:lnSpc>
                <a:spcBef>
                  <a:spcPct val="0"/>
                </a:spcBef>
              </a:pPr>
              <a:r>
                <a:rPr lang="en-US" b="true" sz="2292" spc="275">
                  <a:solidFill>
                    <a:srgbClr val="425ABB"/>
                  </a:solidFill>
                  <a:latin typeface="Neue Machina Ultra-Bold"/>
                  <a:ea typeface="Neue Machina Ultra-Bold"/>
                  <a:cs typeface="Neue Machina Ultra-Bold"/>
                  <a:sym typeface="Neue Machina Ultra-Bold"/>
                </a:rPr>
                <a:t>MAQUINARIA ANTIGUA. </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AutoShape 3" id="3"/>
          <p:cNvSpPr/>
          <p:nvPr/>
        </p:nvSpPr>
        <p:spPr>
          <a:xfrm rot="5400000">
            <a:off x="7664125" y="3592351"/>
            <a:ext cx="19171301" cy="0"/>
          </a:xfrm>
          <a:prstGeom prst="line">
            <a:avLst/>
          </a:prstGeom>
          <a:ln cap="flat" w="19050">
            <a:solidFill>
              <a:srgbClr val="425ABB"/>
            </a:solidFill>
            <a:prstDash val="solid"/>
            <a:headEnd type="none" len="sm" w="sm"/>
            <a:tailEnd type="none" len="sm" w="sm"/>
          </a:ln>
        </p:spPr>
      </p:sp>
      <p:sp>
        <p:nvSpPr>
          <p:cNvPr name="TextBox 4" id="4"/>
          <p:cNvSpPr txBox="true"/>
          <p:nvPr/>
        </p:nvSpPr>
        <p:spPr>
          <a:xfrm rot="0">
            <a:off x="1028700" y="904875"/>
            <a:ext cx="11502202" cy="2105015"/>
          </a:xfrm>
          <a:prstGeom prst="rect">
            <a:avLst/>
          </a:prstGeom>
        </p:spPr>
        <p:txBody>
          <a:bodyPr anchor="t" rtlCol="false" tIns="0" lIns="0" bIns="0" rIns="0">
            <a:spAutoFit/>
          </a:bodyPr>
          <a:lstStyle/>
          <a:p>
            <a:pPr algn="l">
              <a:lnSpc>
                <a:spcPts val="8400"/>
              </a:lnSpc>
            </a:pPr>
            <a:r>
              <a:rPr lang="en-US" sz="6000">
                <a:solidFill>
                  <a:srgbClr val="425ABB"/>
                </a:solidFill>
                <a:latin typeface="More Sugar"/>
                <a:ea typeface="More Sugar"/>
                <a:cs typeface="More Sugar"/>
                <a:sym typeface="More Sugar"/>
              </a:rPr>
              <a:t>MEDIDAS QUE TOMO LA EMPRESA</a:t>
            </a:r>
          </a:p>
        </p:txBody>
      </p:sp>
      <p:sp>
        <p:nvSpPr>
          <p:cNvPr name="TextBox 5" id="5"/>
          <p:cNvSpPr txBox="true"/>
          <p:nvPr/>
        </p:nvSpPr>
        <p:spPr>
          <a:xfrm rot="0">
            <a:off x="1028700" y="4272742"/>
            <a:ext cx="9744810" cy="2855744"/>
          </a:xfrm>
          <a:prstGeom prst="rect">
            <a:avLst/>
          </a:prstGeom>
        </p:spPr>
        <p:txBody>
          <a:bodyPr anchor="t" rtlCol="false" tIns="0" lIns="0" bIns="0" rIns="0">
            <a:spAutoFit/>
          </a:bodyPr>
          <a:lstStyle/>
          <a:p>
            <a:pPr algn="l" marL="500703" indent="-250351" lvl="1">
              <a:lnSpc>
                <a:spcPts val="3246"/>
              </a:lnSpc>
              <a:buFont typeface="Arial"/>
              <a:buChar char="•"/>
            </a:pPr>
            <a:r>
              <a:rPr lang="en-US" b="true" sz="2319" spc="278">
                <a:solidFill>
                  <a:srgbClr val="425ABB"/>
                </a:solidFill>
                <a:latin typeface="Neue Machina Ultra-Bold"/>
                <a:ea typeface="Neue Machina Ultra-Bold"/>
                <a:cs typeface="Neue Machina Ultra-Bold"/>
                <a:sym typeface="Neue Machina Ultra-Bold"/>
              </a:rPr>
              <a:t>PUSO UN DISPENSADOR DE GUANTES</a:t>
            </a:r>
          </a:p>
          <a:p>
            <a:pPr algn="l" marL="500703" indent="-250351" lvl="1">
              <a:lnSpc>
                <a:spcPts val="3246"/>
              </a:lnSpc>
              <a:buFont typeface="Arial"/>
              <a:buChar char="•"/>
            </a:pPr>
            <a:r>
              <a:rPr lang="en-US" b="true" sz="2319" spc="278">
                <a:solidFill>
                  <a:srgbClr val="425ABB"/>
                </a:solidFill>
                <a:latin typeface="Neue Machina Ultra-Bold"/>
                <a:ea typeface="Neue Machina Ultra-Bold"/>
                <a:cs typeface="Neue Machina Ultra-Bold"/>
                <a:sym typeface="Neue Machina Ultra-Bold"/>
              </a:rPr>
              <a:t>AUMENTO LA SEGURIDAD PONIENDO OTRA SETA.</a:t>
            </a:r>
          </a:p>
          <a:p>
            <a:pPr algn="l" marL="500703" indent="-250351" lvl="1">
              <a:lnSpc>
                <a:spcPts val="3246"/>
              </a:lnSpc>
              <a:buFont typeface="Arial"/>
              <a:buChar char="•"/>
            </a:pPr>
            <a:r>
              <a:rPr lang="en-US" b="true" sz="2319" spc="278">
                <a:solidFill>
                  <a:srgbClr val="425ABB"/>
                </a:solidFill>
                <a:latin typeface="Neue Machina Ultra-Bold"/>
                <a:ea typeface="Neue Machina Ultra-Bold"/>
                <a:cs typeface="Neue Machina Ultra-Bold"/>
                <a:sym typeface="Neue Machina Ultra-Bold"/>
              </a:rPr>
              <a:t>AUMENTARON LA VIGILANCIA PARA QUE TODOS ESTUVIERAN EN SU PUESTO DE TRABAJO.</a:t>
            </a:r>
          </a:p>
          <a:p>
            <a:pPr algn="l" marL="500703" indent="-250351" lvl="1">
              <a:lnSpc>
                <a:spcPts val="3246"/>
              </a:lnSpc>
              <a:buFont typeface="Arial"/>
              <a:buChar char="•"/>
            </a:pPr>
            <a:r>
              <a:rPr lang="en-US" b="true" sz="2319" spc="278">
                <a:solidFill>
                  <a:srgbClr val="425ABB"/>
                </a:solidFill>
                <a:latin typeface="Neue Machina Ultra-Bold"/>
                <a:ea typeface="Neue Machina Ultra-Bold"/>
                <a:cs typeface="Neue Machina Ultra-Bold"/>
                <a:sym typeface="Neue Machina Ultra-Bold"/>
              </a:rPr>
              <a:t>MAS VIGILANCIA POR PARTE DE LOS ENCARGADOS A POSIBLES PETICIONES.</a:t>
            </a:r>
          </a:p>
        </p:txBody>
      </p:sp>
      <p:sp>
        <p:nvSpPr>
          <p:cNvPr name="AutoShape 6" id="6"/>
          <p:cNvSpPr/>
          <p:nvPr/>
        </p:nvSpPr>
        <p:spPr>
          <a:xfrm rot="0">
            <a:off x="-334381" y="9239250"/>
            <a:ext cx="19171301" cy="0"/>
          </a:xfrm>
          <a:prstGeom prst="line">
            <a:avLst/>
          </a:prstGeom>
          <a:ln cap="flat" w="19050">
            <a:solidFill>
              <a:srgbClr val="425ABB"/>
            </a:solidFill>
            <a:prstDash val="solid"/>
            <a:headEnd type="none" len="sm" w="sm"/>
            <a:tailEnd type="none" len="sm" w="sm"/>
          </a:ln>
        </p:spPr>
      </p:sp>
      <p:sp>
        <p:nvSpPr>
          <p:cNvPr name="Freeform 7" id="7"/>
          <p:cNvSpPr/>
          <p:nvPr/>
        </p:nvSpPr>
        <p:spPr>
          <a:xfrm flipH="false" flipV="false" rot="0">
            <a:off x="11467377" y="4795487"/>
            <a:ext cx="4792035" cy="4453288"/>
          </a:xfrm>
          <a:custGeom>
            <a:avLst/>
            <a:gdLst/>
            <a:ahLst/>
            <a:cxnLst/>
            <a:rect r="r" b="b" t="t" l="l"/>
            <a:pathLst>
              <a:path h="4453288" w="4792035">
                <a:moveTo>
                  <a:pt x="0" y="0"/>
                </a:moveTo>
                <a:lnTo>
                  <a:pt x="4792035" y="0"/>
                </a:lnTo>
                <a:lnTo>
                  <a:pt x="4792035" y="4453288"/>
                </a:lnTo>
                <a:lnTo>
                  <a:pt x="0" y="445328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3238311" y="2316028"/>
            <a:ext cx="9623906" cy="1057822"/>
            <a:chOff x="0" y="0"/>
            <a:chExt cx="12831874" cy="1410430"/>
          </a:xfrm>
        </p:grpSpPr>
        <p:grpSp>
          <p:nvGrpSpPr>
            <p:cNvPr name="Group 4" id="4"/>
            <p:cNvGrpSpPr/>
            <p:nvPr/>
          </p:nvGrpSpPr>
          <p:grpSpPr>
            <a:xfrm rot="0">
              <a:off x="3092772" y="356629"/>
              <a:ext cx="9739102" cy="697172"/>
              <a:chOff x="0" y="0"/>
              <a:chExt cx="2565527" cy="183653"/>
            </a:xfrm>
          </p:grpSpPr>
          <p:sp>
            <p:nvSpPr>
              <p:cNvPr name="Freeform 5" id="5"/>
              <p:cNvSpPr/>
              <p:nvPr/>
            </p:nvSpPr>
            <p:spPr>
              <a:xfrm flipH="false" flipV="false" rot="0">
                <a:off x="0" y="0"/>
                <a:ext cx="2565527" cy="183653"/>
              </a:xfrm>
              <a:custGeom>
                <a:avLst/>
                <a:gdLst/>
                <a:ahLst/>
                <a:cxnLst/>
                <a:rect r="r" b="b" t="t" l="l"/>
                <a:pathLst>
                  <a:path h="183653" w="2565527">
                    <a:moveTo>
                      <a:pt x="9539" y="0"/>
                    </a:moveTo>
                    <a:lnTo>
                      <a:pt x="2555988" y="0"/>
                    </a:lnTo>
                    <a:cubicBezTo>
                      <a:pt x="2561256" y="0"/>
                      <a:pt x="2565527" y="4271"/>
                      <a:pt x="2565527" y="9539"/>
                    </a:cubicBezTo>
                    <a:lnTo>
                      <a:pt x="2565527" y="174114"/>
                    </a:lnTo>
                    <a:cubicBezTo>
                      <a:pt x="2565527" y="179382"/>
                      <a:pt x="2561256" y="183653"/>
                      <a:pt x="2555988" y="183653"/>
                    </a:cubicBezTo>
                    <a:lnTo>
                      <a:pt x="9539" y="183653"/>
                    </a:lnTo>
                    <a:cubicBezTo>
                      <a:pt x="4271" y="183653"/>
                      <a:pt x="0" y="179382"/>
                      <a:pt x="0" y="174114"/>
                    </a:cubicBezTo>
                    <a:lnTo>
                      <a:pt x="0" y="9539"/>
                    </a:lnTo>
                    <a:cubicBezTo>
                      <a:pt x="0" y="4271"/>
                      <a:pt x="4271" y="0"/>
                      <a:pt x="9539" y="0"/>
                    </a:cubicBezTo>
                    <a:close/>
                  </a:path>
                </a:pathLst>
              </a:custGeom>
              <a:solidFill>
                <a:srgbClr val="000000">
                  <a:alpha val="0"/>
                </a:srgbClr>
              </a:solidFill>
              <a:ln w="19050" cap="sq">
                <a:solidFill>
                  <a:srgbClr val="425ABB"/>
                </a:solidFill>
                <a:prstDash val="solid"/>
                <a:miter/>
              </a:ln>
            </p:spPr>
          </p:sp>
          <p:sp>
            <p:nvSpPr>
              <p:cNvPr name="TextBox 6" id="6"/>
              <p:cNvSpPr txBox="true"/>
              <p:nvPr/>
            </p:nvSpPr>
            <p:spPr>
              <a:xfrm>
                <a:off x="0" y="-57150"/>
                <a:ext cx="2565527" cy="240803"/>
              </a:xfrm>
              <a:prstGeom prst="rect">
                <a:avLst/>
              </a:prstGeom>
            </p:spPr>
            <p:txBody>
              <a:bodyPr anchor="ctr" rtlCol="false" tIns="28111" lIns="28111" bIns="28111" rIns="28111"/>
              <a:lstStyle/>
              <a:p>
                <a:pPr algn="ctr">
                  <a:lnSpc>
                    <a:spcPts val="3042"/>
                  </a:lnSpc>
                </a:pPr>
                <a:r>
                  <a:rPr lang="en-US" b="true" sz="2172">
                    <a:solidFill>
                      <a:srgbClr val="425ABB"/>
                    </a:solidFill>
                    <a:latin typeface="Neue Machina Ultra-Bold"/>
                    <a:ea typeface="Neue Machina Ultra-Bold"/>
                    <a:cs typeface="Neue Machina Ultra-Bold"/>
                    <a:sym typeface="Neue Machina Ultra-Bold"/>
                  </a:rPr>
                  <a:t>REENFORZAMIENTO DE LAS NORMAS</a:t>
                </a:r>
              </a:p>
            </p:txBody>
          </p:sp>
        </p:grpSp>
        <p:sp>
          <p:nvSpPr>
            <p:cNvPr name="AutoShape 7" id="7"/>
            <p:cNvSpPr/>
            <p:nvPr/>
          </p:nvSpPr>
          <p:spPr>
            <a:xfrm flipH="true" flipV="true">
              <a:off x="1800917" y="705215"/>
              <a:ext cx="1291856" cy="0"/>
            </a:xfrm>
            <a:prstGeom prst="line">
              <a:avLst/>
            </a:prstGeom>
            <a:ln cap="flat" w="38100">
              <a:solidFill>
                <a:srgbClr val="425ABB"/>
              </a:solidFill>
              <a:prstDash val="solid"/>
              <a:headEnd type="none" len="sm" w="sm"/>
              <a:tailEnd type="oval" len="lg" w="lg"/>
            </a:ln>
          </p:spPr>
        </p:sp>
        <p:grpSp>
          <p:nvGrpSpPr>
            <p:cNvPr name="Group 8" id="8"/>
            <p:cNvGrpSpPr/>
            <p:nvPr/>
          </p:nvGrpSpPr>
          <p:grpSpPr>
            <a:xfrm rot="0">
              <a:off x="0" y="0"/>
              <a:ext cx="1410430" cy="141043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25ABB"/>
              </a:solidFill>
            </p:spPr>
          </p:sp>
          <p:sp>
            <p:nvSpPr>
              <p:cNvPr name="TextBox 10" id="10"/>
              <p:cNvSpPr txBox="true"/>
              <p:nvPr/>
            </p:nvSpPr>
            <p:spPr>
              <a:xfrm>
                <a:off x="76200" y="9525"/>
                <a:ext cx="660400" cy="727075"/>
              </a:xfrm>
              <a:prstGeom prst="rect">
                <a:avLst/>
              </a:prstGeom>
            </p:spPr>
            <p:txBody>
              <a:bodyPr anchor="ctr" rtlCol="false" tIns="50800" lIns="50800" bIns="50800" rIns="50800"/>
              <a:lstStyle/>
              <a:p>
                <a:pPr algn="ctr">
                  <a:lnSpc>
                    <a:spcPts val="4899"/>
                  </a:lnSpc>
                </a:pPr>
                <a:r>
                  <a:rPr lang="en-US" sz="3499">
                    <a:solidFill>
                      <a:srgbClr val="F5F1ED"/>
                    </a:solidFill>
                    <a:latin typeface="More Sugar"/>
                    <a:ea typeface="More Sugar"/>
                    <a:cs typeface="More Sugar"/>
                    <a:sym typeface="More Sugar"/>
                  </a:rPr>
                  <a:t>1</a:t>
                </a:r>
              </a:p>
            </p:txBody>
          </p:sp>
        </p:grpSp>
      </p:grpSp>
      <p:grpSp>
        <p:nvGrpSpPr>
          <p:cNvPr name="Group 11" id="11"/>
          <p:cNvGrpSpPr/>
          <p:nvPr/>
        </p:nvGrpSpPr>
        <p:grpSpPr>
          <a:xfrm rot="0">
            <a:off x="3238311" y="4085678"/>
            <a:ext cx="9610744" cy="1057822"/>
            <a:chOff x="0" y="0"/>
            <a:chExt cx="12814325" cy="1410430"/>
          </a:xfrm>
        </p:grpSpPr>
        <p:grpSp>
          <p:nvGrpSpPr>
            <p:cNvPr name="Group 12" id="12"/>
            <p:cNvGrpSpPr/>
            <p:nvPr/>
          </p:nvGrpSpPr>
          <p:grpSpPr>
            <a:xfrm rot="0">
              <a:off x="3075223" y="356629"/>
              <a:ext cx="9739102" cy="697172"/>
              <a:chOff x="0" y="0"/>
              <a:chExt cx="2565527" cy="183653"/>
            </a:xfrm>
          </p:grpSpPr>
          <p:sp>
            <p:nvSpPr>
              <p:cNvPr name="Freeform 13" id="13"/>
              <p:cNvSpPr/>
              <p:nvPr/>
            </p:nvSpPr>
            <p:spPr>
              <a:xfrm flipH="false" flipV="false" rot="0">
                <a:off x="0" y="0"/>
                <a:ext cx="2565527" cy="183653"/>
              </a:xfrm>
              <a:custGeom>
                <a:avLst/>
                <a:gdLst/>
                <a:ahLst/>
                <a:cxnLst/>
                <a:rect r="r" b="b" t="t" l="l"/>
                <a:pathLst>
                  <a:path h="183653" w="2565527">
                    <a:moveTo>
                      <a:pt x="9539" y="0"/>
                    </a:moveTo>
                    <a:lnTo>
                      <a:pt x="2555988" y="0"/>
                    </a:lnTo>
                    <a:cubicBezTo>
                      <a:pt x="2561256" y="0"/>
                      <a:pt x="2565527" y="4271"/>
                      <a:pt x="2565527" y="9539"/>
                    </a:cubicBezTo>
                    <a:lnTo>
                      <a:pt x="2565527" y="174114"/>
                    </a:lnTo>
                    <a:cubicBezTo>
                      <a:pt x="2565527" y="179382"/>
                      <a:pt x="2561256" y="183653"/>
                      <a:pt x="2555988" y="183653"/>
                    </a:cubicBezTo>
                    <a:lnTo>
                      <a:pt x="9539" y="183653"/>
                    </a:lnTo>
                    <a:cubicBezTo>
                      <a:pt x="4271" y="183653"/>
                      <a:pt x="0" y="179382"/>
                      <a:pt x="0" y="174114"/>
                    </a:cubicBezTo>
                    <a:lnTo>
                      <a:pt x="0" y="9539"/>
                    </a:lnTo>
                    <a:cubicBezTo>
                      <a:pt x="0" y="4271"/>
                      <a:pt x="4271" y="0"/>
                      <a:pt x="9539" y="0"/>
                    </a:cubicBezTo>
                    <a:close/>
                  </a:path>
                </a:pathLst>
              </a:custGeom>
              <a:solidFill>
                <a:srgbClr val="000000">
                  <a:alpha val="0"/>
                </a:srgbClr>
              </a:solidFill>
              <a:ln w="19050" cap="sq">
                <a:solidFill>
                  <a:srgbClr val="425ABB"/>
                </a:solidFill>
                <a:prstDash val="solid"/>
                <a:miter/>
              </a:ln>
            </p:spPr>
          </p:sp>
          <p:sp>
            <p:nvSpPr>
              <p:cNvPr name="TextBox 14" id="14"/>
              <p:cNvSpPr txBox="true"/>
              <p:nvPr/>
            </p:nvSpPr>
            <p:spPr>
              <a:xfrm>
                <a:off x="0" y="-57150"/>
                <a:ext cx="2565527" cy="240803"/>
              </a:xfrm>
              <a:prstGeom prst="rect">
                <a:avLst/>
              </a:prstGeom>
            </p:spPr>
            <p:txBody>
              <a:bodyPr anchor="ctr" rtlCol="false" tIns="28111" lIns="28111" bIns="28111" rIns="28111"/>
              <a:lstStyle/>
              <a:p>
                <a:pPr algn="ctr" marL="0" indent="0" lvl="0">
                  <a:lnSpc>
                    <a:spcPts val="3042"/>
                  </a:lnSpc>
                  <a:spcBef>
                    <a:spcPct val="0"/>
                  </a:spcBef>
                </a:pPr>
                <a:r>
                  <a:rPr lang="en-US" b="true" sz="2172">
                    <a:solidFill>
                      <a:srgbClr val="425ABB"/>
                    </a:solidFill>
                    <a:latin typeface="Neue Machina Ultra-Bold"/>
                    <a:ea typeface="Neue Machina Ultra-Bold"/>
                    <a:cs typeface="Neue Machina Ultra-Bold"/>
                    <a:sym typeface="Neue Machina Ultra-Bold"/>
                  </a:rPr>
                  <a:t>CONFIRMAR QUE HAYA SUPERVISION</a:t>
                </a:r>
              </a:p>
            </p:txBody>
          </p:sp>
        </p:grpSp>
        <p:sp>
          <p:nvSpPr>
            <p:cNvPr name="AutoShape 15" id="15"/>
            <p:cNvSpPr/>
            <p:nvPr/>
          </p:nvSpPr>
          <p:spPr>
            <a:xfrm flipH="true" flipV="true">
              <a:off x="1783368" y="705215"/>
              <a:ext cx="1291856" cy="0"/>
            </a:xfrm>
            <a:prstGeom prst="line">
              <a:avLst/>
            </a:prstGeom>
            <a:ln cap="flat" w="38100">
              <a:solidFill>
                <a:srgbClr val="425ABB"/>
              </a:solidFill>
              <a:prstDash val="solid"/>
              <a:headEnd type="none" len="sm" w="sm"/>
              <a:tailEnd type="oval" len="lg" w="lg"/>
            </a:ln>
          </p:spPr>
        </p:sp>
        <p:grpSp>
          <p:nvGrpSpPr>
            <p:cNvPr name="Group 16" id="16"/>
            <p:cNvGrpSpPr/>
            <p:nvPr/>
          </p:nvGrpSpPr>
          <p:grpSpPr>
            <a:xfrm rot="0">
              <a:off x="0" y="0"/>
              <a:ext cx="1410430" cy="1410430"/>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25ABB"/>
              </a:solidFill>
              <a:ln cap="sq">
                <a:noFill/>
                <a:prstDash val="solid"/>
                <a:miter/>
              </a:ln>
            </p:spPr>
          </p:sp>
          <p:sp>
            <p:nvSpPr>
              <p:cNvPr name="TextBox 18" id="18"/>
              <p:cNvSpPr txBox="true"/>
              <p:nvPr/>
            </p:nvSpPr>
            <p:spPr>
              <a:xfrm>
                <a:off x="76200" y="9525"/>
                <a:ext cx="660400" cy="727075"/>
              </a:xfrm>
              <a:prstGeom prst="rect">
                <a:avLst/>
              </a:prstGeom>
            </p:spPr>
            <p:txBody>
              <a:bodyPr anchor="ctr" rtlCol="false" tIns="50800" lIns="50800" bIns="50800" rIns="50800"/>
              <a:lstStyle/>
              <a:p>
                <a:pPr algn="ctr" marL="0" indent="0" lvl="0">
                  <a:lnSpc>
                    <a:spcPts val="4899"/>
                  </a:lnSpc>
                  <a:spcBef>
                    <a:spcPct val="0"/>
                  </a:spcBef>
                </a:pPr>
                <a:r>
                  <a:rPr lang="en-US" sz="3499" strike="noStrike" u="none">
                    <a:solidFill>
                      <a:srgbClr val="F5F1ED"/>
                    </a:solidFill>
                    <a:latin typeface="More Sugar"/>
                    <a:ea typeface="More Sugar"/>
                    <a:cs typeface="More Sugar"/>
                    <a:sym typeface="More Sugar"/>
                  </a:rPr>
                  <a:t>2</a:t>
                </a:r>
              </a:p>
            </p:txBody>
          </p:sp>
        </p:grpSp>
      </p:grpSp>
      <p:grpSp>
        <p:nvGrpSpPr>
          <p:cNvPr name="Group 19" id="19"/>
          <p:cNvGrpSpPr/>
          <p:nvPr/>
        </p:nvGrpSpPr>
        <p:grpSpPr>
          <a:xfrm rot="0">
            <a:off x="3146462" y="5857875"/>
            <a:ext cx="9610744" cy="1057822"/>
            <a:chOff x="0" y="0"/>
            <a:chExt cx="12814325" cy="1410430"/>
          </a:xfrm>
        </p:grpSpPr>
        <p:sp>
          <p:nvSpPr>
            <p:cNvPr name="AutoShape 20" id="20"/>
            <p:cNvSpPr/>
            <p:nvPr/>
          </p:nvSpPr>
          <p:spPr>
            <a:xfrm flipH="true" flipV="true">
              <a:off x="1783368" y="705215"/>
              <a:ext cx="1291856" cy="0"/>
            </a:xfrm>
            <a:prstGeom prst="line">
              <a:avLst/>
            </a:prstGeom>
            <a:ln cap="flat" w="38100">
              <a:solidFill>
                <a:srgbClr val="425ABB"/>
              </a:solidFill>
              <a:prstDash val="solid"/>
              <a:headEnd type="none" len="sm" w="sm"/>
              <a:tailEnd type="oval" len="lg" w="lg"/>
            </a:ln>
          </p:spPr>
        </p:sp>
        <p:grpSp>
          <p:nvGrpSpPr>
            <p:cNvPr name="Group 21" id="21"/>
            <p:cNvGrpSpPr/>
            <p:nvPr/>
          </p:nvGrpSpPr>
          <p:grpSpPr>
            <a:xfrm rot="0">
              <a:off x="3075223" y="356629"/>
              <a:ext cx="9739102" cy="697172"/>
              <a:chOff x="0" y="0"/>
              <a:chExt cx="2565527" cy="183653"/>
            </a:xfrm>
          </p:grpSpPr>
          <p:sp>
            <p:nvSpPr>
              <p:cNvPr name="Freeform 22" id="22"/>
              <p:cNvSpPr/>
              <p:nvPr/>
            </p:nvSpPr>
            <p:spPr>
              <a:xfrm flipH="false" flipV="false" rot="0">
                <a:off x="0" y="0"/>
                <a:ext cx="2565527" cy="183653"/>
              </a:xfrm>
              <a:custGeom>
                <a:avLst/>
                <a:gdLst/>
                <a:ahLst/>
                <a:cxnLst/>
                <a:rect r="r" b="b" t="t" l="l"/>
                <a:pathLst>
                  <a:path h="183653" w="2565527">
                    <a:moveTo>
                      <a:pt x="9539" y="0"/>
                    </a:moveTo>
                    <a:lnTo>
                      <a:pt x="2555988" y="0"/>
                    </a:lnTo>
                    <a:cubicBezTo>
                      <a:pt x="2561256" y="0"/>
                      <a:pt x="2565527" y="4271"/>
                      <a:pt x="2565527" y="9539"/>
                    </a:cubicBezTo>
                    <a:lnTo>
                      <a:pt x="2565527" y="174114"/>
                    </a:lnTo>
                    <a:cubicBezTo>
                      <a:pt x="2565527" y="179382"/>
                      <a:pt x="2561256" y="183653"/>
                      <a:pt x="2555988" y="183653"/>
                    </a:cubicBezTo>
                    <a:lnTo>
                      <a:pt x="9539" y="183653"/>
                    </a:lnTo>
                    <a:cubicBezTo>
                      <a:pt x="4271" y="183653"/>
                      <a:pt x="0" y="179382"/>
                      <a:pt x="0" y="174114"/>
                    </a:cubicBezTo>
                    <a:lnTo>
                      <a:pt x="0" y="9539"/>
                    </a:lnTo>
                    <a:cubicBezTo>
                      <a:pt x="0" y="4271"/>
                      <a:pt x="4271" y="0"/>
                      <a:pt x="9539" y="0"/>
                    </a:cubicBezTo>
                    <a:close/>
                  </a:path>
                </a:pathLst>
              </a:custGeom>
              <a:solidFill>
                <a:srgbClr val="000000">
                  <a:alpha val="0"/>
                </a:srgbClr>
              </a:solidFill>
              <a:ln w="19050" cap="sq">
                <a:solidFill>
                  <a:srgbClr val="425ABB"/>
                </a:solidFill>
                <a:prstDash val="solid"/>
                <a:miter/>
              </a:ln>
            </p:spPr>
          </p:sp>
          <p:sp>
            <p:nvSpPr>
              <p:cNvPr name="TextBox 23" id="23"/>
              <p:cNvSpPr txBox="true"/>
              <p:nvPr/>
            </p:nvSpPr>
            <p:spPr>
              <a:xfrm>
                <a:off x="0" y="-57150"/>
                <a:ext cx="2565527" cy="240803"/>
              </a:xfrm>
              <a:prstGeom prst="rect">
                <a:avLst/>
              </a:prstGeom>
            </p:spPr>
            <p:txBody>
              <a:bodyPr anchor="ctr" rtlCol="false" tIns="28111" lIns="28111" bIns="28111" rIns="28111"/>
              <a:lstStyle/>
              <a:p>
                <a:pPr algn="ctr" marL="0" indent="0" lvl="0">
                  <a:lnSpc>
                    <a:spcPts val="3042"/>
                  </a:lnSpc>
                  <a:spcBef>
                    <a:spcPct val="0"/>
                  </a:spcBef>
                </a:pPr>
                <a:r>
                  <a:rPr lang="en-US" b="true" sz="2172">
                    <a:solidFill>
                      <a:srgbClr val="425ABB"/>
                    </a:solidFill>
                    <a:latin typeface="Neue Machina Ultra-Bold"/>
                    <a:ea typeface="Neue Machina Ultra-Bold"/>
                    <a:cs typeface="Neue Machina Ultra-Bold"/>
                    <a:sym typeface="Neue Machina Ultra-Bold"/>
                  </a:rPr>
                  <a:t>ACTUALIZAR MAQUINARIAS A LO POSIBLE</a:t>
                </a:r>
              </a:p>
            </p:txBody>
          </p:sp>
        </p:grpSp>
        <p:grpSp>
          <p:nvGrpSpPr>
            <p:cNvPr name="Group 24" id="24"/>
            <p:cNvGrpSpPr/>
            <p:nvPr/>
          </p:nvGrpSpPr>
          <p:grpSpPr>
            <a:xfrm rot="0">
              <a:off x="0" y="0"/>
              <a:ext cx="1410430" cy="1410430"/>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25ABB"/>
              </a:solidFill>
              <a:ln cap="sq">
                <a:noFill/>
                <a:prstDash val="solid"/>
                <a:miter/>
              </a:ln>
            </p:spPr>
          </p:sp>
          <p:sp>
            <p:nvSpPr>
              <p:cNvPr name="TextBox 26" id="26"/>
              <p:cNvSpPr txBox="true"/>
              <p:nvPr/>
            </p:nvSpPr>
            <p:spPr>
              <a:xfrm>
                <a:off x="76200" y="9525"/>
                <a:ext cx="660400" cy="727075"/>
              </a:xfrm>
              <a:prstGeom prst="rect">
                <a:avLst/>
              </a:prstGeom>
            </p:spPr>
            <p:txBody>
              <a:bodyPr anchor="ctr" rtlCol="false" tIns="50800" lIns="50800" bIns="50800" rIns="50800"/>
              <a:lstStyle/>
              <a:p>
                <a:pPr algn="ctr" marL="0" indent="0" lvl="0">
                  <a:lnSpc>
                    <a:spcPts val="4899"/>
                  </a:lnSpc>
                  <a:spcBef>
                    <a:spcPct val="0"/>
                  </a:spcBef>
                </a:pPr>
                <a:r>
                  <a:rPr lang="en-US" sz="3499">
                    <a:solidFill>
                      <a:srgbClr val="F5F1ED"/>
                    </a:solidFill>
                    <a:latin typeface="More Sugar"/>
                    <a:ea typeface="More Sugar"/>
                    <a:cs typeface="More Sugar"/>
                    <a:sym typeface="More Sugar"/>
                  </a:rPr>
                  <a:t>3</a:t>
                </a:r>
              </a:p>
            </p:txBody>
          </p:sp>
        </p:grpSp>
      </p:grpSp>
      <p:grpSp>
        <p:nvGrpSpPr>
          <p:cNvPr name="Group 27" id="27"/>
          <p:cNvGrpSpPr/>
          <p:nvPr/>
        </p:nvGrpSpPr>
        <p:grpSpPr>
          <a:xfrm rot="0">
            <a:off x="3146462" y="7323721"/>
            <a:ext cx="9610744" cy="1166588"/>
            <a:chOff x="0" y="0"/>
            <a:chExt cx="12814325" cy="1555451"/>
          </a:xfrm>
        </p:grpSpPr>
        <p:grpSp>
          <p:nvGrpSpPr>
            <p:cNvPr name="Group 28" id="28"/>
            <p:cNvGrpSpPr/>
            <p:nvPr/>
          </p:nvGrpSpPr>
          <p:grpSpPr>
            <a:xfrm rot="0">
              <a:off x="3075223" y="356629"/>
              <a:ext cx="9739102" cy="1198822"/>
              <a:chOff x="0" y="0"/>
              <a:chExt cx="2565527" cy="315800"/>
            </a:xfrm>
          </p:grpSpPr>
          <p:sp>
            <p:nvSpPr>
              <p:cNvPr name="Freeform 29" id="29"/>
              <p:cNvSpPr/>
              <p:nvPr/>
            </p:nvSpPr>
            <p:spPr>
              <a:xfrm flipH="false" flipV="false" rot="0">
                <a:off x="0" y="0"/>
                <a:ext cx="2565527" cy="315800"/>
              </a:xfrm>
              <a:custGeom>
                <a:avLst/>
                <a:gdLst/>
                <a:ahLst/>
                <a:cxnLst/>
                <a:rect r="r" b="b" t="t" l="l"/>
                <a:pathLst>
                  <a:path h="315800" w="2565527">
                    <a:moveTo>
                      <a:pt x="9539" y="0"/>
                    </a:moveTo>
                    <a:lnTo>
                      <a:pt x="2555988" y="0"/>
                    </a:lnTo>
                    <a:cubicBezTo>
                      <a:pt x="2561256" y="0"/>
                      <a:pt x="2565527" y="4271"/>
                      <a:pt x="2565527" y="9539"/>
                    </a:cubicBezTo>
                    <a:lnTo>
                      <a:pt x="2565527" y="306261"/>
                    </a:lnTo>
                    <a:cubicBezTo>
                      <a:pt x="2565527" y="311529"/>
                      <a:pt x="2561256" y="315800"/>
                      <a:pt x="2555988" y="315800"/>
                    </a:cubicBezTo>
                    <a:lnTo>
                      <a:pt x="9539" y="315800"/>
                    </a:lnTo>
                    <a:cubicBezTo>
                      <a:pt x="4271" y="315800"/>
                      <a:pt x="0" y="311529"/>
                      <a:pt x="0" y="306261"/>
                    </a:cubicBezTo>
                    <a:lnTo>
                      <a:pt x="0" y="9539"/>
                    </a:lnTo>
                    <a:cubicBezTo>
                      <a:pt x="0" y="4271"/>
                      <a:pt x="4271" y="0"/>
                      <a:pt x="9539" y="0"/>
                    </a:cubicBezTo>
                    <a:close/>
                  </a:path>
                </a:pathLst>
              </a:custGeom>
              <a:solidFill>
                <a:srgbClr val="000000">
                  <a:alpha val="0"/>
                </a:srgbClr>
              </a:solidFill>
              <a:ln w="19050" cap="sq">
                <a:solidFill>
                  <a:srgbClr val="425ABB"/>
                </a:solidFill>
                <a:prstDash val="solid"/>
                <a:miter/>
              </a:ln>
            </p:spPr>
          </p:sp>
          <p:sp>
            <p:nvSpPr>
              <p:cNvPr name="TextBox 30" id="30"/>
              <p:cNvSpPr txBox="true"/>
              <p:nvPr/>
            </p:nvSpPr>
            <p:spPr>
              <a:xfrm>
                <a:off x="0" y="-57150"/>
                <a:ext cx="2565527" cy="372950"/>
              </a:xfrm>
              <a:prstGeom prst="rect">
                <a:avLst/>
              </a:prstGeom>
            </p:spPr>
            <p:txBody>
              <a:bodyPr anchor="ctr" rtlCol="false" tIns="28111" lIns="28111" bIns="28111" rIns="28111"/>
              <a:lstStyle/>
              <a:p>
                <a:pPr algn="ctr" marL="0" indent="0" lvl="0">
                  <a:lnSpc>
                    <a:spcPts val="3042"/>
                  </a:lnSpc>
                  <a:spcBef>
                    <a:spcPct val="0"/>
                  </a:spcBef>
                </a:pPr>
                <a:r>
                  <a:rPr lang="en-US" b="true" sz="2172">
                    <a:solidFill>
                      <a:srgbClr val="425ABB"/>
                    </a:solidFill>
                    <a:latin typeface="Neue Machina Ultra-Bold"/>
                    <a:ea typeface="Neue Machina Ultra-Bold"/>
                    <a:cs typeface="Neue Machina Ultra-Bold"/>
                    <a:sym typeface="Neue Machina Ultra-Bold"/>
                  </a:rPr>
                  <a:t>PLANIFICAR UN PLAN DE ACCIÓN A CIRCUMSTANCIAS DE FALTA DE MATERIALES</a:t>
                </a:r>
              </a:p>
            </p:txBody>
          </p:sp>
        </p:grpSp>
        <p:sp>
          <p:nvSpPr>
            <p:cNvPr name="AutoShape 31" id="31"/>
            <p:cNvSpPr/>
            <p:nvPr/>
          </p:nvSpPr>
          <p:spPr>
            <a:xfrm flipH="true" flipV="true">
              <a:off x="1783368" y="705215"/>
              <a:ext cx="1291856" cy="0"/>
            </a:xfrm>
            <a:prstGeom prst="line">
              <a:avLst/>
            </a:prstGeom>
            <a:ln cap="flat" w="38100">
              <a:solidFill>
                <a:srgbClr val="425ABB"/>
              </a:solidFill>
              <a:prstDash val="solid"/>
              <a:headEnd type="none" len="sm" w="sm"/>
              <a:tailEnd type="oval" len="lg" w="lg"/>
            </a:ln>
          </p:spPr>
        </p:sp>
        <p:grpSp>
          <p:nvGrpSpPr>
            <p:cNvPr name="Group 32" id="32"/>
            <p:cNvGrpSpPr/>
            <p:nvPr/>
          </p:nvGrpSpPr>
          <p:grpSpPr>
            <a:xfrm rot="0">
              <a:off x="0" y="0"/>
              <a:ext cx="1410430" cy="1410430"/>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425ABB"/>
              </a:solidFill>
              <a:ln cap="sq">
                <a:noFill/>
                <a:prstDash val="solid"/>
                <a:miter/>
              </a:ln>
            </p:spPr>
          </p:sp>
          <p:sp>
            <p:nvSpPr>
              <p:cNvPr name="TextBox 34" id="34"/>
              <p:cNvSpPr txBox="true"/>
              <p:nvPr/>
            </p:nvSpPr>
            <p:spPr>
              <a:xfrm>
                <a:off x="76200" y="9525"/>
                <a:ext cx="660400" cy="727075"/>
              </a:xfrm>
              <a:prstGeom prst="rect">
                <a:avLst/>
              </a:prstGeom>
            </p:spPr>
            <p:txBody>
              <a:bodyPr anchor="ctr" rtlCol="false" tIns="50800" lIns="50800" bIns="50800" rIns="50800"/>
              <a:lstStyle/>
              <a:p>
                <a:pPr algn="ctr" marL="0" indent="0" lvl="0">
                  <a:lnSpc>
                    <a:spcPts val="4899"/>
                  </a:lnSpc>
                  <a:spcBef>
                    <a:spcPct val="0"/>
                  </a:spcBef>
                </a:pPr>
                <a:r>
                  <a:rPr lang="en-US" sz="3499" strike="noStrike" u="none">
                    <a:solidFill>
                      <a:srgbClr val="F5F1ED"/>
                    </a:solidFill>
                    <a:latin typeface="More Sugar"/>
                    <a:ea typeface="More Sugar"/>
                    <a:cs typeface="More Sugar"/>
                    <a:sym typeface="More Sugar"/>
                  </a:rPr>
                  <a:t>4</a:t>
                </a:r>
              </a:p>
            </p:txBody>
          </p:sp>
        </p:grpSp>
      </p:grpSp>
      <p:sp>
        <p:nvSpPr>
          <p:cNvPr name="TextBox 35" id="35"/>
          <p:cNvSpPr txBox="true"/>
          <p:nvPr/>
        </p:nvSpPr>
        <p:spPr>
          <a:xfrm rot="0">
            <a:off x="3293643" y="984650"/>
            <a:ext cx="8619995" cy="1331378"/>
          </a:xfrm>
          <a:prstGeom prst="rect">
            <a:avLst/>
          </a:prstGeom>
        </p:spPr>
        <p:txBody>
          <a:bodyPr anchor="t" rtlCol="false" tIns="0" lIns="0" bIns="0" rIns="0">
            <a:spAutoFit/>
          </a:bodyPr>
          <a:lstStyle/>
          <a:p>
            <a:pPr algn="l" marL="0" indent="0" lvl="0">
              <a:lnSpc>
                <a:spcPts val="5366"/>
              </a:lnSpc>
            </a:pPr>
            <a:r>
              <a:rPr lang="en-US" sz="3833" spc="525">
                <a:solidFill>
                  <a:srgbClr val="425ABB"/>
                </a:solidFill>
                <a:latin typeface="More Sugar"/>
                <a:ea typeface="More Sugar"/>
                <a:cs typeface="More Sugar"/>
                <a:sym typeface="More Sugar"/>
              </a:rPr>
              <a:t>MEDIDAS QUE TOMARIAMOS NOSOTROS</a:t>
            </a:r>
          </a:p>
        </p:txBody>
      </p:sp>
      <p:sp>
        <p:nvSpPr>
          <p:cNvPr name="AutoShape 36" id="36"/>
          <p:cNvSpPr/>
          <p:nvPr/>
        </p:nvSpPr>
        <p:spPr>
          <a:xfrm rot="5400000">
            <a:off x="-8566475" y="3610608"/>
            <a:ext cx="19171301" cy="0"/>
          </a:xfrm>
          <a:prstGeom prst="line">
            <a:avLst/>
          </a:prstGeom>
          <a:ln cap="flat" w="19050">
            <a:solidFill>
              <a:srgbClr val="425ABB"/>
            </a:solidFill>
            <a:prstDash val="solid"/>
            <a:headEnd type="none" len="sm" w="sm"/>
            <a:tailEnd type="none" len="sm" w="sm"/>
          </a:ln>
        </p:spPr>
      </p:sp>
      <p:sp>
        <p:nvSpPr>
          <p:cNvPr name="AutoShape 37" id="37"/>
          <p:cNvSpPr/>
          <p:nvPr/>
        </p:nvSpPr>
        <p:spPr>
          <a:xfrm rot="5400000">
            <a:off x="7664125" y="3610608"/>
            <a:ext cx="19171301" cy="0"/>
          </a:xfrm>
          <a:prstGeom prst="line">
            <a:avLst/>
          </a:prstGeom>
          <a:ln cap="flat" w="19050">
            <a:solidFill>
              <a:srgbClr val="425ABB"/>
            </a:solidFill>
            <a:prstDash val="solid"/>
            <a:headEnd type="none" len="sm" w="sm"/>
            <a:tailEnd type="none" len="sm" w="sm"/>
          </a:ln>
        </p:spPr>
      </p:sp>
      <p:sp>
        <p:nvSpPr>
          <p:cNvPr name="TextBox 38" id="38"/>
          <p:cNvSpPr txBox="true"/>
          <p:nvPr/>
        </p:nvSpPr>
        <p:spPr>
          <a:xfrm rot="0">
            <a:off x="5093187" y="3175205"/>
            <a:ext cx="8565968" cy="1071018"/>
          </a:xfrm>
          <a:prstGeom prst="rect">
            <a:avLst/>
          </a:prstGeom>
        </p:spPr>
        <p:txBody>
          <a:bodyPr anchor="t" rtlCol="false" tIns="0" lIns="0" bIns="0" rIns="0">
            <a:spAutoFit/>
          </a:bodyPr>
          <a:lstStyle/>
          <a:p>
            <a:pPr algn="ctr">
              <a:lnSpc>
                <a:spcPts val="2917"/>
              </a:lnSpc>
            </a:pPr>
            <a:r>
              <a:rPr lang="en-US" sz="2083">
                <a:solidFill>
                  <a:srgbClr val="425ABB"/>
                </a:solidFill>
                <a:latin typeface="Open Sans"/>
                <a:ea typeface="Open Sans"/>
                <a:cs typeface="Open Sans"/>
                <a:sym typeface="Open Sans"/>
              </a:rPr>
              <a:t>Asegurarse que los empleados usen el material apropiado cuando se maneje equipo peligroso, y no promover el salto de normas para evitar repercusiones por fallos personales. </a:t>
            </a:r>
          </a:p>
        </p:txBody>
      </p:sp>
      <p:sp>
        <p:nvSpPr>
          <p:cNvPr name="TextBox 39" id="39"/>
          <p:cNvSpPr txBox="true"/>
          <p:nvPr/>
        </p:nvSpPr>
        <p:spPr>
          <a:xfrm rot="0">
            <a:off x="5190820" y="4892927"/>
            <a:ext cx="8468336" cy="1125628"/>
          </a:xfrm>
          <a:prstGeom prst="rect">
            <a:avLst/>
          </a:prstGeom>
        </p:spPr>
        <p:txBody>
          <a:bodyPr anchor="t" rtlCol="false" tIns="0" lIns="0" bIns="0" rIns="0">
            <a:spAutoFit/>
          </a:bodyPr>
          <a:lstStyle/>
          <a:p>
            <a:pPr algn="ctr">
              <a:lnSpc>
                <a:spcPts val="3057"/>
              </a:lnSpc>
            </a:pPr>
            <a:r>
              <a:rPr lang="en-US" sz="2183">
                <a:solidFill>
                  <a:srgbClr val="425ABB"/>
                </a:solidFill>
                <a:latin typeface="Open Sans"/>
                <a:ea typeface="Open Sans"/>
                <a:cs typeface="Open Sans"/>
                <a:sym typeface="Open Sans"/>
              </a:rPr>
              <a:t>No usar el material peligroso que ha de estar supervisado cuando dicho supervisor no se encuentre presente en ese mismo momento, y que ese supervisor no cambie de tarea.</a:t>
            </a:r>
          </a:p>
        </p:txBody>
      </p:sp>
      <p:sp>
        <p:nvSpPr>
          <p:cNvPr name="TextBox 40" id="40"/>
          <p:cNvSpPr txBox="true"/>
          <p:nvPr/>
        </p:nvSpPr>
        <p:spPr>
          <a:xfrm rot="0">
            <a:off x="4970722" y="6694830"/>
            <a:ext cx="8565968" cy="744628"/>
          </a:xfrm>
          <a:prstGeom prst="rect">
            <a:avLst/>
          </a:prstGeom>
        </p:spPr>
        <p:txBody>
          <a:bodyPr anchor="t" rtlCol="false" tIns="0" lIns="0" bIns="0" rIns="0">
            <a:spAutoFit/>
          </a:bodyPr>
          <a:lstStyle/>
          <a:p>
            <a:pPr algn="ctr">
              <a:lnSpc>
                <a:spcPts val="3057"/>
              </a:lnSpc>
            </a:pPr>
            <a:r>
              <a:rPr lang="en-US" sz="2183">
                <a:solidFill>
                  <a:srgbClr val="425ABB"/>
                </a:solidFill>
                <a:latin typeface="Open Sans"/>
                <a:ea typeface="Open Sans"/>
                <a:cs typeface="Open Sans"/>
                <a:sym typeface="Open Sans"/>
              </a:rPr>
              <a:t>No estar satisfecho con maquinaria antigua y peligrosa, y cuando sea económicamente viable, mejorarla.</a:t>
            </a:r>
          </a:p>
        </p:txBody>
      </p:sp>
      <p:sp>
        <p:nvSpPr>
          <p:cNvPr name="TextBox 41" id="41"/>
          <p:cNvSpPr txBox="true"/>
          <p:nvPr/>
        </p:nvSpPr>
        <p:spPr>
          <a:xfrm rot="0">
            <a:off x="5093187" y="8522766"/>
            <a:ext cx="8458811" cy="1432968"/>
          </a:xfrm>
          <a:prstGeom prst="rect">
            <a:avLst/>
          </a:prstGeom>
        </p:spPr>
        <p:txBody>
          <a:bodyPr anchor="t" rtlCol="false" tIns="0" lIns="0" bIns="0" rIns="0">
            <a:spAutoFit/>
          </a:bodyPr>
          <a:lstStyle/>
          <a:p>
            <a:pPr algn="ctr">
              <a:lnSpc>
                <a:spcPts val="2917"/>
              </a:lnSpc>
            </a:pPr>
            <a:r>
              <a:rPr lang="en-US" sz="2083">
                <a:solidFill>
                  <a:srgbClr val="425ABB"/>
                </a:solidFill>
                <a:latin typeface="Open Sans"/>
                <a:ea typeface="Open Sans"/>
                <a:cs typeface="Open Sans"/>
                <a:sym typeface="Open Sans"/>
              </a:rPr>
              <a:t>Elaborar un sistema de normas cuando los materiales necesarios que una persona necesite para el manejo de maquinaria no estén presentes o no sean apropiados, como no manejar la máquina y proponer otra actividad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AutoShape 3" id="3"/>
          <p:cNvSpPr/>
          <p:nvPr/>
        </p:nvSpPr>
        <p:spPr>
          <a:xfrm rot="5400000">
            <a:off x="-8566475" y="3610608"/>
            <a:ext cx="19171301" cy="0"/>
          </a:xfrm>
          <a:prstGeom prst="line">
            <a:avLst/>
          </a:prstGeom>
          <a:ln cap="flat" w="19050">
            <a:solidFill>
              <a:srgbClr val="425ABB"/>
            </a:solidFill>
            <a:prstDash val="solid"/>
            <a:headEnd type="none" len="sm" w="sm"/>
            <a:tailEnd type="none" len="sm" w="sm"/>
          </a:ln>
        </p:spPr>
      </p:sp>
      <p:sp>
        <p:nvSpPr>
          <p:cNvPr name="AutoShape 4" id="4"/>
          <p:cNvSpPr/>
          <p:nvPr/>
        </p:nvSpPr>
        <p:spPr>
          <a:xfrm rot="5400000">
            <a:off x="7664125" y="3610608"/>
            <a:ext cx="19171301" cy="0"/>
          </a:xfrm>
          <a:prstGeom prst="line">
            <a:avLst/>
          </a:prstGeom>
          <a:ln cap="flat" w="19050">
            <a:solidFill>
              <a:srgbClr val="425ABB"/>
            </a:solidFill>
            <a:prstDash val="solid"/>
            <a:headEnd type="none" len="sm" w="sm"/>
            <a:tailEnd type="none" len="sm" w="sm"/>
          </a:ln>
        </p:spPr>
      </p:sp>
      <p:sp>
        <p:nvSpPr>
          <p:cNvPr name="TextBox 5" id="5"/>
          <p:cNvSpPr txBox="true"/>
          <p:nvPr/>
        </p:nvSpPr>
        <p:spPr>
          <a:xfrm rot="0">
            <a:off x="1928781" y="1461135"/>
            <a:ext cx="6255690" cy="882903"/>
          </a:xfrm>
          <a:prstGeom prst="rect">
            <a:avLst/>
          </a:prstGeom>
        </p:spPr>
        <p:txBody>
          <a:bodyPr anchor="t" rtlCol="false" tIns="0" lIns="0" bIns="0" rIns="0">
            <a:spAutoFit/>
          </a:bodyPr>
          <a:lstStyle/>
          <a:p>
            <a:pPr algn="l" marL="0" indent="0" lvl="0">
              <a:lnSpc>
                <a:spcPts val="6892"/>
              </a:lnSpc>
            </a:pPr>
            <a:r>
              <a:rPr lang="en-US" sz="6099" spc="731">
                <a:solidFill>
                  <a:srgbClr val="425ABB"/>
                </a:solidFill>
                <a:latin typeface="More Sugar"/>
                <a:ea typeface="More Sugar"/>
                <a:cs typeface="More Sugar"/>
                <a:sym typeface="More Sugar"/>
              </a:rPr>
              <a:t>CONCLUSIÓN</a:t>
            </a:r>
          </a:p>
        </p:txBody>
      </p:sp>
      <p:sp>
        <p:nvSpPr>
          <p:cNvPr name="TextBox 6" id="6"/>
          <p:cNvSpPr txBox="true"/>
          <p:nvPr/>
        </p:nvSpPr>
        <p:spPr>
          <a:xfrm rot="0">
            <a:off x="9252476" y="3870673"/>
            <a:ext cx="6973600" cy="4059556"/>
          </a:xfrm>
          <a:prstGeom prst="rect">
            <a:avLst/>
          </a:prstGeom>
        </p:spPr>
        <p:txBody>
          <a:bodyPr anchor="t" rtlCol="false" tIns="0" lIns="0" bIns="0" rIns="0">
            <a:spAutoFit/>
          </a:bodyPr>
          <a:lstStyle/>
          <a:p>
            <a:pPr algn="just" marL="0" indent="0" lvl="0">
              <a:lnSpc>
                <a:spcPts val="4619"/>
              </a:lnSpc>
              <a:spcBef>
                <a:spcPct val="0"/>
              </a:spcBef>
            </a:pPr>
            <a:r>
              <a:rPr lang="en-US" sz="3299">
                <a:solidFill>
                  <a:srgbClr val="425ABB"/>
                </a:solidFill>
                <a:latin typeface="Neue Machina"/>
                <a:ea typeface="Neue Machina"/>
                <a:cs typeface="Neue Machina"/>
                <a:sym typeface="Neue Machina"/>
              </a:rPr>
              <a:t>Podremos ver un caso común de accidente laboral. Estos casos ocurren con frecuencia, ya que cada cosa “pequeña” afecta a lo que realizamos y puede desencadenar en pequeños o grandes accidentes. </a:t>
            </a:r>
          </a:p>
        </p:txBody>
      </p:sp>
      <p:sp>
        <p:nvSpPr>
          <p:cNvPr name="Freeform 7" id="7"/>
          <p:cNvSpPr/>
          <p:nvPr/>
        </p:nvSpPr>
        <p:spPr>
          <a:xfrm flipH="false" flipV="false" rot="0">
            <a:off x="2657942" y="3347816"/>
            <a:ext cx="4797369" cy="4095834"/>
          </a:xfrm>
          <a:custGeom>
            <a:avLst/>
            <a:gdLst/>
            <a:ahLst/>
            <a:cxnLst/>
            <a:rect r="r" b="b" t="t" l="l"/>
            <a:pathLst>
              <a:path h="4095834" w="4797369">
                <a:moveTo>
                  <a:pt x="0" y="0"/>
                </a:moveTo>
                <a:lnTo>
                  <a:pt x="4797369" y="0"/>
                </a:lnTo>
                <a:lnTo>
                  <a:pt x="4797369" y="4095834"/>
                </a:lnTo>
                <a:lnTo>
                  <a:pt x="0" y="409583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AutoShape 3" id="3"/>
          <p:cNvSpPr/>
          <p:nvPr/>
        </p:nvSpPr>
        <p:spPr>
          <a:xfrm rot="5400000">
            <a:off x="-8566475" y="3610608"/>
            <a:ext cx="19171301" cy="0"/>
          </a:xfrm>
          <a:prstGeom prst="line">
            <a:avLst/>
          </a:prstGeom>
          <a:ln cap="flat" w="19050">
            <a:solidFill>
              <a:srgbClr val="425ABB"/>
            </a:solidFill>
            <a:prstDash val="solid"/>
            <a:headEnd type="none" len="sm" w="sm"/>
            <a:tailEnd type="none" len="sm" w="sm"/>
          </a:ln>
        </p:spPr>
      </p:sp>
      <p:sp>
        <p:nvSpPr>
          <p:cNvPr name="AutoShape 4" id="4"/>
          <p:cNvSpPr/>
          <p:nvPr/>
        </p:nvSpPr>
        <p:spPr>
          <a:xfrm rot="5400000">
            <a:off x="7664125" y="3610608"/>
            <a:ext cx="19171301" cy="0"/>
          </a:xfrm>
          <a:prstGeom prst="line">
            <a:avLst/>
          </a:prstGeom>
          <a:ln cap="flat" w="19050">
            <a:solidFill>
              <a:srgbClr val="425ABB"/>
            </a:solidFill>
            <a:prstDash val="solid"/>
            <a:headEnd type="none" len="sm" w="sm"/>
            <a:tailEnd type="none" len="sm" w="sm"/>
          </a:ln>
        </p:spPr>
      </p:sp>
      <p:sp>
        <p:nvSpPr>
          <p:cNvPr name="Freeform 5" id="5"/>
          <p:cNvSpPr/>
          <p:nvPr/>
        </p:nvSpPr>
        <p:spPr>
          <a:xfrm flipH="false" flipV="false" rot="0">
            <a:off x="8138430" y="3825855"/>
            <a:ext cx="1992091" cy="1579185"/>
          </a:xfrm>
          <a:custGeom>
            <a:avLst/>
            <a:gdLst/>
            <a:ahLst/>
            <a:cxnLst/>
            <a:rect r="r" b="b" t="t" l="l"/>
            <a:pathLst>
              <a:path h="1579185" w="1992091">
                <a:moveTo>
                  <a:pt x="0" y="0"/>
                </a:moveTo>
                <a:lnTo>
                  <a:pt x="1992090" y="0"/>
                </a:lnTo>
                <a:lnTo>
                  <a:pt x="1992090" y="1579185"/>
                </a:lnTo>
                <a:lnTo>
                  <a:pt x="0" y="157918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2617084" y="5996324"/>
            <a:ext cx="13034781" cy="464820"/>
          </a:xfrm>
          <a:prstGeom prst="rect">
            <a:avLst/>
          </a:prstGeom>
        </p:spPr>
        <p:txBody>
          <a:bodyPr anchor="t" rtlCol="false" tIns="0" lIns="0" bIns="0" rIns="0">
            <a:spAutoFit/>
          </a:bodyPr>
          <a:lstStyle/>
          <a:p>
            <a:pPr algn="ctr" marL="0" indent="0" lvl="0">
              <a:lnSpc>
                <a:spcPts val="3779"/>
              </a:lnSpc>
              <a:spcBef>
                <a:spcPct val="0"/>
              </a:spcBef>
            </a:pPr>
            <a:r>
              <a:rPr lang="en-US" b="true" sz="2699" spc="323">
                <a:solidFill>
                  <a:srgbClr val="425ABB"/>
                </a:solidFill>
                <a:latin typeface="Neue Machina Ultra-Bold"/>
                <a:ea typeface="Neue Machina Ultra-Bold"/>
                <a:cs typeface="Neue Machina Ultra-Bold"/>
                <a:sym typeface="Neue Machina Ultra-Bold"/>
              </a:rPr>
              <a:t>GRACIAS POR VUESTRA ATENCIÓN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DAGzU3OdvmI</dc:identifier>
  <dcterms:modified xsi:type="dcterms:W3CDTF">2011-08-01T06:04:30Z</dcterms:modified>
  <cp:revision>1</cp:revision>
  <dc:title>RRiesgo</dc:title>
</cp:coreProperties>
</file>