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3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71" r:id="rId13"/>
    <p:sldId id="270" r:id="rId14"/>
    <p:sldId id="267" r:id="rId15"/>
    <p:sldId id="268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98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038802145167657"/>
          <c:y val="5.7209295950471084E-2"/>
          <c:w val="0.7064723869413152"/>
          <c:h val="0.69188133134272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1995</c:v>
                </c:pt>
                <c:pt idx="1">
                  <c:v>2007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F2-4D05-8E62-B5BBD2C7A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552704"/>
        <c:axId val="35454976"/>
      </c:barChart>
      <c:catAx>
        <c:axId val="124552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35454976"/>
        <c:crosses val="autoZero"/>
        <c:auto val="1"/>
        <c:lblAlgn val="ctr"/>
        <c:lblOffset val="100"/>
        <c:noMultiLvlLbl val="0"/>
      </c:catAx>
      <c:valAx>
        <c:axId val="354549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24552704"/>
        <c:crosses val="autoZero"/>
        <c:crossBetween val="between"/>
      </c:valAx>
      <c:spPr>
        <a:ln w="12700"/>
      </c:spPr>
    </c:plotArea>
    <c:plotVisOnly val="1"/>
    <c:dispBlanksAs val="gap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1991</c:v>
                </c:pt>
                <c:pt idx="1">
                  <c:v>2011</c:v>
                </c:pt>
                <c:pt idx="2">
                  <c:v>2025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7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0-4209-95AD-4BCF4C1B5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553216"/>
        <c:axId val="41122560"/>
      </c:barChart>
      <c:catAx>
        <c:axId val="12455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41122560"/>
        <c:crosses val="autoZero"/>
        <c:auto val="1"/>
        <c:lblAlgn val="ctr"/>
        <c:lblOffset val="100"/>
        <c:noMultiLvlLbl val="0"/>
      </c:catAx>
      <c:valAx>
        <c:axId val="41122560"/>
        <c:scaling>
          <c:orientation val="minMax"/>
          <c:max val="9"/>
          <c:min val="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24553216"/>
        <c:crosses val="autoZero"/>
        <c:crossBetween val="between"/>
        <c:majorUnit val="1"/>
      </c:valAx>
      <c:spPr>
        <a:ln w="12700"/>
      </c:spPr>
    </c:plotArea>
    <c:plotVisOnly val="1"/>
    <c:dispBlanksAs val="gap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1992</c:v>
                </c:pt>
                <c:pt idx="1">
                  <c:v>2000</c:v>
                </c:pt>
                <c:pt idx="2">
                  <c:v>2011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68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3-45CE-90B2-A1933F952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829248"/>
        <c:axId val="135620288"/>
      </c:barChart>
      <c:catAx>
        <c:axId val="131829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35620288"/>
        <c:crosses val="autoZero"/>
        <c:auto val="1"/>
        <c:lblAlgn val="ctr"/>
        <c:lblOffset val="100"/>
        <c:noMultiLvlLbl val="0"/>
      </c:catAx>
      <c:valAx>
        <c:axId val="135620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131829248"/>
        <c:crosses val="autoZero"/>
        <c:crossBetween val="between"/>
      </c:valAx>
      <c:spPr>
        <a:ln w="12700"/>
      </c:spPr>
    </c:plotArea>
    <c:plotVisOnly val="1"/>
    <c:dispBlanksAs val="gap"/>
    <c:showDLblsOverMax val="0"/>
  </c:chart>
  <c:spPr>
    <a:solidFill>
      <a:schemeClr val="bg1">
        <a:lumMod val="95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0817-A042-4CB0-B4C9-24E02CD0D810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2FB8-104B-411B-8C91-469644545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27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ACD18E-5696-49E3-BD4A-8383B0E645A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5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18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4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71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651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36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90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79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49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82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3C91-A9EB-42AD-BB8C-FEE61A44BB2E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B785-2F29-44F9-A982-A681349778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55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-12700" y="541338"/>
            <a:ext cx="9144000" cy="523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itchFamily="34" charset="0"/>
              </a:rPr>
              <a:t>Targeting the causes of biodiversity loss: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Overpopulation</a:t>
            </a:r>
            <a:endParaRPr lang="en-US" sz="1400" dirty="0"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266825"/>
            <a:ext cx="40290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The bottleneck is clearly in the interface scientists-public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0647" y="733115"/>
            <a:ext cx="2520000" cy="5701562"/>
            <a:chOff x="943402" y="579227"/>
            <a:chExt cx="2520000" cy="5701562"/>
          </a:xfrm>
        </p:grpSpPr>
        <p:sp>
          <p:nvSpPr>
            <p:cNvPr id="4" name="Flowchart: Collate 3"/>
            <p:cNvSpPr/>
            <p:nvPr/>
          </p:nvSpPr>
          <p:spPr>
            <a:xfrm>
              <a:off x="943402" y="898131"/>
              <a:ext cx="2520000" cy="5074881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43402" y="579227"/>
              <a:ext cx="252000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accent1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  <a:cs typeface="+mn-cs"/>
                </a:rPr>
                <a:t>Scientists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43402" y="5973012"/>
              <a:ext cx="252000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  <a:cs typeface="+mn-cs"/>
                </a:rPr>
                <a:t>Public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4094253" y="1116476"/>
            <a:ext cx="4936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Arial"/>
                <a:cs typeface="Arial"/>
              </a:rPr>
              <a:t>► </a:t>
            </a:r>
            <a:r>
              <a:rPr lang="en-US" dirty="0"/>
              <a:t>scientific literacy is also a “...a conceptual tool kit…to…ask questions, identify assumptions, and make well-reasoned decisions”</a:t>
            </a:r>
            <a:endParaRPr lang="en-CA" dirty="0"/>
          </a:p>
        </p:txBody>
      </p:sp>
      <p:grpSp>
        <p:nvGrpSpPr>
          <p:cNvPr id="23" name="Group 22"/>
          <p:cNvGrpSpPr/>
          <p:nvPr/>
        </p:nvGrpSpPr>
        <p:grpSpPr>
          <a:xfrm>
            <a:off x="4798032" y="2036168"/>
            <a:ext cx="3205537" cy="944685"/>
            <a:chOff x="4798032" y="2036168"/>
            <a:chExt cx="3205537" cy="944685"/>
          </a:xfrm>
        </p:grpSpPr>
        <p:sp>
          <p:nvSpPr>
            <p:cNvPr id="8" name="TextBox 7"/>
            <p:cNvSpPr txBox="1"/>
            <p:nvPr/>
          </p:nvSpPr>
          <p:spPr>
            <a:xfrm>
              <a:off x="4798032" y="2611521"/>
              <a:ext cx="320553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RELIGION</a:t>
              </a:r>
              <a:endParaRPr lang="en-CA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349427" y="2036168"/>
              <a:ext cx="0" cy="5753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04282"/>
              </p:ext>
            </p:extLst>
          </p:nvPr>
        </p:nvGraphicFramePr>
        <p:xfrm>
          <a:off x="4801720" y="2980853"/>
          <a:ext cx="32084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Religion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Christianity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2.2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Buddhism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1.9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Islam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1.6 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Hinduism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CA" dirty="0"/>
                        <a:t>billion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232951" y="4835053"/>
            <a:ext cx="4356243" cy="1240622"/>
            <a:chOff x="4232951" y="4835053"/>
            <a:chExt cx="4356243" cy="1240622"/>
          </a:xfrm>
        </p:grpSpPr>
        <p:sp>
          <p:nvSpPr>
            <p:cNvPr id="11" name="Rectangle 10"/>
            <p:cNvSpPr/>
            <p:nvPr/>
          </p:nvSpPr>
          <p:spPr>
            <a:xfrm>
              <a:off x="4232951" y="5429344"/>
              <a:ext cx="4356243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Oppose contraception or </a:t>
              </a:r>
            </a:p>
            <a:p>
              <a:pPr algn="ctr"/>
              <a:r>
                <a:rPr lang="en-CA" dirty="0"/>
                <a:t>Promote “procreate and abound in number.”</a:t>
              </a:r>
            </a:p>
          </p:txBody>
        </p:sp>
        <p:cxnSp>
          <p:nvCxnSpPr>
            <p:cNvPr id="13" name="Straight Arrow Connector 12"/>
            <p:cNvCxnSpPr>
              <a:stCxn id="12" idx="2"/>
              <a:endCxn id="11" idx="0"/>
            </p:cNvCxnSpPr>
            <p:nvPr/>
          </p:nvCxnSpPr>
          <p:spPr>
            <a:xfrm>
              <a:off x="6405935" y="4835053"/>
              <a:ext cx="5138" cy="59429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610647" y="933432"/>
            <a:ext cx="1504154" cy="641302"/>
            <a:chOff x="2610647" y="933432"/>
            <a:chExt cx="1504154" cy="641302"/>
          </a:xfrm>
        </p:grpSpPr>
        <p:sp>
          <p:nvSpPr>
            <p:cNvPr id="17" name="Freeform 16"/>
            <p:cNvSpPr/>
            <p:nvPr/>
          </p:nvSpPr>
          <p:spPr>
            <a:xfrm>
              <a:off x="2610647" y="933432"/>
              <a:ext cx="1504154" cy="607692"/>
            </a:xfrm>
            <a:custGeom>
              <a:avLst/>
              <a:gdLst>
                <a:gd name="connsiteX0" fmla="*/ 0 w 1561672"/>
                <a:gd name="connsiteY0" fmla="*/ 0 h 1027416"/>
                <a:gd name="connsiteX1" fmla="*/ 1017141 w 1561672"/>
                <a:gd name="connsiteY1" fmla="*/ 318499 h 1027416"/>
                <a:gd name="connsiteX2" fmla="*/ 1561672 w 1561672"/>
                <a:gd name="connsiteY2" fmla="*/ 1027416 h 102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1672" h="1027416">
                  <a:moveTo>
                    <a:pt x="0" y="0"/>
                  </a:moveTo>
                  <a:cubicBezTo>
                    <a:pt x="378431" y="73631"/>
                    <a:pt x="756862" y="147263"/>
                    <a:pt x="1017141" y="318499"/>
                  </a:cubicBezTo>
                  <a:cubicBezTo>
                    <a:pt x="1277420" y="489735"/>
                    <a:pt x="1419546" y="758575"/>
                    <a:pt x="1561672" y="1027416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81557" y="1051514"/>
              <a:ext cx="1032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Knowledge </a:t>
              </a:r>
            </a:p>
            <a:p>
              <a:pPr algn="r"/>
              <a:r>
                <a:rPr lang="en-US" sz="1400" dirty="0"/>
                <a:t>so good</a:t>
              </a:r>
              <a:endParaRPr lang="en-CA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10647" y="5562906"/>
            <a:ext cx="1524702" cy="624808"/>
            <a:chOff x="2610647" y="5562906"/>
            <a:chExt cx="1524702" cy="624808"/>
          </a:xfrm>
        </p:grpSpPr>
        <p:sp>
          <p:nvSpPr>
            <p:cNvPr id="18" name="Freeform 17"/>
            <p:cNvSpPr/>
            <p:nvPr/>
          </p:nvSpPr>
          <p:spPr>
            <a:xfrm flipV="1">
              <a:off x="2610647" y="5752600"/>
              <a:ext cx="1504154" cy="435114"/>
            </a:xfrm>
            <a:custGeom>
              <a:avLst/>
              <a:gdLst>
                <a:gd name="connsiteX0" fmla="*/ 0 w 1561672"/>
                <a:gd name="connsiteY0" fmla="*/ 0 h 1027416"/>
                <a:gd name="connsiteX1" fmla="*/ 1017141 w 1561672"/>
                <a:gd name="connsiteY1" fmla="*/ 318499 h 1027416"/>
                <a:gd name="connsiteX2" fmla="*/ 1561672 w 1561672"/>
                <a:gd name="connsiteY2" fmla="*/ 1027416 h 102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1672" h="1027416">
                  <a:moveTo>
                    <a:pt x="0" y="0"/>
                  </a:moveTo>
                  <a:cubicBezTo>
                    <a:pt x="378431" y="73631"/>
                    <a:pt x="756862" y="147263"/>
                    <a:pt x="1017141" y="318499"/>
                  </a:cubicBezTo>
                  <a:cubicBezTo>
                    <a:pt x="1277420" y="489735"/>
                    <a:pt x="1419546" y="758575"/>
                    <a:pt x="1561672" y="1027416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51743" y="5562906"/>
              <a:ext cx="1483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Override peoples’ beliefs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1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7860" y="4417513"/>
            <a:ext cx="62261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cs typeface="Arial"/>
              </a:rPr>
              <a:t>► </a:t>
            </a:r>
            <a:r>
              <a:rPr lang="en-CA" sz="1400" dirty="0"/>
              <a:t>skepticism from historical “flip-flops” about of overpopulation</a:t>
            </a:r>
          </a:p>
          <a:p>
            <a:r>
              <a:rPr lang="en-CA" sz="1400" dirty="0">
                <a:cs typeface="Arial"/>
              </a:rPr>
              <a:t>► </a:t>
            </a:r>
            <a:r>
              <a:rPr lang="en-CA" sz="1400" dirty="0"/>
              <a:t>environmental generational amnesia </a:t>
            </a:r>
          </a:p>
          <a:p>
            <a:r>
              <a:rPr lang="en-CA" sz="1400" dirty="0">
                <a:cs typeface="Arial"/>
              </a:rPr>
              <a:t>► </a:t>
            </a:r>
            <a:r>
              <a:rPr lang="en-CA" sz="1400" dirty="0"/>
              <a:t>declining interest on environmental issues over other more pressing issues</a:t>
            </a:r>
          </a:p>
          <a:p>
            <a:r>
              <a:rPr lang="en-CA" sz="1400" dirty="0">
                <a:cs typeface="Arial"/>
              </a:rPr>
              <a:t>► </a:t>
            </a:r>
            <a:r>
              <a:rPr lang="en-CA" sz="1400" dirty="0"/>
              <a:t>overload of information and avoidance of information perceived as irrelevant </a:t>
            </a:r>
          </a:p>
          <a:p>
            <a:r>
              <a:rPr lang="en-CA" sz="1400" dirty="0">
                <a:cs typeface="Arial"/>
              </a:rPr>
              <a:t>► </a:t>
            </a:r>
            <a:r>
              <a:rPr lang="en-CA" sz="1400" dirty="0"/>
              <a:t>psychological biases toward short term versus long-term gains </a:t>
            </a:r>
          </a:p>
          <a:p>
            <a:r>
              <a:rPr lang="en-CA" sz="1400" dirty="0">
                <a:cs typeface="Arial"/>
              </a:rPr>
              <a:t>► </a:t>
            </a:r>
            <a:r>
              <a:rPr lang="en-CA" sz="1400" dirty="0"/>
              <a:t>attention cycle driven by the sound-bite style of news and politicians careers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The bottleneck is clearly in the interface scientists-public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647" y="743389"/>
            <a:ext cx="2520000" cy="5691288"/>
            <a:chOff x="943402" y="589501"/>
            <a:chExt cx="2520000" cy="5691288"/>
          </a:xfrm>
        </p:grpSpPr>
        <p:sp>
          <p:nvSpPr>
            <p:cNvPr id="5" name="Flowchart: Collate 4"/>
            <p:cNvSpPr/>
            <p:nvPr/>
          </p:nvSpPr>
          <p:spPr>
            <a:xfrm>
              <a:off x="943402" y="898131"/>
              <a:ext cx="2520000" cy="5074881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43402" y="589501"/>
              <a:ext cx="252000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  <a:cs typeface="+mn-cs"/>
                </a:rPr>
                <a:t>Scientists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3402" y="5973012"/>
              <a:ext cx="252000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  <a:cs typeface="+mn-cs"/>
                </a:rPr>
                <a:t>Public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2917860" y="39374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cs typeface="Arial"/>
              </a:rPr>
              <a:t>► </a:t>
            </a:r>
            <a:r>
              <a:rPr lang="en-CA" sz="1400" dirty="0"/>
              <a:t>Scientific illiteracy</a:t>
            </a:r>
          </a:p>
          <a:p>
            <a:r>
              <a:rPr lang="en-CA" sz="1400" dirty="0">
                <a:cs typeface="Arial"/>
              </a:rPr>
              <a:t>► </a:t>
            </a:r>
            <a:r>
              <a:rPr lang="en-CA" sz="1400" dirty="0"/>
              <a:t>Religion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7860" y="285690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cs typeface="Arial"/>
              </a:rPr>
              <a:t>► </a:t>
            </a:r>
            <a:r>
              <a:rPr lang="en-CA" sz="1400" dirty="0"/>
              <a:t>Scientific disinterest on the issue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0225" y="3041619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+</a:t>
            </a:r>
            <a:endParaRPr lang="en-CA" sz="6000" b="1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51399" y="3241673"/>
            <a:ext cx="3236358" cy="369332"/>
            <a:chOff x="1551399" y="3241673"/>
            <a:chExt cx="3236358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1551399" y="3589459"/>
              <a:ext cx="323635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732920" y="3241673"/>
              <a:ext cx="11883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/>
                </a:rPr>
                <a:t>Bottleneck</a:t>
              </a:r>
              <a:endPara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9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However, we do have an edge to break loose from that bottleneck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962" y="440751"/>
            <a:ext cx="146920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Climate change</a:t>
            </a:r>
            <a:endParaRPr lang="en-CA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962" y="891552"/>
            <a:ext cx="160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Kyoto Protocol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14953" y="916699"/>
            <a:ext cx="461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→ binding targets for reducing greenhouse gas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4221" y="2280862"/>
            <a:ext cx="546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greenhouse gas emissions  =  consumption  x  population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2457" y="5150390"/>
            <a:ext cx="7220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Definitive solutions will require not only smaller footprints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90276" y="5153429"/>
            <a:ext cx="1659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but fewer feet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13097" y="27116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200" dirty="0">
                <a:cs typeface="Arial"/>
              </a:rPr>
              <a:t>► </a:t>
            </a:r>
            <a:r>
              <a:rPr lang="en-CA" sz="1200" dirty="0"/>
              <a:t>carbon legacy increase by 40 times for each newborn (1)</a:t>
            </a:r>
          </a:p>
          <a:p>
            <a:r>
              <a:rPr lang="en-CA" sz="1200" dirty="0">
                <a:cs typeface="Arial"/>
              </a:rPr>
              <a:t>► funding family planning to prevent unwanted pregnancies will yield a CO2 reduction equivalent to that from implementing exiting technologies but at a cost 5 times more cheaper (2)</a:t>
            </a:r>
          </a:p>
          <a:p>
            <a:r>
              <a:rPr lang="en-CA" sz="1200" dirty="0">
                <a:cs typeface="Arial"/>
              </a:rPr>
              <a:t>► future externalities of CO2 mitigation could be in the order of 1,000 to 20,000 per person (3)</a:t>
            </a:r>
            <a:endParaRPr lang="en-CA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044063" y="3911941"/>
            <a:ext cx="4572000" cy="1001664"/>
            <a:chOff x="4044063" y="3911941"/>
            <a:chExt cx="4572000" cy="1001664"/>
          </a:xfrm>
        </p:grpSpPr>
        <p:sp>
          <p:nvSpPr>
            <p:cNvPr id="32" name="Rectangle 31"/>
            <p:cNvSpPr/>
            <p:nvPr/>
          </p:nvSpPr>
          <p:spPr>
            <a:xfrm>
              <a:off x="4044063" y="4451940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CA" sz="1200" dirty="0"/>
                <a:t>Averting additional natality could cost only $220 per birth through family planning and $175 through sex education (4)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330063" y="3911941"/>
              <a:ext cx="0" cy="540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61361" y="5879318"/>
            <a:ext cx="65356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References:</a:t>
            </a:r>
          </a:p>
          <a:p>
            <a:pPr marL="228600" indent="-228600">
              <a:buAutoNum type="arabicParenBoth"/>
            </a:pPr>
            <a:r>
              <a:rPr lang="en-CA" sz="1000" dirty="0" err="1"/>
              <a:t>Murtaugh</a:t>
            </a:r>
            <a:r>
              <a:rPr lang="en-CA" sz="1000" dirty="0"/>
              <a:t> &amp; </a:t>
            </a:r>
            <a:r>
              <a:rPr lang="en-CA" sz="1000" dirty="0" err="1"/>
              <a:t>Schlax</a:t>
            </a:r>
            <a:r>
              <a:rPr lang="en-CA" sz="1000" dirty="0"/>
              <a:t> , Global Environmental Change (2009)</a:t>
            </a:r>
          </a:p>
          <a:p>
            <a:pPr marL="228600" indent="-228600">
              <a:buAutoNum type="arabicParenBoth"/>
            </a:pPr>
            <a:r>
              <a:rPr lang="en-CA" sz="1000" dirty="0"/>
              <a:t>Wire , Report (2009)</a:t>
            </a:r>
          </a:p>
          <a:p>
            <a:pPr marL="228600" indent="-228600">
              <a:buAutoNum type="arabicParenBoth"/>
            </a:pPr>
            <a:r>
              <a:rPr lang="en-CA" sz="1000" dirty="0"/>
              <a:t>O'Neill &amp; Wexler,  Climatic Change (2000)</a:t>
            </a:r>
          </a:p>
          <a:p>
            <a:pPr marL="228600" indent="-228600">
              <a:buAutoNum type="arabicParenBoth"/>
            </a:pPr>
            <a:r>
              <a:rPr lang="en-CA" sz="1000" dirty="0" err="1"/>
              <a:t>Birdsall</a:t>
            </a:r>
            <a:r>
              <a:rPr lang="en-CA" sz="1000" dirty="0"/>
              <a:t>, Book (1992)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47298" y="1950294"/>
            <a:ext cx="1500027" cy="386807"/>
            <a:chOff x="2147298" y="1950294"/>
            <a:chExt cx="1500027" cy="386807"/>
          </a:xfrm>
        </p:grpSpPr>
        <p:sp>
          <p:nvSpPr>
            <p:cNvPr id="13" name="Freeform 12"/>
            <p:cNvSpPr/>
            <p:nvPr/>
          </p:nvSpPr>
          <p:spPr>
            <a:xfrm>
              <a:off x="2147298" y="1950294"/>
              <a:ext cx="1500027" cy="386807"/>
            </a:xfrm>
            <a:custGeom>
              <a:avLst/>
              <a:gdLst>
                <a:gd name="connsiteX0" fmla="*/ 2332234 w 2332234"/>
                <a:gd name="connsiteY0" fmla="*/ 376533 h 386807"/>
                <a:gd name="connsiteX1" fmla="*/ 1684962 w 2332234"/>
                <a:gd name="connsiteY1" fmla="*/ 37486 h 386807"/>
                <a:gd name="connsiteX2" fmla="*/ 667820 w 2332234"/>
                <a:gd name="connsiteY2" fmla="*/ 47760 h 386807"/>
                <a:gd name="connsiteX3" fmla="*/ 0 w 2332234"/>
                <a:gd name="connsiteY3" fmla="*/ 386807 h 38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2234" h="386807">
                  <a:moveTo>
                    <a:pt x="2332234" y="376533"/>
                  </a:moveTo>
                  <a:cubicBezTo>
                    <a:pt x="2147299" y="234407"/>
                    <a:pt x="1962364" y="92281"/>
                    <a:pt x="1684962" y="37486"/>
                  </a:cubicBezTo>
                  <a:cubicBezTo>
                    <a:pt x="1407560" y="-17309"/>
                    <a:pt x="948647" y="-10460"/>
                    <a:pt x="667820" y="47760"/>
                  </a:cubicBezTo>
                  <a:cubicBezTo>
                    <a:pt x="386993" y="105980"/>
                    <a:pt x="193496" y="246393"/>
                    <a:pt x="0" y="386807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13444" y="1950294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Solution</a:t>
              </a:r>
              <a:endParaRPr lang="en-CA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5609" y="2650196"/>
            <a:ext cx="1393377" cy="855554"/>
            <a:chOff x="1005609" y="2650196"/>
            <a:chExt cx="1393377" cy="855554"/>
          </a:xfrm>
        </p:grpSpPr>
        <p:grpSp>
          <p:nvGrpSpPr>
            <p:cNvPr id="44" name="Group 43"/>
            <p:cNvGrpSpPr/>
            <p:nvPr/>
          </p:nvGrpSpPr>
          <p:grpSpPr>
            <a:xfrm>
              <a:off x="1005609" y="2650196"/>
              <a:ext cx="1242969" cy="855554"/>
              <a:chOff x="1005609" y="2650196"/>
              <a:chExt cx="1242969" cy="855554"/>
            </a:xfrm>
          </p:grpSpPr>
          <p:cxnSp>
            <p:nvCxnSpPr>
              <p:cNvPr id="15" name="Straight Arrow Connector 14"/>
              <p:cNvCxnSpPr>
                <a:stCxn id="41" idx="0"/>
              </p:cNvCxnSpPr>
              <p:nvPr/>
            </p:nvCxnSpPr>
            <p:spPr>
              <a:xfrm flipH="1" flipV="1">
                <a:off x="1623317" y="2650196"/>
                <a:ext cx="3777" cy="48622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1005609" y="3136418"/>
                <a:ext cx="124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Technology</a:t>
                </a:r>
                <a:endParaRPr lang="en-CA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609987" y="2796676"/>
              <a:ext cx="788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Solution</a:t>
              </a:r>
              <a:endParaRPr lang="en-CA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47298" y="1323527"/>
            <a:ext cx="2763749" cy="1013575"/>
            <a:chOff x="2147298" y="1323527"/>
            <a:chExt cx="2763749" cy="1013575"/>
          </a:xfrm>
        </p:grpSpPr>
        <p:sp>
          <p:nvSpPr>
            <p:cNvPr id="42" name="Freeform 41"/>
            <p:cNvSpPr/>
            <p:nvPr/>
          </p:nvSpPr>
          <p:spPr>
            <a:xfrm>
              <a:off x="2147298" y="1617912"/>
              <a:ext cx="2763749" cy="719190"/>
            </a:xfrm>
            <a:custGeom>
              <a:avLst/>
              <a:gdLst>
                <a:gd name="connsiteX0" fmla="*/ 2332234 w 2332234"/>
                <a:gd name="connsiteY0" fmla="*/ 376533 h 386807"/>
                <a:gd name="connsiteX1" fmla="*/ 1684962 w 2332234"/>
                <a:gd name="connsiteY1" fmla="*/ 37486 h 386807"/>
                <a:gd name="connsiteX2" fmla="*/ 667820 w 2332234"/>
                <a:gd name="connsiteY2" fmla="*/ 47760 h 386807"/>
                <a:gd name="connsiteX3" fmla="*/ 0 w 2332234"/>
                <a:gd name="connsiteY3" fmla="*/ 386807 h 38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2234" h="386807">
                  <a:moveTo>
                    <a:pt x="2332234" y="376533"/>
                  </a:moveTo>
                  <a:cubicBezTo>
                    <a:pt x="2147299" y="234407"/>
                    <a:pt x="1962364" y="92281"/>
                    <a:pt x="1684962" y="37486"/>
                  </a:cubicBezTo>
                  <a:cubicBezTo>
                    <a:pt x="1407560" y="-17309"/>
                    <a:pt x="948647" y="-10460"/>
                    <a:pt x="667820" y="47760"/>
                  </a:cubicBezTo>
                  <a:cubicBezTo>
                    <a:pt x="386993" y="105980"/>
                    <a:pt x="193496" y="246393"/>
                    <a:pt x="0" y="386807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00416" y="1323527"/>
              <a:ext cx="103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? Solution ?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53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7" grpId="0"/>
      <p:bldP spid="18" grpId="0"/>
      <p:bldP spid="19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Currently, we do have an edge to break loose from that bottleneck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962" y="440751"/>
            <a:ext cx="146920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Welfare</a:t>
            </a:r>
            <a:endParaRPr lang="en-CA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6305" y="815943"/>
            <a:ext cx="315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Millennium Development Goals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03451" y="815943"/>
            <a:ext cx="542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→ To improve the welfare of the world’s poorest people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305" y="1257193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goals</a:t>
            </a:r>
            <a:endParaRPr lang="en-CA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6305" y="1591642"/>
            <a:ext cx="2471973" cy="1745850"/>
            <a:chOff x="236305" y="1591642"/>
            <a:chExt cx="2471973" cy="17458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05" y="1866026"/>
              <a:ext cx="2471973" cy="1471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36305" y="1591642"/>
              <a:ext cx="2471973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Poverty and hunger</a:t>
              </a:r>
              <a:endParaRPr lang="en-CA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6304" y="3337492"/>
            <a:ext cx="247197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Unattainable </a:t>
            </a:r>
            <a:endParaRPr lang="en-CA" sz="1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14339" y="1590153"/>
            <a:ext cx="2471974" cy="1781666"/>
            <a:chOff x="3214339" y="1590153"/>
            <a:chExt cx="2471974" cy="1781666"/>
          </a:xfrm>
        </p:grpSpPr>
        <p:pic>
          <p:nvPicPr>
            <p:cNvPr id="5123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339" y="1899419"/>
              <a:ext cx="2471973" cy="147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214340" y="1590153"/>
              <a:ext cx="2471973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Education</a:t>
              </a:r>
              <a:endParaRPr lang="en-CA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14339" y="3336003"/>
            <a:ext cx="247197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Unattainable </a:t>
            </a:r>
            <a:endParaRPr lang="en-CA" sz="1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14513" y="1625969"/>
            <a:ext cx="2473201" cy="1745850"/>
            <a:chOff x="6114513" y="1625969"/>
            <a:chExt cx="2473201" cy="1745850"/>
          </a:xfrm>
        </p:grpSpPr>
        <p:pic>
          <p:nvPicPr>
            <p:cNvPr id="5124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4513" y="1899419"/>
              <a:ext cx="2473200" cy="147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6115741" y="1625969"/>
              <a:ext cx="2471973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Woman mortality at labor</a:t>
              </a:r>
              <a:endParaRPr lang="en-CA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15740" y="3371819"/>
            <a:ext cx="247197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Unattainable </a:t>
            </a:r>
            <a:endParaRPr lang="en-CA" sz="1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38596" y="3879427"/>
            <a:ext cx="2473200" cy="1745850"/>
            <a:chOff x="1739823" y="4033316"/>
            <a:chExt cx="2473200" cy="1745850"/>
          </a:xfrm>
        </p:grpSpPr>
        <p:pic>
          <p:nvPicPr>
            <p:cNvPr id="5125" name="Picture 5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823" y="4306766"/>
              <a:ext cx="2473200" cy="147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739824" y="4033316"/>
              <a:ext cx="2471973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Child mortality</a:t>
              </a:r>
              <a:endParaRPr lang="en-CA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738596" y="5625277"/>
            <a:ext cx="247197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Unattainable </a:t>
            </a:r>
            <a:endParaRPr lang="en-CA" sz="1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92981" y="3879427"/>
            <a:ext cx="2471973" cy="1747296"/>
            <a:chOff x="4694208" y="4033316"/>
            <a:chExt cx="2471973" cy="1747296"/>
          </a:xfrm>
        </p:grpSpPr>
        <p:pic>
          <p:nvPicPr>
            <p:cNvPr id="5126" name="Picture 6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209" y="4308212"/>
              <a:ext cx="2471971" cy="147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4694208" y="4033316"/>
              <a:ext cx="2471973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Infections diseases</a:t>
              </a:r>
              <a:endParaRPr lang="en-CA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92980" y="5625277"/>
            <a:ext cx="247197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Unattainable </a:t>
            </a:r>
            <a:endParaRPr lang="en-CA" sz="1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72949" y="6035538"/>
            <a:ext cx="6354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we are to improve welfare we need to deal with overpopulation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454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 animBg="1"/>
      <p:bldP spid="26" grpId="0" animBg="1"/>
      <p:bldP spid="28" grpId="0" animBg="1"/>
      <p:bldP spid="35" grpId="0" animBg="1"/>
      <p:bldP spid="37" grpId="0" animBg="1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3833" y="1126929"/>
            <a:ext cx="572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 Pew opinion pool on what is most concerning to you?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104654" y="1456292"/>
            <a:ext cx="26837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Jobs</a:t>
            </a:r>
          </a:p>
          <a:p>
            <a:pPr marL="342900" indent="-342900">
              <a:buAutoNum type="arabicPeriod"/>
            </a:pPr>
            <a:r>
              <a:rPr lang="en-US" dirty="0"/>
              <a:t>National debt</a:t>
            </a:r>
          </a:p>
          <a:p>
            <a:endParaRPr lang="en-US" dirty="0"/>
          </a:p>
          <a:p>
            <a:r>
              <a:rPr lang="en-US" dirty="0"/>
              <a:t>No environmental concern</a:t>
            </a:r>
          </a:p>
          <a:p>
            <a:r>
              <a:rPr lang="en-US" dirty="0"/>
              <a:t>No Overpopulation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32760" y="4518732"/>
            <a:ext cx="331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560 million people aged 55 to 64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9796" y="5788730"/>
            <a:ext cx="2373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1.2 billion aged 5 to 14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786805" y="4888064"/>
            <a:ext cx="5123454" cy="893424"/>
            <a:chOff x="2160312" y="3358446"/>
            <a:chExt cx="5123454" cy="893424"/>
          </a:xfrm>
        </p:grpSpPr>
        <p:sp>
          <p:nvSpPr>
            <p:cNvPr id="16" name="Rectangle 15"/>
            <p:cNvSpPr/>
            <p:nvPr/>
          </p:nvSpPr>
          <p:spPr>
            <a:xfrm>
              <a:off x="2160312" y="3619691"/>
              <a:ext cx="5123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1.2 billion – 560 million = 640 million jobs worldwide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751570" y="3358446"/>
              <a:ext cx="0" cy="296714"/>
            </a:xfrm>
            <a:prstGeom prst="straightConnector1">
              <a:avLst/>
            </a:prstGeom>
            <a:ln w="539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751570" y="3955156"/>
              <a:ext cx="0" cy="296714"/>
            </a:xfrm>
            <a:prstGeom prst="straightConnector1">
              <a:avLst/>
            </a:prstGeom>
            <a:ln w="53975"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17515" y="2048158"/>
            <a:ext cx="2519687" cy="4411500"/>
            <a:chOff x="317515" y="2048158"/>
            <a:chExt cx="2519687" cy="4411500"/>
          </a:xfrm>
        </p:grpSpPr>
        <p:sp>
          <p:nvSpPr>
            <p:cNvPr id="12" name="Freeform 11"/>
            <p:cNvSpPr/>
            <p:nvPr/>
          </p:nvSpPr>
          <p:spPr>
            <a:xfrm rot="8358187" flipV="1">
              <a:off x="317515" y="2048158"/>
              <a:ext cx="1930830" cy="2661653"/>
            </a:xfrm>
            <a:custGeom>
              <a:avLst/>
              <a:gdLst>
                <a:gd name="connsiteX0" fmla="*/ 0 w 1605063"/>
                <a:gd name="connsiteY0" fmla="*/ 0 h 1079770"/>
                <a:gd name="connsiteX1" fmla="*/ 758757 w 1605063"/>
                <a:gd name="connsiteY1" fmla="*/ 252919 h 1079770"/>
                <a:gd name="connsiteX2" fmla="*/ 1605063 w 1605063"/>
                <a:gd name="connsiteY2" fmla="*/ 1079770 h 1079770"/>
                <a:gd name="connsiteX0" fmla="*/ 0 w 1605063"/>
                <a:gd name="connsiteY0" fmla="*/ 0 h 1079770"/>
                <a:gd name="connsiteX1" fmla="*/ 1014799 w 1605063"/>
                <a:gd name="connsiteY1" fmla="*/ 376465 h 1079770"/>
                <a:gd name="connsiteX2" fmla="*/ 1605063 w 1605063"/>
                <a:gd name="connsiteY2" fmla="*/ 1079770 h 1079770"/>
                <a:gd name="connsiteX0" fmla="*/ 0 w 1605063"/>
                <a:gd name="connsiteY0" fmla="*/ 0 h 1079770"/>
                <a:gd name="connsiteX1" fmla="*/ 1014799 w 1605063"/>
                <a:gd name="connsiteY1" fmla="*/ 376465 h 1079770"/>
                <a:gd name="connsiteX2" fmla="*/ 1605063 w 1605063"/>
                <a:gd name="connsiteY2" fmla="*/ 1079770 h 1079770"/>
                <a:gd name="connsiteX0" fmla="*/ 0 w 1710493"/>
                <a:gd name="connsiteY0" fmla="*/ 0 h 1229325"/>
                <a:gd name="connsiteX1" fmla="*/ 1014799 w 1710493"/>
                <a:gd name="connsiteY1" fmla="*/ 376465 h 1229325"/>
                <a:gd name="connsiteX2" fmla="*/ 1710493 w 1710493"/>
                <a:gd name="connsiteY2" fmla="*/ 1229325 h 1229325"/>
                <a:gd name="connsiteX0" fmla="*/ 0 w 1710493"/>
                <a:gd name="connsiteY0" fmla="*/ 0 h 1229325"/>
                <a:gd name="connsiteX1" fmla="*/ 1014799 w 1710493"/>
                <a:gd name="connsiteY1" fmla="*/ 376465 h 1229325"/>
                <a:gd name="connsiteX2" fmla="*/ 1710493 w 1710493"/>
                <a:gd name="connsiteY2" fmla="*/ 1229325 h 1229325"/>
                <a:gd name="connsiteX0" fmla="*/ 0 w 1710493"/>
                <a:gd name="connsiteY0" fmla="*/ 0 h 1229325"/>
                <a:gd name="connsiteX1" fmla="*/ 1134533 w 1710493"/>
                <a:gd name="connsiteY1" fmla="*/ 437323 h 1229325"/>
                <a:gd name="connsiteX2" fmla="*/ 1710493 w 1710493"/>
                <a:gd name="connsiteY2" fmla="*/ 1229325 h 1229325"/>
                <a:gd name="connsiteX0" fmla="*/ 0 w 1800563"/>
                <a:gd name="connsiteY0" fmla="*/ 0 h 1442739"/>
                <a:gd name="connsiteX1" fmla="*/ 1224603 w 1800563"/>
                <a:gd name="connsiteY1" fmla="*/ 650737 h 1442739"/>
                <a:gd name="connsiteX2" fmla="*/ 1800563 w 1800563"/>
                <a:gd name="connsiteY2" fmla="*/ 1442739 h 1442739"/>
                <a:gd name="connsiteX0" fmla="*/ 0 w 1800563"/>
                <a:gd name="connsiteY0" fmla="*/ 0 h 1442739"/>
                <a:gd name="connsiteX1" fmla="*/ 1377174 w 1800563"/>
                <a:gd name="connsiteY1" fmla="*/ 392337 h 1442739"/>
                <a:gd name="connsiteX2" fmla="*/ 1800563 w 1800563"/>
                <a:gd name="connsiteY2" fmla="*/ 1442739 h 1442739"/>
                <a:gd name="connsiteX0" fmla="*/ 0 w 1844904"/>
                <a:gd name="connsiteY0" fmla="*/ 0 h 1442739"/>
                <a:gd name="connsiteX1" fmla="*/ 1377174 w 1844904"/>
                <a:gd name="connsiteY1" fmla="*/ 392337 h 1442739"/>
                <a:gd name="connsiteX2" fmla="*/ 1800563 w 1844904"/>
                <a:gd name="connsiteY2" fmla="*/ 1442739 h 1442739"/>
                <a:gd name="connsiteX0" fmla="*/ 0 w 1844904"/>
                <a:gd name="connsiteY0" fmla="*/ 1818 h 1444557"/>
                <a:gd name="connsiteX1" fmla="*/ 1377174 w 1844904"/>
                <a:gd name="connsiteY1" fmla="*/ 394155 h 1444557"/>
                <a:gd name="connsiteX2" fmla="*/ 1800563 w 1844904"/>
                <a:gd name="connsiteY2" fmla="*/ 1444557 h 144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904" h="1444557">
                  <a:moveTo>
                    <a:pt x="0" y="1818"/>
                  </a:moveTo>
                  <a:cubicBezTo>
                    <a:pt x="504191" y="-21825"/>
                    <a:pt x="1092092" y="189268"/>
                    <a:pt x="1377174" y="394155"/>
                  </a:cubicBezTo>
                  <a:cubicBezTo>
                    <a:pt x="1662256" y="599042"/>
                    <a:pt x="1959307" y="1103071"/>
                    <a:pt x="1800563" y="1444557"/>
                  </a:cubicBezTo>
                </a:path>
              </a:pathLst>
            </a:custGeom>
            <a:ln w="101600">
              <a:solidFill>
                <a:schemeClr val="accent1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084610" y="4532461"/>
              <a:ext cx="1752592" cy="1927197"/>
              <a:chOff x="458117" y="2641600"/>
              <a:chExt cx="1752592" cy="2367464"/>
            </a:xfrm>
          </p:grpSpPr>
          <p:sp>
            <p:nvSpPr>
              <p:cNvPr id="13" name="Isosceles Triangle 12"/>
              <p:cNvSpPr/>
              <p:nvPr/>
            </p:nvSpPr>
            <p:spPr>
              <a:xfrm>
                <a:off x="579654" y="2641600"/>
                <a:ext cx="1631055" cy="1986844"/>
              </a:xfrm>
              <a:prstGeom prst="triangl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82151" y="4639732"/>
                <a:ext cx="826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dirty="0"/>
                  <a:t>People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6200000">
                <a:off x="372677" y="3450356"/>
                <a:ext cx="540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dirty="0"/>
                  <a:t>Age</a:t>
                </a:r>
              </a:p>
            </p:txBody>
          </p:sp>
        </p:grpSp>
      </p:grpSp>
      <p:sp>
        <p:nvSpPr>
          <p:cNvPr id="46" name="Freeform 45"/>
          <p:cNvSpPr/>
          <p:nvPr/>
        </p:nvSpPr>
        <p:spPr>
          <a:xfrm rot="13241813" flipH="1" flipV="1">
            <a:off x="2628836" y="2605885"/>
            <a:ext cx="753549" cy="1938275"/>
          </a:xfrm>
          <a:custGeom>
            <a:avLst/>
            <a:gdLst>
              <a:gd name="connsiteX0" fmla="*/ 0 w 1605063"/>
              <a:gd name="connsiteY0" fmla="*/ 0 h 1079770"/>
              <a:gd name="connsiteX1" fmla="*/ 758757 w 1605063"/>
              <a:gd name="connsiteY1" fmla="*/ 252919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134533 w 1710493"/>
              <a:gd name="connsiteY1" fmla="*/ 437323 h 1229325"/>
              <a:gd name="connsiteX2" fmla="*/ 1710493 w 1710493"/>
              <a:gd name="connsiteY2" fmla="*/ 1229325 h 1229325"/>
              <a:gd name="connsiteX0" fmla="*/ 0 w 1327321"/>
              <a:gd name="connsiteY0" fmla="*/ 0 h 1815090"/>
              <a:gd name="connsiteX1" fmla="*/ 751361 w 1327321"/>
              <a:gd name="connsiteY1" fmla="*/ 1023088 h 1815090"/>
              <a:gd name="connsiteX2" fmla="*/ 1327321 w 1327321"/>
              <a:gd name="connsiteY2" fmla="*/ 1815090 h 1815090"/>
              <a:gd name="connsiteX0" fmla="*/ 0 w 1336797"/>
              <a:gd name="connsiteY0" fmla="*/ 0 h 1815090"/>
              <a:gd name="connsiteX1" fmla="*/ 1228699 w 1336797"/>
              <a:gd name="connsiteY1" fmla="*/ 891196 h 1815090"/>
              <a:gd name="connsiteX2" fmla="*/ 1327321 w 1336797"/>
              <a:gd name="connsiteY2" fmla="*/ 1815090 h 1815090"/>
              <a:gd name="connsiteX0" fmla="*/ 0 w 1336797"/>
              <a:gd name="connsiteY0" fmla="*/ 0 h 1815090"/>
              <a:gd name="connsiteX1" fmla="*/ 1228699 w 1336797"/>
              <a:gd name="connsiteY1" fmla="*/ 891196 h 1815090"/>
              <a:gd name="connsiteX2" fmla="*/ 1327321 w 1336797"/>
              <a:gd name="connsiteY2" fmla="*/ 1815090 h 1815090"/>
              <a:gd name="connsiteX0" fmla="*/ 0 w 1327321"/>
              <a:gd name="connsiteY0" fmla="*/ 0 h 1815090"/>
              <a:gd name="connsiteX1" fmla="*/ 1228699 w 1327321"/>
              <a:gd name="connsiteY1" fmla="*/ 891196 h 1815090"/>
              <a:gd name="connsiteX2" fmla="*/ 1327321 w 1327321"/>
              <a:gd name="connsiteY2" fmla="*/ 1815090 h 1815090"/>
              <a:gd name="connsiteX0" fmla="*/ 0 w 1392534"/>
              <a:gd name="connsiteY0" fmla="*/ 0 h 1815090"/>
              <a:gd name="connsiteX1" fmla="*/ 1228699 w 1392534"/>
              <a:gd name="connsiteY1" fmla="*/ 891196 h 1815090"/>
              <a:gd name="connsiteX2" fmla="*/ 1327321 w 1392534"/>
              <a:gd name="connsiteY2" fmla="*/ 1815090 h 181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534" h="1815090">
                <a:moveTo>
                  <a:pt x="0" y="0"/>
                </a:moveTo>
                <a:cubicBezTo>
                  <a:pt x="245623" y="36478"/>
                  <a:pt x="1202723" y="573385"/>
                  <a:pt x="1228699" y="891196"/>
                </a:cubicBezTo>
                <a:cubicBezTo>
                  <a:pt x="1403528" y="1385245"/>
                  <a:pt x="1441769" y="1369677"/>
                  <a:pt x="1327321" y="1815090"/>
                </a:cubicBezTo>
              </a:path>
            </a:pathLst>
          </a:custGeom>
          <a:ln w="101600">
            <a:solidFill>
              <a:schemeClr val="accent1"/>
            </a:solidFill>
            <a:prstDash val="sysDot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Currently, we do have an edge to break loose from that bottleneck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305" y="621180"/>
            <a:ext cx="146920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Employment</a:t>
            </a:r>
            <a:endParaRPr lang="en-CA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reeform 30"/>
          <p:cNvSpPr/>
          <p:nvPr/>
        </p:nvSpPr>
        <p:spPr>
          <a:xfrm rot="11383867" flipH="1" flipV="1">
            <a:off x="2056977" y="1614986"/>
            <a:ext cx="1314589" cy="605200"/>
          </a:xfrm>
          <a:custGeom>
            <a:avLst/>
            <a:gdLst>
              <a:gd name="connsiteX0" fmla="*/ 0 w 1605063"/>
              <a:gd name="connsiteY0" fmla="*/ 0 h 1079770"/>
              <a:gd name="connsiteX1" fmla="*/ 758757 w 1605063"/>
              <a:gd name="connsiteY1" fmla="*/ 252919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134533 w 1710493"/>
              <a:gd name="connsiteY1" fmla="*/ 437323 h 1229325"/>
              <a:gd name="connsiteX2" fmla="*/ 1710493 w 1710493"/>
              <a:gd name="connsiteY2" fmla="*/ 1229325 h 1229325"/>
              <a:gd name="connsiteX0" fmla="*/ 0 w 2514055"/>
              <a:gd name="connsiteY0" fmla="*/ 3780 h 914545"/>
              <a:gd name="connsiteX1" fmla="*/ 1938095 w 2514055"/>
              <a:gd name="connsiteY1" fmla="*/ 122543 h 914545"/>
              <a:gd name="connsiteX2" fmla="*/ 2514055 w 2514055"/>
              <a:gd name="connsiteY2" fmla="*/ 914545 h 914545"/>
              <a:gd name="connsiteX0" fmla="*/ 0 w 2514055"/>
              <a:gd name="connsiteY0" fmla="*/ 186718 h 1097483"/>
              <a:gd name="connsiteX1" fmla="*/ 1938095 w 2514055"/>
              <a:gd name="connsiteY1" fmla="*/ 305481 h 1097483"/>
              <a:gd name="connsiteX2" fmla="*/ 2514055 w 2514055"/>
              <a:gd name="connsiteY2" fmla="*/ 1097483 h 1097483"/>
              <a:gd name="connsiteX0" fmla="*/ 0 w 2514055"/>
              <a:gd name="connsiteY0" fmla="*/ 222615 h 1133380"/>
              <a:gd name="connsiteX1" fmla="*/ 1737730 w 2514055"/>
              <a:gd name="connsiteY1" fmla="*/ 232790 h 1133380"/>
              <a:gd name="connsiteX2" fmla="*/ 2514055 w 2514055"/>
              <a:gd name="connsiteY2" fmla="*/ 1133380 h 1133380"/>
              <a:gd name="connsiteX0" fmla="*/ 0 w 2261463"/>
              <a:gd name="connsiteY0" fmla="*/ 222617 h 1092153"/>
              <a:gd name="connsiteX1" fmla="*/ 1737730 w 2261463"/>
              <a:gd name="connsiteY1" fmla="*/ 232792 h 1092153"/>
              <a:gd name="connsiteX2" fmla="*/ 2261463 w 2261463"/>
              <a:gd name="connsiteY2" fmla="*/ 1092154 h 1092153"/>
              <a:gd name="connsiteX0" fmla="*/ 0 w 2261463"/>
              <a:gd name="connsiteY0" fmla="*/ 222617 h 1092155"/>
              <a:gd name="connsiteX1" fmla="*/ 1737730 w 2261463"/>
              <a:gd name="connsiteY1" fmla="*/ 232792 h 1092155"/>
              <a:gd name="connsiteX2" fmla="*/ 2261463 w 2261463"/>
              <a:gd name="connsiteY2" fmla="*/ 1092154 h 109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1463" h="1092155">
                <a:moveTo>
                  <a:pt x="0" y="222617"/>
                </a:moveTo>
                <a:cubicBezTo>
                  <a:pt x="1096272" y="-163369"/>
                  <a:pt x="1452648" y="27905"/>
                  <a:pt x="1737730" y="232792"/>
                </a:cubicBezTo>
                <a:cubicBezTo>
                  <a:pt x="2022812" y="437679"/>
                  <a:pt x="2214586" y="652170"/>
                  <a:pt x="2261463" y="1092154"/>
                </a:cubicBezTo>
              </a:path>
            </a:pathLst>
          </a:custGeom>
          <a:ln w="101600">
            <a:solidFill>
              <a:schemeClr val="accent1"/>
            </a:solidFill>
            <a:prstDash val="sysDot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6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5" grpId="0"/>
      <p:bldP spid="46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3833" y="1126929"/>
            <a:ext cx="326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most concerning to you?</a:t>
            </a:r>
            <a:endParaRPr lang="en-CA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2304066" y="4596074"/>
            <a:ext cx="766034" cy="1373203"/>
          </a:xfrm>
          <a:prstGeom prst="straightConnector1">
            <a:avLst/>
          </a:prstGeom>
          <a:ln w="1016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03610" y="4994388"/>
            <a:ext cx="649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Social services spending: 16% share in 1966 to a 40% share in 2006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87114" y="5341140"/>
            <a:ext cx="4228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US$40</a:t>
            </a:r>
            <a:r>
              <a:rPr lang="en-CA" dirty="0"/>
              <a:t> trillion deficit over the next 75 years</a:t>
            </a:r>
          </a:p>
        </p:txBody>
      </p:sp>
      <p:sp>
        <p:nvSpPr>
          <p:cNvPr id="12" name="Freeform 11"/>
          <p:cNvSpPr/>
          <p:nvPr/>
        </p:nvSpPr>
        <p:spPr>
          <a:xfrm rot="8358187" flipV="1">
            <a:off x="589559" y="2656555"/>
            <a:ext cx="1489330" cy="2098892"/>
          </a:xfrm>
          <a:custGeom>
            <a:avLst/>
            <a:gdLst>
              <a:gd name="connsiteX0" fmla="*/ 0 w 1605063"/>
              <a:gd name="connsiteY0" fmla="*/ 0 h 1079770"/>
              <a:gd name="connsiteX1" fmla="*/ 758757 w 1605063"/>
              <a:gd name="connsiteY1" fmla="*/ 252919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134533 w 1710493"/>
              <a:gd name="connsiteY1" fmla="*/ 437323 h 1229325"/>
              <a:gd name="connsiteX2" fmla="*/ 1710493 w 1710493"/>
              <a:gd name="connsiteY2" fmla="*/ 1229325 h 122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0493" h="1229325">
                <a:moveTo>
                  <a:pt x="0" y="0"/>
                </a:moveTo>
                <a:cubicBezTo>
                  <a:pt x="245623" y="36478"/>
                  <a:pt x="849451" y="232436"/>
                  <a:pt x="1134533" y="437323"/>
                </a:cubicBezTo>
                <a:cubicBezTo>
                  <a:pt x="1419615" y="642210"/>
                  <a:pt x="1503932" y="860363"/>
                  <a:pt x="1710493" y="1229325"/>
                </a:cubicBezTo>
              </a:path>
            </a:pathLst>
          </a:custGeom>
          <a:ln w="101600">
            <a:solidFill>
              <a:schemeClr val="accent1"/>
            </a:solidFill>
            <a:prstDash val="sysDot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Group 18"/>
          <p:cNvGrpSpPr/>
          <p:nvPr/>
        </p:nvGrpSpPr>
        <p:grpSpPr>
          <a:xfrm>
            <a:off x="1084610" y="4532461"/>
            <a:ext cx="1752592" cy="1927197"/>
            <a:chOff x="458117" y="2641600"/>
            <a:chExt cx="1752592" cy="2367464"/>
          </a:xfrm>
        </p:grpSpPr>
        <p:sp>
          <p:nvSpPr>
            <p:cNvPr id="13" name="Isosceles Triangle 12"/>
            <p:cNvSpPr/>
            <p:nvPr/>
          </p:nvSpPr>
          <p:spPr>
            <a:xfrm>
              <a:off x="579654" y="2641600"/>
              <a:ext cx="1631055" cy="1986844"/>
            </a:xfrm>
            <a:prstGeom prst="triangl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82151" y="4639732"/>
              <a:ext cx="8260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People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372677" y="3450356"/>
              <a:ext cx="540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/>
                <a:t>Age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Currently, we do have an edge to break loose from that bottleneck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305" y="621180"/>
            <a:ext cx="146920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Debt</a:t>
            </a:r>
            <a:endParaRPr lang="en-CA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45750" y="1795334"/>
            <a:ext cx="26837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Jobs</a:t>
            </a:r>
          </a:p>
          <a:p>
            <a:pPr marL="342900" indent="-342900">
              <a:buAutoNum type="arabicPeriod"/>
            </a:pPr>
            <a:r>
              <a:rPr lang="en-US" dirty="0"/>
              <a:t>National debt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environmental concern</a:t>
            </a:r>
          </a:p>
          <a:p>
            <a:r>
              <a:rPr lang="en-US" dirty="0"/>
              <a:t>No Overpopulation</a:t>
            </a:r>
          </a:p>
        </p:txBody>
      </p:sp>
      <p:sp>
        <p:nvSpPr>
          <p:cNvPr id="32" name="Freeform 31"/>
          <p:cNvSpPr/>
          <p:nvPr/>
        </p:nvSpPr>
        <p:spPr>
          <a:xfrm rot="13241813" flipH="1" flipV="1">
            <a:off x="2783072" y="3164615"/>
            <a:ext cx="558933" cy="1760548"/>
          </a:xfrm>
          <a:custGeom>
            <a:avLst/>
            <a:gdLst>
              <a:gd name="connsiteX0" fmla="*/ 0 w 1605063"/>
              <a:gd name="connsiteY0" fmla="*/ 0 h 1079770"/>
              <a:gd name="connsiteX1" fmla="*/ 758757 w 1605063"/>
              <a:gd name="connsiteY1" fmla="*/ 252919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134533 w 1710493"/>
              <a:gd name="connsiteY1" fmla="*/ 437323 h 1229325"/>
              <a:gd name="connsiteX2" fmla="*/ 1710493 w 1710493"/>
              <a:gd name="connsiteY2" fmla="*/ 1229325 h 1229325"/>
              <a:gd name="connsiteX0" fmla="*/ 0 w 1327321"/>
              <a:gd name="connsiteY0" fmla="*/ 0 h 1815090"/>
              <a:gd name="connsiteX1" fmla="*/ 751361 w 1327321"/>
              <a:gd name="connsiteY1" fmla="*/ 1023088 h 1815090"/>
              <a:gd name="connsiteX2" fmla="*/ 1327321 w 1327321"/>
              <a:gd name="connsiteY2" fmla="*/ 1815090 h 1815090"/>
              <a:gd name="connsiteX0" fmla="*/ 0 w 1336797"/>
              <a:gd name="connsiteY0" fmla="*/ 0 h 1815090"/>
              <a:gd name="connsiteX1" fmla="*/ 1228699 w 1336797"/>
              <a:gd name="connsiteY1" fmla="*/ 891196 h 1815090"/>
              <a:gd name="connsiteX2" fmla="*/ 1327321 w 1336797"/>
              <a:gd name="connsiteY2" fmla="*/ 1815090 h 1815090"/>
              <a:gd name="connsiteX0" fmla="*/ 0 w 1336797"/>
              <a:gd name="connsiteY0" fmla="*/ 0 h 1815090"/>
              <a:gd name="connsiteX1" fmla="*/ 1228699 w 1336797"/>
              <a:gd name="connsiteY1" fmla="*/ 891196 h 1815090"/>
              <a:gd name="connsiteX2" fmla="*/ 1327321 w 1336797"/>
              <a:gd name="connsiteY2" fmla="*/ 1815090 h 1815090"/>
              <a:gd name="connsiteX0" fmla="*/ 0 w 1327321"/>
              <a:gd name="connsiteY0" fmla="*/ 0 h 1815090"/>
              <a:gd name="connsiteX1" fmla="*/ 1228699 w 1327321"/>
              <a:gd name="connsiteY1" fmla="*/ 891196 h 1815090"/>
              <a:gd name="connsiteX2" fmla="*/ 1327321 w 1327321"/>
              <a:gd name="connsiteY2" fmla="*/ 1815090 h 1815090"/>
              <a:gd name="connsiteX0" fmla="*/ 0 w 1392534"/>
              <a:gd name="connsiteY0" fmla="*/ 0 h 1815090"/>
              <a:gd name="connsiteX1" fmla="*/ 1228699 w 1392534"/>
              <a:gd name="connsiteY1" fmla="*/ 891196 h 1815090"/>
              <a:gd name="connsiteX2" fmla="*/ 1327321 w 1392534"/>
              <a:gd name="connsiteY2" fmla="*/ 1815090 h 181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2534" h="1815090">
                <a:moveTo>
                  <a:pt x="0" y="0"/>
                </a:moveTo>
                <a:cubicBezTo>
                  <a:pt x="245623" y="36478"/>
                  <a:pt x="1202723" y="573385"/>
                  <a:pt x="1228699" y="891196"/>
                </a:cubicBezTo>
                <a:cubicBezTo>
                  <a:pt x="1403528" y="1385245"/>
                  <a:pt x="1441769" y="1369677"/>
                  <a:pt x="1327321" y="1815090"/>
                </a:cubicBezTo>
              </a:path>
            </a:pathLst>
          </a:custGeom>
          <a:ln w="101600">
            <a:solidFill>
              <a:schemeClr val="accent1"/>
            </a:solidFill>
            <a:prstDash val="sysDot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Freeform 32"/>
          <p:cNvSpPr/>
          <p:nvPr/>
        </p:nvSpPr>
        <p:spPr>
          <a:xfrm rot="11383867" flipH="1" flipV="1">
            <a:off x="2867453" y="2205003"/>
            <a:ext cx="617872" cy="665427"/>
          </a:xfrm>
          <a:custGeom>
            <a:avLst/>
            <a:gdLst>
              <a:gd name="connsiteX0" fmla="*/ 0 w 1605063"/>
              <a:gd name="connsiteY0" fmla="*/ 0 h 1079770"/>
              <a:gd name="connsiteX1" fmla="*/ 758757 w 1605063"/>
              <a:gd name="connsiteY1" fmla="*/ 252919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605063"/>
              <a:gd name="connsiteY0" fmla="*/ 0 h 1079770"/>
              <a:gd name="connsiteX1" fmla="*/ 1014799 w 1605063"/>
              <a:gd name="connsiteY1" fmla="*/ 376465 h 1079770"/>
              <a:gd name="connsiteX2" fmla="*/ 1605063 w 1605063"/>
              <a:gd name="connsiteY2" fmla="*/ 1079770 h 1079770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014799 w 1710493"/>
              <a:gd name="connsiteY1" fmla="*/ 376465 h 1229325"/>
              <a:gd name="connsiteX2" fmla="*/ 1710493 w 1710493"/>
              <a:gd name="connsiteY2" fmla="*/ 1229325 h 1229325"/>
              <a:gd name="connsiteX0" fmla="*/ 0 w 1710493"/>
              <a:gd name="connsiteY0" fmla="*/ 0 h 1229325"/>
              <a:gd name="connsiteX1" fmla="*/ 1134533 w 1710493"/>
              <a:gd name="connsiteY1" fmla="*/ 437323 h 1229325"/>
              <a:gd name="connsiteX2" fmla="*/ 1710493 w 1710493"/>
              <a:gd name="connsiteY2" fmla="*/ 1229325 h 1229325"/>
              <a:gd name="connsiteX0" fmla="*/ 0 w 2514055"/>
              <a:gd name="connsiteY0" fmla="*/ 3780 h 914545"/>
              <a:gd name="connsiteX1" fmla="*/ 1938095 w 2514055"/>
              <a:gd name="connsiteY1" fmla="*/ 122543 h 914545"/>
              <a:gd name="connsiteX2" fmla="*/ 2514055 w 2514055"/>
              <a:gd name="connsiteY2" fmla="*/ 914545 h 914545"/>
              <a:gd name="connsiteX0" fmla="*/ 0 w 2514055"/>
              <a:gd name="connsiteY0" fmla="*/ 186718 h 1097483"/>
              <a:gd name="connsiteX1" fmla="*/ 1938095 w 2514055"/>
              <a:gd name="connsiteY1" fmla="*/ 305481 h 1097483"/>
              <a:gd name="connsiteX2" fmla="*/ 2514055 w 2514055"/>
              <a:gd name="connsiteY2" fmla="*/ 1097483 h 1097483"/>
              <a:gd name="connsiteX0" fmla="*/ 0 w 2514055"/>
              <a:gd name="connsiteY0" fmla="*/ 222615 h 1133380"/>
              <a:gd name="connsiteX1" fmla="*/ 1737730 w 2514055"/>
              <a:gd name="connsiteY1" fmla="*/ 232790 h 1133380"/>
              <a:gd name="connsiteX2" fmla="*/ 2514055 w 2514055"/>
              <a:gd name="connsiteY2" fmla="*/ 1133380 h 1133380"/>
              <a:gd name="connsiteX0" fmla="*/ 0 w 2261463"/>
              <a:gd name="connsiteY0" fmla="*/ 222617 h 1092153"/>
              <a:gd name="connsiteX1" fmla="*/ 1737730 w 2261463"/>
              <a:gd name="connsiteY1" fmla="*/ 232792 h 1092153"/>
              <a:gd name="connsiteX2" fmla="*/ 2261463 w 2261463"/>
              <a:gd name="connsiteY2" fmla="*/ 1092154 h 1092153"/>
              <a:gd name="connsiteX0" fmla="*/ 0 w 2261463"/>
              <a:gd name="connsiteY0" fmla="*/ 222617 h 1092155"/>
              <a:gd name="connsiteX1" fmla="*/ 1737730 w 2261463"/>
              <a:gd name="connsiteY1" fmla="*/ 232792 h 1092155"/>
              <a:gd name="connsiteX2" fmla="*/ 2261463 w 2261463"/>
              <a:gd name="connsiteY2" fmla="*/ 1092154 h 109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1463" h="1092155">
                <a:moveTo>
                  <a:pt x="0" y="222617"/>
                </a:moveTo>
                <a:cubicBezTo>
                  <a:pt x="1096272" y="-163369"/>
                  <a:pt x="1452648" y="27905"/>
                  <a:pt x="1737730" y="232792"/>
                </a:cubicBezTo>
                <a:cubicBezTo>
                  <a:pt x="2022812" y="437679"/>
                  <a:pt x="2214586" y="652170"/>
                  <a:pt x="2261463" y="1092154"/>
                </a:cubicBezTo>
              </a:path>
            </a:pathLst>
          </a:custGeom>
          <a:ln w="101600">
            <a:solidFill>
              <a:schemeClr val="accent1"/>
            </a:solidFill>
            <a:prstDash val="sysDot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64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12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641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End </a:t>
            </a:r>
            <a:r>
              <a:rPr lang="en-US">
                <a:latin typeface="+mn-lt"/>
                <a:cs typeface="+mn-cs"/>
              </a:rPr>
              <a:t>of  second </a:t>
            </a:r>
            <a:r>
              <a:rPr lang="en-US" dirty="0">
                <a:latin typeface="+mn-lt"/>
                <a:cs typeface="+mn-cs"/>
              </a:rPr>
              <a:t>class section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…summary…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9600" y="1152525"/>
            <a:ext cx="1371600" cy="2325688"/>
            <a:chOff x="609600" y="1152942"/>
            <a:chExt cx="1371600" cy="2325707"/>
          </a:xfrm>
        </p:grpSpPr>
        <p:pic>
          <p:nvPicPr>
            <p:cNvPr id="21529" name="Picture 3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107049"/>
              <a:ext cx="13716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0" name="TextBox 19"/>
            <p:cNvSpPr txBox="1">
              <a:spLocks noChangeArrowheads="1"/>
            </p:cNvSpPr>
            <p:nvPr/>
          </p:nvSpPr>
          <p:spPr bwMode="auto">
            <a:xfrm>
              <a:off x="609600" y="1152942"/>
              <a:ext cx="1371600" cy="942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sz="1400"/>
                <a:t>Biodiversity is a unique and striking feature of Earth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524000" y="2792413"/>
            <a:ext cx="1600200" cy="2816225"/>
            <a:chOff x="1524000" y="2792849"/>
            <a:chExt cx="1600200" cy="2815755"/>
          </a:xfrm>
        </p:grpSpPr>
        <p:sp>
          <p:nvSpPr>
            <p:cNvPr id="21527" name="TextBox 26"/>
            <p:cNvSpPr txBox="1">
              <a:spLocks noChangeArrowheads="1"/>
            </p:cNvSpPr>
            <p:nvPr/>
          </p:nvSpPr>
          <p:spPr bwMode="auto">
            <a:xfrm>
              <a:off x="1524000" y="4240408"/>
              <a:ext cx="1600200" cy="1368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sz="1400"/>
                <a:t>Overexploitation</a:t>
              </a:r>
            </a:p>
            <a:p>
              <a:pPr algn="ctr"/>
              <a:r>
                <a:rPr lang="en-US" sz="1400"/>
                <a:t>Climate change</a:t>
              </a:r>
            </a:p>
            <a:p>
              <a:pPr algn="ctr"/>
              <a:r>
                <a:rPr lang="en-US" sz="1400"/>
                <a:t>Habitat loss</a:t>
              </a:r>
            </a:p>
            <a:p>
              <a:pPr algn="ctr"/>
              <a:r>
                <a:rPr lang="en-US" sz="1400"/>
                <a:t>Human population Overconsumption</a:t>
              </a: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2209800" y="2792849"/>
              <a:ext cx="228600" cy="144755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6324600" y="1295400"/>
            <a:ext cx="2209800" cy="2182813"/>
            <a:chOff x="3984" y="816"/>
            <a:chExt cx="1392" cy="1375"/>
          </a:xfrm>
        </p:grpSpPr>
        <p:pic>
          <p:nvPicPr>
            <p:cNvPr id="21524" name="Picture 5"/>
            <p:cNvPicPr preferRelativeResize="0"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1327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Straight Arrow Connector 24"/>
            <p:cNvCxnSpPr/>
            <p:nvPr/>
          </p:nvCxnSpPr>
          <p:spPr>
            <a:xfrm>
              <a:off x="3984" y="1711"/>
              <a:ext cx="576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29"/>
            <p:cNvSpPr txBox="1">
              <a:spLocks noChangeArrowheads="1"/>
            </p:cNvSpPr>
            <p:nvPr/>
          </p:nvSpPr>
          <p:spPr bwMode="auto">
            <a:xfrm>
              <a:off x="4512" y="816"/>
              <a:ext cx="86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sz="1400"/>
                <a:t>Human well-being is at stake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3124200" y="4343400"/>
            <a:ext cx="3048000" cy="942975"/>
            <a:chOff x="3124200" y="4343400"/>
            <a:chExt cx="3048000" cy="942994"/>
          </a:xfrm>
        </p:grpSpPr>
        <p:sp>
          <p:nvSpPr>
            <p:cNvPr id="31" name="Isosceles Triangle 30"/>
            <p:cNvSpPr/>
            <p:nvPr/>
          </p:nvSpPr>
          <p:spPr>
            <a:xfrm rot="16200000">
              <a:off x="3733798" y="4087822"/>
              <a:ext cx="228605" cy="1447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523" name="TextBox 31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1600200" cy="942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sz="1400"/>
                <a:t>Proposed solutions all have several and serious shortfalls</a:t>
              </a:r>
            </a:p>
          </p:txBody>
        </p:sp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4114800" y="838200"/>
            <a:ext cx="2209800" cy="2640013"/>
            <a:chOff x="2592" y="528"/>
            <a:chExt cx="1392" cy="1663"/>
          </a:xfrm>
        </p:grpSpPr>
        <p:pic>
          <p:nvPicPr>
            <p:cNvPr id="21520" name="Picture 3"/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1327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1" name="TextBox 28"/>
            <p:cNvSpPr txBox="1">
              <a:spLocks noChangeArrowheads="1"/>
            </p:cNvSpPr>
            <p:nvPr/>
          </p:nvSpPr>
          <p:spPr bwMode="auto">
            <a:xfrm>
              <a:off x="3120" y="528"/>
              <a:ext cx="864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sz="1400"/>
                <a:t>Biodiversity loss can deter many different goods and services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592" y="1711"/>
              <a:ext cx="576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1981200" y="1368425"/>
            <a:ext cx="2133600" cy="2109788"/>
            <a:chOff x="1981200" y="1368385"/>
            <a:chExt cx="2133600" cy="2110264"/>
          </a:xfrm>
        </p:grpSpPr>
        <p:grpSp>
          <p:nvGrpSpPr>
            <p:cNvPr id="21514" name="Group 37"/>
            <p:cNvGrpSpPr>
              <a:grpSpLocks/>
            </p:cNvGrpSpPr>
            <p:nvPr/>
          </p:nvGrpSpPr>
          <p:grpSpPr bwMode="auto">
            <a:xfrm>
              <a:off x="2743200" y="1368385"/>
              <a:ext cx="1371600" cy="2110264"/>
              <a:chOff x="2743200" y="1368385"/>
              <a:chExt cx="1371600" cy="2110264"/>
            </a:xfrm>
          </p:grpSpPr>
          <p:pic>
            <p:nvPicPr>
              <p:cNvPr id="21516" name="Picture 6" descr="algae_rubble_small"/>
              <p:cNvPicPr preferRelativeResize="0"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3200" y="2107049"/>
                <a:ext cx="1371600" cy="137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17" name="TextBox 25"/>
              <p:cNvSpPr txBox="1">
                <a:spLocks noChangeArrowheads="1"/>
              </p:cNvSpPr>
              <p:nvPr/>
            </p:nvSpPr>
            <p:spPr bwMode="auto">
              <a:xfrm>
                <a:off x="2743200" y="1368385"/>
                <a:ext cx="1371600" cy="730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/>
                <a:r>
                  <a:rPr lang="en-US" sz="1400"/>
                  <a:t>Biodiversity is in a declining trend</a:t>
                </a: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1981200" y="2792694"/>
              <a:ext cx="914400" cy="158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5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620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Targeting the causes of biodiversity loss: Overpopulation control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8363"/>
            <a:ext cx="2001838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3" y="4678363"/>
            <a:ext cx="2001837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 bwMode="auto">
          <a:xfrm>
            <a:off x="304800" y="4373563"/>
            <a:ext cx="2001838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+mn-cs"/>
              </a:rPr>
              <a:t>Deforestation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703763" y="4373563"/>
            <a:ext cx="2001837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+mn-cs"/>
              </a:rPr>
              <a:t>Over-harvesting</a:t>
            </a:r>
          </a:p>
        </p:txBody>
      </p:sp>
      <p:pic>
        <p:nvPicPr>
          <p:cNvPr id="3079" name="Picture 4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4678363"/>
            <a:ext cx="2001837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 bwMode="auto">
          <a:xfrm>
            <a:off x="2493963" y="4373563"/>
            <a:ext cx="2001837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  <a:cs typeface="+mn-cs"/>
              </a:rPr>
              <a:t>Habitat modification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33997" y="609600"/>
            <a:ext cx="4572000" cy="2476500"/>
            <a:chOff x="2333997" y="609600"/>
            <a:chExt cx="4572000" cy="2476500"/>
          </a:xfrm>
        </p:grpSpPr>
        <p:sp>
          <p:nvSpPr>
            <p:cNvPr id="3081" name="Text Box 49"/>
            <p:cNvSpPr txBox="1">
              <a:spLocks noChangeArrowheads="1"/>
            </p:cNvSpPr>
            <p:nvPr/>
          </p:nvSpPr>
          <p:spPr bwMode="auto">
            <a:xfrm>
              <a:off x="2333997" y="2743200"/>
              <a:ext cx="1143000" cy="3429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Calibri" pitchFamily="34" charset="0"/>
                  <a:cs typeface="Times New Roman" pitchFamily="48" charset="0"/>
                </a:rPr>
                <a:t>Household</a:t>
              </a:r>
              <a:endParaRPr lang="en-US" dirty="0">
                <a:latin typeface="Calibri" pitchFamily="34" charset="0"/>
                <a:cs typeface="Times New Roman" pitchFamily="48" charset="0"/>
              </a:endParaRPr>
            </a:p>
          </p:txBody>
        </p:sp>
        <p:sp>
          <p:nvSpPr>
            <p:cNvPr id="3082" name="Text Box 48"/>
            <p:cNvSpPr txBox="1">
              <a:spLocks noChangeArrowheads="1"/>
            </p:cNvSpPr>
            <p:nvPr/>
          </p:nvSpPr>
          <p:spPr bwMode="auto">
            <a:xfrm>
              <a:off x="5762997" y="2743200"/>
              <a:ext cx="1143000" cy="3429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Calibri" pitchFamily="34" charset="0"/>
                  <a:cs typeface="Times New Roman" pitchFamily="48" charset="0"/>
                </a:rPr>
                <a:t>Energy</a:t>
              </a:r>
              <a:endParaRPr lang="en-US" dirty="0">
                <a:latin typeface="Calibri" pitchFamily="34" charset="0"/>
                <a:cs typeface="Times New Roman" pitchFamily="48" charset="0"/>
              </a:endParaRPr>
            </a:p>
          </p:txBody>
        </p:sp>
        <p:sp>
          <p:nvSpPr>
            <p:cNvPr id="3083" name="Text Box 29"/>
            <p:cNvSpPr txBox="1">
              <a:spLocks noChangeArrowheads="1"/>
            </p:cNvSpPr>
            <p:nvPr/>
          </p:nvSpPr>
          <p:spPr bwMode="auto">
            <a:xfrm>
              <a:off x="4048497" y="2743200"/>
              <a:ext cx="1143000" cy="3429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dirty="0">
                  <a:latin typeface="Calibri" pitchFamily="34" charset="0"/>
                  <a:cs typeface="Times New Roman" pitchFamily="48" charset="0"/>
                </a:rPr>
                <a:t>Food</a:t>
              </a:r>
              <a:endParaRPr lang="en-US" dirty="0">
                <a:latin typeface="Calibri" pitchFamily="34" charset="0"/>
                <a:cs typeface="Times New Roman" pitchFamily="48" charset="0"/>
              </a:endParaRPr>
            </a:p>
          </p:txBody>
        </p:sp>
        <p:cxnSp>
          <p:nvCxnSpPr>
            <p:cNvPr id="3087" name="AutoShape 33"/>
            <p:cNvCxnSpPr>
              <a:cxnSpLocks noChangeShapeType="1"/>
              <a:stCxn id="3090" idx="2"/>
              <a:endCxn id="3081" idx="0"/>
            </p:cNvCxnSpPr>
            <p:nvPr/>
          </p:nvCxnSpPr>
          <p:spPr bwMode="auto">
            <a:xfrm rot="5400000">
              <a:off x="3648447" y="1771650"/>
              <a:ext cx="228600" cy="171450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8" name="AutoShape 32"/>
            <p:cNvCxnSpPr>
              <a:cxnSpLocks noChangeShapeType="1"/>
              <a:stCxn id="3090" idx="2"/>
              <a:endCxn id="3082" idx="0"/>
            </p:cNvCxnSpPr>
            <p:nvPr/>
          </p:nvCxnSpPr>
          <p:spPr bwMode="auto">
            <a:xfrm rot="16200000" flipH="1">
              <a:off x="5362947" y="1771650"/>
              <a:ext cx="228600" cy="171450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9" name="AutoShape 31"/>
            <p:cNvCxnSpPr>
              <a:cxnSpLocks noChangeShapeType="1"/>
              <a:stCxn id="3090" idx="2"/>
            </p:cNvCxnSpPr>
            <p:nvPr/>
          </p:nvCxnSpPr>
          <p:spPr bwMode="auto">
            <a:xfrm rot="16200000" flipH="1">
              <a:off x="4505697" y="2628900"/>
              <a:ext cx="228600" cy="0"/>
            </a:xfrm>
            <a:prstGeom prst="straightConnector1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90" name="Text Box 50"/>
            <p:cNvSpPr txBox="1">
              <a:spLocks noChangeArrowheads="1"/>
            </p:cNvSpPr>
            <p:nvPr/>
          </p:nvSpPr>
          <p:spPr bwMode="auto">
            <a:xfrm>
              <a:off x="3705597" y="2171700"/>
              <a:ext cx="1828800" cy="34290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Calibri" pitchFamily="34" charset="0"/>
                  <a:cs typeface="Times New Roman" pitchFamily="48" charset="0"/>
                </a:rPr>
                <a:t>Human needs</a:t>
              </a:r>
              <a:endParaRPr lang="en-US" dirty="0">
                <a:latin typeface="Calibri" pitchFamily="34" charset="0"/>
                <a:cs typeface="Times New Roman" pitchFamily="48" charset="0"/>
              </a:endParaRPr>
            </a:p>
          </p:txBody>
        </p:sp>
        <p:sp>
          <p:nvSpPr>
            <p:cNvPr id="3091" name="Text Box 50"/>
            <p:cNvSpPr txBox="1">
              <a:spLocks noChangeArrowheads="1"/>
            </p:cNvSpPr>
            <p:nvPr/>
          </p:nvSpPr>
          <p:spPr bwMode="auto">
            <a:xfrm>
              <a:off x="3705597" y="1562100"/>
              <a:ext cx="1828800" cy="342900"/>
            </a:xfrm>
            <a:prstGeom prst="rect">
              <a:avLst/>
            </a:prstGeom>
            <a:solidFill>
              <a:srgbClr val="FF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Calibri" pitchFamily="34" charset="0"/>
                  <a:cs typeface="Times New Roman" pitchFamily="48" charset="0"/>
                </a:rPr>
                <a:t>To many humans</a:t>
              </a:r>
              <a:endParaRPr lang="en-US" dirty="0">
                <a:latin typeface="Calibri" pitchFamily="34" charset="0"/>
                <a:cs typeface="Times New Roman" pitchFamily="48" charset="0"/>
              </a:endParaRPr>
            </a:p>
          </p:txBody>
        </p:sp>
        <p:grpSp>
          <p:nvGrpSpPr>
            <p:cNvPr id="3092" name="Group 28"/>
            <p:cNvGrpSpPr>
              <a:grpSpLocks/>
            </p:cNvGrpSpPr>
            <p:nvPr/>
          </p:nvGrpSpPr>
          <p:grpSpPr bwMode="auto">
            <a:xfrm>
              <a:off x="3324597" y="609600"/>
              <a:ext cx="2667000" cy="954088"/>
              <a:chOff x="2016" y="384"/>
              <a:chExt cx="1680" cy="601"/>
            </a:xfrm>
          </p:grpSpPr>
          <p:sp>
            <p:nvSpPr>
              <p:cNvPr id="3102" name="Text Box 50"/>
              <p:cNvSpPr txBox="1">
                <a:spLocks noChangeArrowheads="1"/>
              </p:cNvSpPr>
              <p:nvPr/>
            </p:nvSpPr>
            <p:spPr bwMode="auto">
              <a:xfrm>
                <a:off x="3216" y="672"/>
                <a:ext cx="480" cy="14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900" b="1" dirty="0">
                    <a:latin typeface="Calibri" pitchFamily="34" charset="0"/>
                    <a:cs typeface="Times New Roman" pitchFamily="48" charset="0"/>
                  </a:rPr>
                  <a:t>Wealth</a:t>
                </a:r>
                <a:endParaRPr lang="en-US" dirty="0">
                  <a:latin typeface="Calibri" pitchFamily="34" charset="0"/>
                  <a:cs typeface="Times New Roman" pitchFamily="48" charset="0"/>
                </a:endParaRPr>
              </a:p>
            </p:txBody>
          </p:sp>
          <p:sp>
            <p:nvSpPr>
              <p:cNvPr id="3103" name="Text Box 50"/>
              <p:cNvSpPr txBox="1">
                <a:spLocks noChangeArrowheads="1"/>
              </p:cNvSpPr>
              <p:nvPr/>
            </p:nvSpPr>
            <p:spPr bwMode="auto">
              <a:xfrm>
                <a:off x="3024" y="384"/>
                <a:ext cx="528" cy="14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900" b="1" dirty="0">
                    <a:latin typeface="Calibri" pitchFamily="34" charset="0"/>
                    <a:cs typeface="Times New Roman" pitchFamily="48" charset="0"/>
                  </a:rPr>
                  <a:t>Corruption</a:t>
                </a:r>
                <a:endParaRPr lang="en-US" dirty="0">
                  <a:latin typeface="Calibri" pitchFamily="34" charset="0"/>
                  <a:cs typeface="Times New Roman" pitchFamily="48" charset="0"/>
                </a:endParaRPr>
              </a:p>
            </p:txBody>
          </p:sp>
          <p:sp>
            <p:nvSpPr>
              <p:cNvPr id="3104" name="Text Box 50"/>
              <p:cNvSpPr txBox="1">
                <a:spLocks noChangeArrowheads="1"/>
              </p:cNvSpPr>
              <p:nvPr/>
            </p:nvSpPr>
            <p:spPr bwMode="auto">
              <a:xfrm>
                <a:off x="2160" y="384"/>
                <a:ext cx="528" cy="14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900" b="1" dirty="0">
                    <a:latin typeface="Calibri" pitchFamily="34" charset="0"/>
                    <a:cs typeface="Times New Roman" pitchFamily="48" charset="0"/>
                  </a:rPr>
                  <a:t>Education</a:t>
                </a:r>
                <a:endParaRPr lang="en-US" dirty="0">
                  <a:latin typeface="Calibri" pitchFamily="34" charset="0"/>
                  <a:cs typeface="Times New Roman" pitchFamily="48" charset="0"/>
                </a:endParaRPr>
              </a:p>
            </p:txBody>
          </p:sp>
          <p:sp>
            <p:nvSpPr>
              <p:cNvPr id="3105" name="Text Box 50"/>
              <p:cNvSpPr txBox="1">
                <a:spLocks noChangeArrowheads="1"/>
              </p:cNvSpPr>
              <p:nvPr/>
            </p:nvSpPr>
            <p:spPr bwMode="auto">
              <a:xfrm>
                <a:off x="2016" y="672"/>
                <a:ext cx="480" cy="14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91440" bIns="9144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900" b="1" dirty="0">
                    <a:latin typeface="Calibri" pitchFamily="34" charset="0"/>
                    <a:cs typeface="Times New Roman" pitchFamily="48" charset="0"/>
                  </a:rPr>
                  <a:t>Inequity</a:t>
                </a:r>
                <a:endParaRPr lang="en-US" dirty="0">
                  <a:latin typeface="Calibri" pitchFamily="34" charset="0"/>
                  <a:cs typeface="Times New Roman" pitchFamily="48" charset="0"/>
                </a:endParaRPr>
              </a:p>
            </p:txBody>
          </p:sp>
          <p:cxnSp>
            <p:nvCxnSpPr>
              <p:cNvPr id="3106" name="AutoShape 2"/>
              <p:cNvCxnSpPr>
                <a:cxnSpLocks noChangeShapeType="1"/>
                <a:stCxn id="3102" idx="2"/>
                <a:endCxn id="3091" idx="0"/>
              </p:cNvCxnSpPr>
              <p:nvPr/>
            </p:nvCxnSpPr>
            <p:spPr bwMode="auto">
              <a:xfrm rot="5400000">
                <a:off x="3057" y="585"/>
                <a:ext cx="168" cy="629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7" name="AutoShape 2"/>
              <p:cNvCxnSpPr>
                <a:cxnSpLocks noChangeShapeType="1"/>
                <a:stCxn id="3105" idx="2"/>
                <a:endCxn id="3091" idx="0"/>
              </p:cNvCxnSpPr>
              <p:nvPr/>
            </p:nvCxnSpPr>
            <p:spPr bwMode="auto">
              <a:xfrm rot="16200000" flipH="1">
                <a:off x="2457" y="615"/>
                <a:ext cx="168" cy="571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8" name="AutoShape 2"/>
              <p:cNvCxnSpPr>
                <a:cxnSpLocks noChangeShapeType="1"/>
                <a:stCxn id="3104" idx="2"/>
                <a:endCxn id="3091" idx="0"/>
              </p:cNvCxnSpPr>
              <p:nvPr/>
            </p:nvCxnSpPr>
            <p:spPr bwMode="auto">
              <a:xfrm rot="16200000" flipH="1">
                <a:off x="2397" y="555"/>
                <a:ext cx="456" cy="403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9" name="AutoShape 2"/>
              <p:cNvCxnSpPr>
                <a:cxnSpLocks noChangeShapeType="1"/>
                <a:stCxn id="3103" idx="2"/>
                <a:endCxn id="3091" idx="0"/>
              </p:cNvCxnSpPr>
              <p:nvPr/>
            </p:nvCxnSpPr>
            <p:spPr bwMode="auto">
              <a:xfrm rot="5400000">
                <a:off x="2829" y="525"/>
                <a:ext cx="456" cy="461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0" name="AutoShape 2"/>
              <p:cNvCxnSpPr>
                <a:cxnSpLocks noChangeShapeType="1"/>
                <a:stCxn id="3104" idx="2"/>
                <a:endCxn id="3105" idx="0"/>
              </p:cNvCxnSpPr>
              <p:nvPr/>
            </p:nvCxnSpPr>
            <p:spPr bwMode="auto">
              <a:xfrm rot="5400000">
                <a:off x="2268" y="516"/>
                <a:ext cx="144" cy="168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1" name="AutoShape 2"/>
              <p:cNvCxnSpPr>
                <a:cxnSpLocks noChangeShapeType="1"/>
                <a:stCxn id="3103" idx="2"/>
                <a:endCxn id="3102" idx="0"/>
              </p:cNvCxnSpPr>
              <p:nvPr/>
            </p:nvCxnSpPr>
            <p:spPr bwMode="auto">
              <a:xfrm rot="16200000" flipH="1">
                <a:off x="3300" y="516"/>
                <a:ext cx="144" cy="168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2" name="AutoShape 2"/>
              <p:cNvCxnSpPr>
                <a:cxnSpLocks noChangeShapeType="1"/>
                <a:stCxn id="3103" idx="1"/>
                <a:endCxn id="3104" idx="3"/>
              </p:cNvCxnSpPr>
              <p:nvPr/>
            </p:nvCxnSpPr>
            <p:spPr bwMode="auto">
              <a:xfrm rot="10800000">
                <a:off x="2688" y="456"/>
                <a:ext cx="336" cy="0"/>
              </a:xfrm>
              <a:prstGeom prst="straightConnector1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93" name="AutoShape 2"/>
            <p:cNvCxnSpPr>
              <a:cxnSpLocks noChangeShapeType="1"/>
              <a:stCxn id="3091" idx="2"/>
            </p:cNvCxnSpPr>
            <p:nvPr/>
          </p:nvCxnSpPr>
          <p:spPr bwMode="auto">
            <a:xfrm rot="5400000">
              <a:off x="4486648" y="2038350"/>
              <a:ext cx="266700" cy="3175"/>
            </a:xfrm>
            <a:prstGeom prst="straightConnector1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858000" y="4373563"/>
            <a:ext cx="2001838" cy="2408237"/>
            <a:chOff x="6858000" y="3505200"/>
            <a:chExt cx="2002536" cy="2407920"/>
          </a:xfrm>
        </p:grpSpPr>
        <p:pic>
          <p:nvPicPr>
            <p:cNvPr id="3100" name="Picture 2"/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3810000"/>
              <a:ext cx="2002536" cy="210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 bwMode="auto">
            <a:xfrm>
              <a:off x="6858000" y="3505200"/>
              <a:ext cx="2002536" cy="304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+mn-lt"/>
                  <a:cs typeface="+mn-cs"/>
                </a:rPr>
                <a:t>CO2 emissions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06501" y="3086099"/>
            <a:ext cx="6552419" cy="1287464"/>
            <a:chOff x="1306501" y="3086099"/>
            <a:chExt cx="6552419" cy="1287464"/>
          </a:xfrm>
        </p:grpSpPr>
        <p:cxnSp>
          <p:nvCxnSpPr>
            <p:cNvPr id="3084" name="AutoShape 2"/>
            <p:cNvCxnSpPr>
              <a:cxnSpLocks noChangeShapeType="1"/>
              <a:stCxn id="3081" idx="2"/>
              <a:endCxn id="11" idx="0"/>
            </p:cNvCxnSpPr>
            <p:nvPr/>
          </p:nvCxnSpPr>
          <p:spPr bwMode="auto">
            <a:xfrm rot="16200000" flipH="1">
              <a:off x="2556458" y="3435138"/>
              <a:ext cx="1287463" cy="589385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1306501" y="3086100"/>
              <a:ext cx="5029248" cy="1287463"/>
              <a:chOff x="1399" y="1944"/>
              <a:chExt cx="3168" cy="811"/>
            </a:xfrm>
          </p:grpSpPr>
          <p:cxnSp>
            <p:nvCxnSpPr>
              <p:cNvPr id="3113" name="AutoShape 28"/>
              <p:cNvCxnSpPr>
                <a:cxnSpLocks noChangeShapeType="1"/>
                <a:stCxn id="3081" idx="2"/>
                <a:endCxn id="8" idx="0"/>
              </p:cNvCxnSpPr>
              <p:nvPr/>
            </p:nvCxnSpPr>
            <p:spPr bwMode="auto">
              <a:xfrm rot="5400000">
                <a:off x="1497" y="1846"/>
                <a:ext cx="811" cy="1008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4" name="AutoShape 25"/>
              <p:cNvCxnSpPr>
                <a:cxnSpLocks noChangeShapeType="1"/>
                <a:stCxn id="3082" idx="2"/>
                <a:endCxn id="8" idx="0"/>
              </p:cNvCxnSpPr>
              <p:nvPr/>
            </p:nvCxnSpPr>
            <p:spPr bwMode="auto">
              <a:xfrm rot="5400000">
                <a:off x="2577" y="766"/>
                <a:ext cx="811" cy="3168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5" name="AutoShape 28"/>
              <p:cNvCxnSpPr>
                <a:cxnSpLocks noChangeShapeType="1"/>
                <a:stCxn id="3083" idx="2"/>
                <a:endCxn id="8" idx="0"/>
              </p:cNvCxnSpPr>
              <p:nvPr/>
            </p:nvCxnSpPr>
            <p:spPr bwMode="auto">
              <a:xfrm rot="5400000">
                <a:off x="2037" y="1306"/>
                <a:ext cx="811" cy="2088"/>
              </a:xfrm>
              <a:prstGeom prst="curvedConnector3">
                <a:avLst>
                  <a:gd name="adj1" fmla="val 50000"/>
                </a:avLst>
              </a:prstGeom>
              <a:noFill/>
              <a:ln w="127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086" name="AutoShape 2"/>
            <p:cNvCxnSpPr>
              <a:cxnSpLocks noChangeShapeType="1"/>
              <a:stCxn id="3083" idx="2"/>
              <a:endCxn id="9" idx="0"/>
            </p:cNvCxnSpPr>
            <p:nvPr/>
          </p:nvCxnSpPr>
          <p:spPr bwMode="auto">
            <a:xfrm rot="16200000" flipH="1">
              <a:off x="4518608" y="3187488"/>
              <a:ext cx="1287463" cy="1084685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2"/>
            <p:cNvCxnSpPr>
              <a:cxnSpLocks noChangeShapeType="1"/>
              <a:stCxn id="3082" idx="2"/>
              <a:endCxn id="51" idx="0"/>
            </p:cNvCxnSpPr>
            <p:nvPr/>
          </p:nvCxnSpPr>
          <p:spPr bwMode="auto">
            <a:xfrm rot="16200000" flipH="1">
              <a:off x="6452977" y="2967620"/>
              <a:ext cx="1287463" cy="152442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"/>
            <p:cNvCxnSpPr>
              <a:cxnSpLocks noChangeShapeType="1"/>
              <a:stCxn id="3083" idx="2"/>
              <a:endCxn id="51" idx="0"/>
            </p:cNvCxnSpPr>
            <p:nvPr/>
          </p:nvCxnSpPr>
          <p:spPr bwMode="auto">
            <a:xfrm rot="16200000" flipH="1">
              <a:off x="5595727" y="2110370"/>
              <a:ext cx="1287463" cy="323892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2"/>
            <p:cNvCxnSpPr>
              <a:cxnSpLocks noChangeShapeType="1"/>
              <a:stCxn id="3081" idx="2"/>
              <a:endCxn id="51" idx="0"/>
            </p:cNvCxnSpPr>
            <p:nvPr/>
          </p:nvCxnSpPr>
          <p:spPr bwMode="auto">
            <a:xfrm rot="16200000" flipH="1">
              <a:off x="4738477" y="1253120"/>
              <a:ext cx="1287463" cy="495342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7" name="TextBox 71"/>
          <p:cNvSpPr txBox="1">
            <a:spLocks noChangeArrowheads="1"/>
          </p:cNvSpPr>
          <p:nvPr/>
        </p:nvSpPr>
        <p:spPr bwMode="auto">
          <a:xfrm>
            <a:off x="304800" y="4038600"/>
            <a:ext cx="8555038" cy="24447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Protected areas, Regulation policies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59792" y="1610439"/>
            <a:ext cx="2152950" cy="246221"/>
            <a:chOff x="1551852" y="2237457"/>
            <a:chExt cx="2152950" cy="246221"/>
          </a:xfrm>
        </p:grpSpPr>
        <p:sp>
          <p:nvSpPr>
            <p:cNvPr id="55" name="TextBox 71"/>
            <p:cNvSpPr txBox="1">
              <a:spLocks noChangeArrowheads="1"/>
            </p:cNvSpPr>
            <p:nvPr/>
          </p:nvSpPr>
          <p:spPr bwMode="auto">
            <a:xfrm>
              <a:off x="1551852" y="2237457"/>
              <a:ext cx="1606205" cy="2462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What about from here up?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164871" y="2370159"/>
              <a:ext cx="539931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3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Box 37"/>
          <p:cNvSpPr txBox="1">
            <a:spLocks noChangeArrowheads="1"/>
          </p:cNvSpPr>
          <p:nvPr/>
        </p:nvSpPr>
        <p:spPr bwMode="auto">
          <a:xfrm>
            <a:off x="2244909" y="5940752"/>
            <a:ext cx="1054100" cy="2778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800" dirty="0">
                <a:cs typeface="Times New Roman" pitchFamily="18" charset="0"/>
              </a:rPr>
              <a:t>Biodiversity status</a:t>
            </a:r>
            <a:endParaRPr lang="en-US" sz="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22" y="1849189"/>
            <a:ext cx="1831319" cy="116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0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453" y="3210207"/>
            <a:ext cx="1919288" cy="100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7" name="Rectangle 5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8" name="AutoShape 53"/>
          <p:cNvSpPr>
            <a:spLocks noChangeAspect="1" noChangeArrowheads="1" noTextEdit="1"/>
          </p:cNvSpPr>
          <p:nvPr/>
        </p:nvSpPr>
        <p:spPr bwMode="auto">
          <a:xfrm>
            <a:off x="23813" y="2879725"/>
            <a:ext cx="54832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79413" y="3242098"/>
            <a:ext cx="4705350" cy="544512"/>
            <a:chOff x="379413" y="4624388"/>
            <a:chExt cx="4705350" cy="544512"/>
          </a:xfrm>
        </p:grpSpPr>
        <p:sp>
          <p:nvSpPr>
            <p:cNvPr id="38997" name="Text Box 49"/>
            <p:cNvSpPr txBox="1">
              <a:spLocks noChangeArrowheads="1"/>
            </p:cNvSpPr>
            <p:nvPr/>
          </p:nvSpPr>
          <p:spPr bwMode="auto">
            <a:xfrm>
              <a:off x="379413" y="4634332"/>
              <a:ext cx="698078" cy="2979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296" bIns="9144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Habitat loss</a:t>
              </a:r>
              <a:endParaRPr lang="en-US" sz="800"/>
            </a:p>
          </p:txBody>
        </p:sp>
        <p:sp>
          <p:nvSpPr>
            <p:cNvPr id="38998" name="Text Box 48"/>
            <p:cNvSpPr txBox="1">
              <a:spLocks noChangeArrowheads="1"/>
            </p:cNvSpPr>
            <p:nvPr/>
          </p:nvSpPr>
          <p:spPr bwMode="auto">
            <a:xfrm>
              <a:off x="1182946" y="4634332"/>
              <a:ext cx="949091" cy="2765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73152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Overexploitation</a:t>
              </a:r>
              <a:endParaRPr lang="en-US" sz="800"/>
            </a:p>
          </p:txBody>
        </p:sp>
        <p:sp>
          <p:nvSpPr>
            <p:cNvPr id="38999" name="Text Box 47"/>
            <p:cNvSpPr txBox="1">
              <a:spLocks noChangeArrowheads="1"/>
            </p:cNvSpPr>
            <p:nvPr/>
          </p:nvSpPr>
          <p:spPr bwMode="auto">
            <a:xfrm>
              <a:off x="2237491" y="4634332"/>
              <a:ext cx="1054545" cy="5345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3152" bIns="9144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Climate change: Warming, Acidification</a:t>
              </a:r>
              <a:endParaRPr lang="en-US" sz="800"/>
            </a:p>
          </p:txBody>
        </p:sp>
        <p:sp>
          <p:nvSpPr>
            <p:cNvPr id="39000" name="Text Box 46"/>
            <p:cNvSpPr txBox="1">
              <a:spLocks noChangeArrowheads="1"/>
            </p:cNvSpPr>
            <p:nvPr/>
          </p:nvSpPr>
          <p:spPr bwMode="auto">
            <a:xfrm>
              <a:off x="3397490" y="4624388"/>
              <a:ext cx="949677" cy="53442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3152" bIns="9144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Pollution: sewage, erosion, eutrophication</a:t>
              </a:r>
              <a:endParaRPr lang="en-US" sz="800"/>
            </a:p>
          </p:txBody>
        </p:sp>
        <p:sp>
          <p:nvSpPr>
            <p:cNvPr id="39001" name="Text Box 45"/>
            <p:cNvSpPr txBox="1">
              <a:spLocks noChangeArrowheads="1"/>
            </p:cNvSpPr>
            <p:nvPr/>
          </p:nvSpPr>
          <p:spPr bwMode="auto">
            <a:xfrm>
              <a:off x="4452036" y="4634332"/>
              <a:ext cx="632727" cy="4301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Invasive species</a:t>
              </a:r>
              <a:endParaRPr lang="en-US" sz="80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3813" y="4593857"/>
            <a:ext cx="5483225" cy="369887"/>
            <a:chOff x="23813" y="5476396"/>
            <a:chExt cx="5483225" cy="369887"/>
          </a:xfrm>
        </p:grpSpPr>
        <p:sp>
          <p:nvSpPr>
            <p:cNvPr id="38989" name="Text Box 44"/>
            <p:cNvSpPr txBox="1">
              <a:spLocks noChangeArrowheads="1"/>
            </p:cNvSpPr>
            <p:nvPr/>
          </p:nvSpPr>
          <p:spPr bwMode="auto">
            <a:xfrm>
              <a:off x="23813" y="5476396"/>
              <a:ext cx="632680" cy="3693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 tIns="82296" bIns="9144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 dirty="0">
                  <a:cs typeface="Times New Roman" pitchFamily="18" charset="0"/>
                </a:rPr>
                <a:t>Protected areas</a:t>
              </a:r>
              <a:endParaRPr lang="en-US" sz="800" dirty="0"/>
            </a:p>
          </p:txBody>
        </p:sp>
        <p:sp>
          <p:nvSpPr>
            <p:cNvPr id="38990" name="Text Box 43"/>
            <p:cNvSpPr txBox="1">
              <a:spLocks noChangeArrowheads="1"/>
            </p:cNvSpPr>
            <p:nvPr/>
          </p:nvSpPr>
          <p:spPr bwMode="auto">
            <a:xfrm>
              <a:off x="762525" y="5476396"/>
              <a:ext cx="527233" cy="3693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 tIns="82296" bIns="9144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Quota limits</a:t>
              </a:r>
              <a:endParaRPr lang="en-US" sz="800"/>
            </a:p>
          </p:txBody>
        </p:sp>
        <p:sp>
          <p:nvSpPr>
            <p:cNvPr id="38991" name="Text Box 42"/>
            <p:cNvSpPr txBox="1">
              <a:spLocks noChangeArrowheads="1"/>
            </p:cNvSpPr>
            <p:nvPr/>
          </p:nvSpPr>
          <p:spPr bwMode="auto">
            <a:xfrm>
              <a:off x="1394619" y="5476396"/>
              <a:ext cx="422372" cy="3693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 tIns="82296" bIns="9144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 dirty="0">
                  <a:cs typeface="Times New Roman" pitchFamily="18" charset="0"/>
                </a:rPr>
                <a:t>CO</a:t>
              </a:r>
              <a:r>
                <a:rPr lang="en-US" sz="800" baseline="-30000" dirty="0">
                  <a:cs typeface="Times New Roman" pitchFamily="18" charset="0"/>
                </a:rPr>
                <a:t>2</a:t>
              </a:r>
              <a:r>
                <a:rPr lang="en-US" sz="800" dirty="0">
                  <a:cs typeface="Times New Roman" pitchFamily="18" charset="0"/>
                </a:rPr>
                <a:t> caps</a:t>
              </a:r>
              <a:endParaRPr lang="en-US" sz="800" dirty="0"/>
            </a:p>
          </p:txBody>
        </p:sp>
        <p:sp>
          <p:nvSpPr>
            <p:cNvPr id="38992" name="Text Box 41"/>
            <p:cNvSpPr txBox="1">
              <a:spLocks noChangeArrowheads="1"/>
            </p:cNvSpPr>
            <p:nvPr/>
          </p:nvSpPr>
          <p:spPr bwMode="auto">
            <a:xfrm>
              <a:off x="1921852" y="5476396"/>
              <a:ext cx="737541" cy="3693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 tIns="82296" bIns="9144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Alternative energies</a:t>
              </a:r>
              <a:endParaRPr lang="en-US" sz="800"/>
            </a:p>
          </p:txBody>
        </p:sp>
        <p:sp>
          <p:nvSpPr>
            <p:cNvPr id="38993" name="Text Box 40"/>
            <p:cNvSpPr txBox="1">
              <a:spLocks noChangeArrowheads="1"/>
            </p:cNvSpPr>
            <p:nvPr/>
          </p:nvSpPr>
          <p:spPr bwMode="auto">
            <a:xfrm>
              <a:off x="2765426" y="5476396"/>
              <a:ext cx="633266" cy="3693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 tIns="82296" bIns="9144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 dirty="0">
                  <a:cs typeface="Times New Roman" pitchFamily="18" charset="0"/>
                </a:rPr>
                <a:t>Education awareness</a:t>
              </a:r>
              <a:endParaRPr lang="en-US" sz="800" dirty="0"/>
            </a:p>
          </p:txBody>
        </p:sp>
        <p:sp>
          <p:nvSpPr>
            <p:cNvPr id="38994" name="Text Box 39"/>
            <p:cNvSpPr txBox="1">
              <a:spLocks noChangeArrowheads="1"/>
            </p:cNvSpPr>
            <p:nvPr/>
          </p:nvSpPr>
          <p:spPr bwMode="auto">
            <a:xfrm>
              <a:off x="4241678" y="5476396"/>
              <a:ext cx="527233" cy="3693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 tIns="82296" bIns="9144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 dirty="0">
                  <a:cs typeface="Times New Roman" pitchFamily="18" charset="0"/>
                </a:rPr>
                <a:t>Manual controls</a:t>
              </a:r>
              <a:endParaRPr lang="en-US" sz="800" dirty="0"/>
            </a:p>
          </p:txBody>
        </p:sp>
        <p:sp>
          <p:nvSpPr>
            <p:cNvPr id="38995" name="Text Box 38"/>
            <p:cNvSpPr txBox="1">
              <a:spLocks noChangeArrowheads="1"/>
            </p:cNvSpPr>
            <p:nvPr/>
          </p:nvSpPr>
          <p:spPr bwMode="auto">
            <a:xfrm>
              <a:off x="4874358" y="5476396"/>
              <a:ext cx="632680" cy="36937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 tIns="82296" bIns="9144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Traffic reduction</a:t>
              </a:r>
              <a:endParaRPr lang="en-US" sz="800"/>
            </a:p>
          </p:txBody>
        </p:sp>
        <p:sp>
          <p:nvSpPr>
            <p:cNvPr id="38996" name="Text Box 36"/>
            <p:cNvSpPr txBox="1">
              <a:spLocks noChangeArrowheads="1"/>
            </p:cNvSpPr>
            <p:nvPr/>
          </p:nvSpPr>
          <p:spPr bwMode="auto">
            <a:xfrm>
              <a:off x="3503552" y="5476396"/>
              <a:ext cx="632680" cy="36988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 tIns="82296" bIns="9144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Treatment plants</a:t>
              </a:r>
              <a:endParaRPr lang="en-US" sz="800"/>
            </a:p>
          </p:txBody>
        </p:sp>
      </p:grpSp>
      <p:sp>
        <p:nvSpPr>
          <p:cNvPr id="38985" name="Text Box 52"/>
          <p:cNvSpPr txBox="1">
            <a:spLocks noChangeArrowheads="1"/>
          </p:cNvSpPr>
          <p:nvPr/>
        </p:nvSpPr>
        <p:spPr bwMode="auto">
          <a:xfrm>
            <a:off x="1921221" y="834557"/>
            <a:ext cx="1687406" cy="27713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000" b="1" dirty="0">
                <a:cs typeface="Times New Roman" pitchFamily="18" charset="0"/>
              </a:rPr>
              <a:t>Human population</a:t>
            </a:r>
            <a:endParaRPr lang="en-US" sz="1000" dirty="0"/>
          </a:p>
        </p:txBody>
      </p:sp>
      <p:cxnSp>
        <p:nvCxnSpPr>
          <p:cNvPr id="38986" name="AutoShape 35"/>
          <p:cNvCxnSpPr>
            <a:cxnSpLocks noChangeShapeType="1"/>
            <a:stCxn id="38985" idx="2"/>
            <a:endCxn id="38982" idx="0"/>
          </p:cNvCxnSpPr>
          <p:nvPr/>
        </p:nvCxnSpPr>
        <p:spPr bwMode="auto">
          <a:xfrm rot="5400000">
            <a:off x="1532353" y="763684"/>
            <a:ext cx="884567" cy="1580576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87" name="AutoShape 34"/>
          <p:cNvCxnSpPr>
            <a:cxnSpLocks noChangeShapeType="1"/>
            <a:stCxn id="38985" idx="2"/>
            <a:endCxn id="38983" idx="0"/>
          </p:cNvCxnSpPr>
          <p:nvPr/>
        </p:nvCxnSpPr>
        <p:spPr bwMode="auto">
          <a:xfrm rot="16200000" flipH="1">
            <a:off x="3113578" y="763034"/>
            <a:ext cx="884563" cy="1581871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88" name="AutoShape 33"/>
          <p:cNvCxnSpPr>
            <a:cxnSpLocks noChangeShapeType="1"/>
            <a:stCxn id="38985" idx="2"/>
            <a:endCxn id="38984" idx="0"/>
          </p:cNvCxnSpPr>
          <p:nvPr/>
        </p:nvCxnSpPr>
        <p:spPr bwMode="auto">
          <a:xfrm>
            <a:off x="2764924" y="1111689"/>
            <a:ext cx="793" cy="884565"/>
          </a:xfrm>
          <a:prstGeom prst="straightConnector1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657225" y="1996252"/>
            <a:ext cx="4216400" cy="276229"/>
            <a:chOff x="656493" y="3227061"/>
            <a:chExt cx="4217280" cy="277004"/>
          </a:xfrm>
        </p:grpSpPr>
        <p:sp>
          <p:nvSpPr>
            <p:cNvPr id="38982" name="Text Box 51"/>
            <p:cNvSpPr txBox="1">
              <a:spLocks noChangeArrowheads="1"/>
            </p:cNvSpPr>
            <p:nvPr/>
          </p:nvSpPr>
          <p:spPr bwMode="auto">
            <a:xfrm>
              <a:off x="656493" y="3227065"/>
              <a:ext cx="1054466" cy="2770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 dirty="0">
                  <a:cs typeface="Times New Roman" pitchFamily="18" charset="0"/>
                </a:rPr>
                <a:t>Household</a:t>
              </a:r>
              <a:endParaRPr lang="en-US" sz="800" dirty="0"/>
            </a:p>
          </p:txBody>
        </p:sp>
        <p:sp>
          <p:nvSpPr>
            <p:cNvPr id="38983" name="Text Box 50"/>
            <p:cNvSpPr txBox="1">
              <a:spLocks noChangeArrowheads="1"/>
            </p:cNvSpPr>
            <p:nvPr/>
          </p:nvSpPr>
          <p:spPr bwMode="auto">
            <a:xfrm>
              <a:off x="3819892" y="3227061"/>
              <a:ext cx="1053881" cy="2770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Energy</a:t>
              </a:r>
              <a:endParaRPr lang="en-US" sz="800"/>
            </a:p>
          </p:txBody>
        </p:sp>
        <p:sp>
          <p:nvSpPr>
            <p:cNvPr id="38984" name="Text Box 31"/>
            <p:cNvSpPr txBox="1">
              <a:spLocks noChangeArrowheads="1"/>
            </p:cNvSpPr>
            <p:nvPr/>
          </p:nvSpPr>
          <p:spPr bwMode="auto">
            <a:xfrm>
              <a:off x="2238192" y="3227063"/>
              <a:ext cx="1054466" cy="2770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9144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800">
                  <a:cs typeface="Times New Roman" pitchFamily="18" charset="0"/>
                </a:rPr>
                <a:t>Food</a:t>
              </a:r>
              <a:endParaRPr lang="en-US" sz="800"/>
            </a:p>
          </p:txBody>
        </p:sp>
      </p:grpSp>
      <p:cxnSp>
        <p:nvCxnSpPr>
          <p:cNvPr id="38972" name="AutoShape 22"/>
          <p:cNvCxnSpPr>
            <a:cxnSpLocks noChangeShapeType="1"/>
            <a:stCxn id="38997" idx="2"/>
            <a:endCxn id="38989" idx="0"/>
          </p:cNvCxnSpPr>
          <p:nvPr/>
        </p:nvCxnSpPr>
        <p:spPr bwMode="auto">
          <a:xfrm rot="5400000">
            <a:off x="12361" y="3877765"/>
            <a:ext cx="1043885" cy="38829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3" name="AutoShape 21"/>
          <p:cNvCxnSpPr>
            <a:cxnSpLocks noChangeShapeType="1"/>
            <a:stCxn id="38998" idx="2"/>
            <a:endCxn id="38989" idx="0"/>
          </p:cNvCxnSpPr>
          <p:nvPr/>
        </p:nvCxnSpPr>
        <p:spPr bwMode="auto">
          <a:xfrm rot="5400000">
            <a:off x="466166" y="3402530"/>
            <a:ext cx="1065315" cy="131733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4" name="AutoShape 20"/>
          <p:cNvCxnSpPr>
            <a:cxnSpLocks noChangeShapeType="1"/>
            <a:stCxn id="38998" idx="2"/>
            <a:endCxn id="38990" idx="0"/>
          </p:cNvCxnSpPr>
          <p:nvPr/>
        </p:nvCxnSpPr>
        <p:spPr bwMode="auto">
          <a:xfrm rot="5400000">
            <a:off x="809160" y="3745524"/>
            <a:ext cx="1065315" cy="6313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5" name="AutoShape 19"/>
          <p:cNvCxnSpPr>
            <a:cxnSpLocks noChangeShapeType="1"/>
            <a:stCxn id="38998" idx="2"/>
            <a:endCxn id="38993" idx="0"/>
          </p:cNvCxnSpPr>
          <p:nvPr/>
        </p:nvCxnSpPr>
        <p:spPr bwMode="auto">
          <a:xfrm rot="16200000" flipH="1">
            <a:off x="1837118" y="3348915"/>
            <a:ext cx="1065315" cy="142456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6" name="AutoShape 18"/>
          <p:cNvCxnSpPr>
            <a:cxnSpLocks noChangeShapeType="1"/>
            <a:stCxn id="38999" idx="2"/>
            <a:endCxn id="38991" idx="0"/>
          </p:cNvCxnSpPr>
          <p:nvPr/>
        </p:nvCxnSpPr>
        <p:spPr bwMode="auto">
          <a:xfrm rot="5400000">
            <a:off x="1781662" y="3610754"/>
            <a:ext cx="807247" cy="115895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7" name="AutoShape 17"/>
          <p:cNvCxnSpPr>
            <a:cxnSpLocks noChangeShapeType="1"/>
            <a:stCxn id="38999" idx="2"/>
            <a:endCxn id="38992" idx="0"/>
          </p:cNvCxnSpPr>
          <p:nvPr/>
        </p:nvCxnSpPr>
        <p:spPr bwMode="auto">
          <a:xfrm rot="5400000">
            <a:off x="2124071" y="3953163"/>
            <a:ext cx="807247" cy="474141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8" name="AutoShape 16"/>
          <p:cNvCxnSpPr>
            <a:cxnSpLocks noChangeShapeType="1"/>
            <a:stCxn id="38999" idx="2"/>
            <a:endCxn id="38993" idx="0"/>
          </p:cNvCxnSpPr>
          <p:nvPr/>
        </p:nvCxnSpPr>
        <p:spPr bwMode="auto">
          <a:xfrm rot="16200000" flipH="1">
            <a:off x="2519788" y="4031585"/>
            <a:ext cx="807247" cy="31729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9" name="AutoShape 15"/>
          <p:cNvCxnSpPr>
            <a:cxnSpLocks noChangeShapeType="1"/>
            <a:stCxn id="39000" idx="2"/>
            <a:endCxn id="38996" idx="0"/>
          </p:cNvCxnSpPr>
          <p:nvPr/>
        </p:nvCxnSpPr>
        <p:spPr bwMode="auto">
          <a:xfrm rot="5400000">
            <a:off x="3437446" y="4158974"/>
            <a:ext cx="817330" cy="5243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80" name="AutoShape 14"/>
          <p:cNvCxnSpPr>
            <a:cxnSpLocks noChangeShapeType="1"/>
            <a:stCxn id="39001" idx="2"/>
            <a:endCxn id="38994" idx="0"/>
          </p:cNvCxnSpPr>
          <p:nvPr/>
        </p:nvCxnSpPr>
        <p:spPr bwMode="auto">
          <a:xfrm rot="5400000">
            <a:off x="4180997" y="4006453"/>
            <a:ext cx="911703" cy="26310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81" name="AutoShape 13"/>
          <p:cNvCxnSpPr>
            <a:cxnSpLocks noChangeShapeType="1"/>
            <a:stCxn id="39001" idx="2"/>
            <a:endCxn id="38995" idx="0"/>
          </p:cNvCxnSpPr>
          <p:nvPr/>
        </p:nvCxnSpPr>
        <p:spPr bwMode="auto">
          <a:xfrm rot="16200000" flipH="1">
            <a:off x="4523698" y="3926856"/>
            <a:ext cx="911703" cy="42229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4" name="AutoShape 12"/>
          <p:cNvCxnSpPr>
            <a:cxnSpLocks noChangeShapeType="1"/>
            <a:stCxn id="38989" idx="2"/>
          </p:cNvCxnSpPr>
          <p:nvPr/>
        </p:nvCxnSpPr>
        <p:spPr bwMode="auto">
          <a:xfrm rot="16200000" flipH="1">
            <a:off x="1070109" y="4233274"/>
            <a:ext cx="965360" cy="2425273"/>
          </a:xfrm>
          <a:prstGeom prst="curvedConnector2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5" name="AutoShape 11"/>
          <p:cNvCxnSpPr>
            <a:cxnSpLocks noChangeShapeType="1"/>
            <a:stCxn id="38990" idx="2"/>
          </p:cNvCxnSpPr>
          <p:nvPr/>
        </p:nvCxnSpPr>
        <p:spPr bwMode="auto">
          <a:xfrm rot="16200000" flipH="1">
            <a:off x="1413379" y="4575993"/>
            <a:ext cx="965103" cy="1739577"/>
          </a:xfrm>
          <a:prstGeom prst="curvedConnector2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6" name="AutoShape 10"/>
          <p:cNvCxnSpPr>
            <a:cxnSpLocks noChangeShapeType="1"/>
            <a:stCxn id="38991" idx="2"/>
          </p:cNvCxnSpPr>
          <p:nvPr/>
        </p:nvCxnSpPr>
        <p:spPr bwMode="auto">
          <a:xfrm rot="16200000" flipH="1">
            <a:off x="1703210" y="4865825"/>
            <a:ext cx="965103" cy="1159913"/>
          </a:xfrm>
          <a:prstGeom prst="curvedConnector2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7" name="AutoShape 9"/>
          <p:cNvCxnSpPr>
            <a:cxnSpLocks noChangeShapeType="1"/>
            <a:stCxn id="38992" idx="2"/>
          </p:cNvCxnSpPr>
          <p:nvPr/>
        </p:nvCxnSpPr>
        <p:spPr bwMode="auto">
          <a:xfrm rot="16200000" flipH="1">
            <a:off x="2045346" y="5208508"/>
            <a:ext cx="965359" cy="474804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8" name="AutoShape 8"/>
          <p:cNvCxnSpPr>
            <a:cxnSpLocks noChangeShapeType="1"/>
            <a:stCxn id="38993" idx="2"/>
          </p:cNvCxnSpPr>
          <p:nvPr/>
        </p:nvCxnSpPr>
        <p:spPr bwMode="auto">
          <a:xfrm rot="5400000">
            <a:off x="2441338" y="5287612"/>
            <a:ext cx="965103" cy="316341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9" name="AutoShape 7"/>
          <p:cNvCxnSpPr>
            <a:cxnSpLocks noChangeShapeType="1"/>
            <a:stCxn id="38996" idx="2"/>
          </p:cNvCxnSpPr>
          <p:nvPr/>
        </p:nvCxnSpPr>
        <p:spPr bwMode="auto">
          <a:xfrm rot="5400000">
            <a:off x="2809960" y="4918916"/>
            <a:ext cx="965104" cy="1054760"/>
          </a:xfrm>
          <a:prstGeom prst="curvedConnector2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0" name="AutoShape 6"/>
          <p:cNvCxnSpPr>
            <a:cxnSpLocks noChangeShapeType="1"/>
            <a:stCxn id="38994" idx="2"/>
          </p:cNvCxnSpPr>
          <p:nvPr/>
        </p:nvCxnSpPr>
        <p:spPr bwMode="auto">
          <a:xfrm rot="5400000">
            <a:off x="3152682" y="4575976"/>
            <a:ext cx="965359" cy="1739868"/>
          </a:xfrm>
          <a:prstGeom prst="curvedConnector2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71" name="AutoShape 5"/>
          <p:cNvCxnSpPr>
            <a:cxnSpLocks noChangeShapeType="1"/>
            <a:stCxn id="38995" idx="2"/>
          </p:cNvCxnSpPr>
          <p:nvPr/>
        </p:nvCxnSpPr>
        <p:spPr bwMode="auto">
          <a:xfrm rot="5400000">
            <a:off x="3495382" y="4233275"/>
            <a:ext cx="965360" cy="2425272"/>
          </a:xfrm>
          <a:prstGeom prst="curvedConnector2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4" name="AutoShape 32"/>
          <p:cNvCxnSpPr>
            <a:cxnSpLocks noChangeShapeType="1"/>
            <a:stCxn id="38982" idx="2"/>
            <a:endCxn id="39000" idx="0"/>
          </p:cNvCxnSpPr>
          <p:nvPr/>
        </p:nvCxnSpPr>
        <p:spPr bwMode="auto">
          <a:xfrm rot="16200000" flipH="1">
            <a:off x="2043530" y="1413298"/>
            <a:ext cx="969617" cy="2687981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AutoShape 30"/>
          <p:cNvCxnSpPr>
            <a:cxnSpLocks noChangeShapeType="1"/>
            <a:stCxn id="38984" idx="2"/>
            <a:endCxn id="38997" idx="0"/>
          </p:cNvCxnSpPr>
          <p:nvPr/>
        </p:nvCxnSpPr>
        <p:spPr bwMode="auto">
          <a:xfrm rot="5400000">
            <a:off x="1257304" y="1743628"/>
            <a:ext cx="979563" cy="203726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AutoShape 29"/>
          <p:cNvCxnSpPr>
            <a:cxnSpLocks noChangeShapeType="1"/>
            <a:stCxn id="38984" idx="2"/>
            <a:endCxn id="38998" idx="0"/>
          </p:cNvCxnSpPr>
          <p:nvPr/>
        </p:nvCxnSpPr>
        <p:spPr bwMode="auto">
          <a:xfrm rot="5400000">
            <a:off x="1721824" y="2208148"/>
            <a:ext cx="979563" cy="11082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28"/>
          <p:cNvCxnSpPr>
            <a:cxnSpLocks noChangeShapeType="1"/>
            <a:stCxn id="38984" idx="2"/>
            <a:endCxn id="38999" idx="0"/>
          </p:cNvCxnSpPr>
          <p:nvPr/>
        </p:nvCxnSpPr>
        <p:spPr bwMode="auto">
          <a:xfrm flipH="1">
            <a:off x="2764764" y="2272479"/>
            <a:ext cx="953" cy="979563"/>
          </a:xfrm>
          <a:prstGeom prst="straightConnector1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8" name="AutoShape 27"/>
          <p:cNvCxnSpPr>
            <a:cxnSpLocks noChangeShapeType="1"/>
            <a:stCxn id="38984" idx="2"/>
            <a:endCxn id="39000" idx="0"/>
          </p:cNvCxnSpPr>
          <p:nvPr/>
        </p:nvCxnSpPr>
        <p:spPr bwMode="auto">
          <a:xfrm rot="16200000" flipH="1">
            <a:off x="2834214" y="2203982"/>
            <a:ext cx="969619" cy="110661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9" name="AutoShape 26"/>
          <p:cNvCxnSpPr>
            <a:cxnSpLocks noChangeShapeType="1"/>
            <a:stCxn id="38983" idx="2"/>
            <a:endCxn id="39001" idx="0"/>
          </p:cNvCxnSpPr>
          <p:nvPr/>
        </p:nvCxnSpPr>
        <p:spPr bwMode="auto">
          <a:xfrm rot="16200000" flipH="1">
            <a:off x="4067815" y="2551456"/>
            <a:ext cx="979565" cy="42160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0" name="AutoShape 25"/>
          <p:cNvCxnSpPr>
            <a:cxnSpLocks noChangeShapeType="1"/>
            <a:stCxn id="38983" idx="2"/>
            <a:endCxn id="39000" idx="0"/>
          </p:cNvCxnSpPr>
          <p:nvPr/>
        </p:nvCxnSpPr>
        <p:spPr bwMode="auto">
          <a:xfrm rot="5400000">
            <a:off x="3624752" y="2520054"/>
            <a:ext cx="969621" cy="474466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1" name="AutoShape 24"/>
          <p:cNvCxnSpPr>
            <a:cxnSpLocks noChangeShapeType="1"/>
            <a:stCxn id="38983" idx="2"/>
            <a:endCxn id="38999" idx="0"/>
          </p:cNvCxnSpPr>
          <p:nvPr/>
        </p:nvCxnSpPr>
        <p:spPr bwMode="auto">
          <a:xfrm rot="5400000">
            <a:off x="3065998" y="1971244"/>
            <a:ext cx="979565" cy="1582031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2" name="AutoShape 23"/>
          <p:cNvCxnSpPr>
            <a:cxnSpLocks noChangeShapeType="1"/>
            <a:stCxn id="38982" idx="2"/>
            <a:endCxn id="38997" idx="0"/>
          </p:cNvCxnSpPr>
          <p:nvPr/>
        </p:nvCxnSpPr>
        <p:spPr bwMode="auto">
          <a:xfrm rot="5400000">
            <a:off x="466620" y="2534313"/>
            <a:ext cx="979561" cy="455896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63" name="AutoShape 4"/>
          <p:cNvCxnSpPr>
            <a:cxnSpLocks noChangeShapeType="1"/>
            <a:stCxn id="38984" idx="2"/>
            <a:endCxn id="39001" idx="0"/>
          </p:cNvCxnSpPr>
          <p:nvPr/>
        </p:nvCxnSpPr>
        <p:spPr bwMode="auto">
          <a:xfrm rot="16200000" flipH="1">
            <a:off x="3277277" y="1760918"/>
            <a:ext cx="979563" cy="200268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52" y="4313546"/>
            <a:ext cx="1936750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514" y="5455793"/>
            <a:ext cx="190658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517" y="478996"/>
            <a:ext cx="1837224" cy="131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0" y="7620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How strong is the linkage between overpopulation and proximal stressors and biodiversity loss?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5084763" y="3467098"/>
            <a:ext cx="1730690" cy="604816"/>
            <a:chOff x="5084763" y="3467098"/>
            <a:chExt cx="1730690" cy="604816"/>
          </a:xfrm>
        </p:grpSpPr>
        <p:cxnSp>
          <p:nvCxnSpPr>
            <p:cNvPr id="22" name="Straight Arrow Connector 21"/>
            <p:cNvCxnSpPr>
              <a:stCxn id="39001" idx="3"/>
              <a:endCxn id="39003" idx="1"/>
            </p:cNvCxnSpPr>
            <p:nvPr/>
          </p:nvCxnSpPr>
          <p:spPr>
            <a:xfrm>
              <a:off x="5084763" y="3467098"/>
              <a:ext cx="1730690" cy="247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39001" idx="3"/>
            </p:cNvCxnSpPr>
            <p:nvPr/>
          </p:nvCxnSpPr>
          <p:spPr>
            <a:xfrm>
              <a:off x="5084763" y="3467098"/>
              <a:ext cx="1730690" cy="413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39001" idx="3"/>
            </p:cNvCxnSpPr>
            <p:nvPr/>
          </p:nvCxnSpPr>
          <p:spPr>
            <a:xfrm>
              <a:off x="5084763" y="3467098"/>
              <a:ext cx="1730690" cy="6048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5507038" y="4778544"/>
            <a:ext cx="1390479" cy="452675"/>
            <a:chOff x="5507038" y="4778544"/>
            <a:chExt cx="1390479" cy="452675"/>
          </a:xfrm>
        </p:grpSpPr>
        <p:cxnSp>
          <p:nvCxnSpPr>
            <p:cNvPr id="120" name="Straight Arrow Connector 119"/>
            <p:cNvCxnSpPr>
              <a:stCxn id="38995" idx="3"/>
              <a:endCxn id="108548" idx="1"/>
            </p:cNvCxnSpPr>
            <p:nvPr/>
          </p:nvCxnSpPr>
          <p:spPr>
            <a:xfrm>
              <a:off x="5507038" y="4778544"/>
              <a:ext cx="1340314" cy="46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8995" idx="3"/>
            </p:cNvCxnSpPr>
            <p:nvPr/>
          </p:nvCxnSpPr>
          <p:spPr>
            <a:xfrm>
              <a:off x="5507038" y="4778544"/>
              <a:ext cx="1390479" cy="4526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38995" idx="3"/>
            </p:cNvCxnSpPr>
            <p:nvPr/>
          </p:nvCxnSpPr>
          <p:spPr>
            <a:xfrm>
              <a:off x="5507038" y="4778544"/>
              <a:ext cx="1390479" cy="271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3299009" y="5978081"/>
            <a:ext cx="3598508" cy="426590"/>
            <a:chOff x="3299009" y="5978081"/>
            <a:chExt cx="3598508" cy="426590"/>
          </a:xfrm>
        </p:grpSpPr>
        <p:cxnSp>
          <p:nvCxnSpPr>
            <p:cNvPr id="130" name="Straight Arrow Connector 129"/>
            <p:cNvCxnSpPr>
              <a:stCxn id="237" idx="3"/>
            </p:cNvCxnSpPr>
            <p:nvPr/>
          </p:nvCxnSpPr>
          <p:spPr>
            <a:xfrm>
              <a:off x="3299009" y="6079659"/>
              <a:ext cx="3578505" cy="325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37" idx="3"/>
            </p:cNvCxnSpPr>
            <p:nvPr/>
          </p:nvCxnSpPr>
          <p:spPr>
            <a:xfrm>
              <a:off x="3299009" y="6079659"/>
              <a:ext cx="3598508" cy="1389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237" idx="3"/>
              <a:endCxn id="108549" idx="1"/>
            </p:cNvCxnSpPr>
            <p:nvPr/>
          </p:nvCxnSpPr>
          <p:spPr>
            <a:xfrm flipV="1">
              <a:off x="3299009" y="5978081"/>
              <a:ext cx="3578505" cy="101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02" name="TextBox 5"/>
          <p:cNvSpPr txBox="1">
            <a:spLocks noChangeArrowheads="1"/>
          </p:cNvSpPr>
          <p:nvPr/>
        </p:nvSpPr>
        <p:spPr bwMode="auto">
          <a:xfrm>
            <a:off x="76148" y="6235394"/>
            <a:ext cx="13949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800" dirty="0" err="1"/>
              <a:t>Butchard</a:t>
            </a:r>
            <a:r>
              <a:rPr lang="en-US" sz="800" dirty="0"/>
              <a:t> et al (Science 2010)</a:t>
            </a:r>
          </a:p>
          <a:p>
            <a:pPr eaLnBrk="1" hangingPunct="1"/>
            <a:r>
              <a:rPr lang="en-US" sz="800" dirty="0"/>
              <a:t>Mora &amp; Sale (2011)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4873625" y="2134365"/>
            <a:ext cx="1864897" cy="627896"/>
            <a:chOff x="4873625" y="2134365"/>
            <a:chExt cx="1864897" cy="627896"/>
          </a:xfrm>
        </p:grpSpPr>
        <p:cxnSp>
          <p:nvCxnSpPr>
            <p:cNvPr id="158" name="Straight Arrow Connector 157"/>
            <p:cNvCxnSpPr>
              <a:stCxn id="38983" idx="3"/>
            </p:cNvCxnSpPr>
            <p:nvPr/>
          </p:nvCxnSpPr>
          <p:spPr>
            <a:xfrm>
              <a:off x="4873625" y="2134365"/>
              <a:ext cx="1864897" cy="6278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8983" idx="3"/>
              <a:endCxn id="2051" idx="1"/>
            </p:cNvCxnSpPr>
            <p:nvPr/>
          </p:nvCxnSpPr>
          <p:spPr>
            <a:xfrm>
              <a:off x="4873625" y="2134365"/>
              <a:ext cx="1864897" cy="2955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38983" idx="3"/>
            </p:cNvCxnSpPr>
            <p:nvPr/>
          </p:nvCxnSpPr>
          <p:spPr>
            <a:xfrm>
              <a:off x="4873625" y="2134365"/>
              <a:ext cx="1864897" cy="4706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3608627" y="973123"/>
            <a:ext cx="3288890" cy="580846"/>
            <a:chOff x="3608627" y="973123"/>
            <a:chExt cx="3288890" cy="580846"/>
          </a:xfrm>
        </p:grpSpPr>
        <p:cxnSp>
          <p:nvCxnSpPr>
            <p:cNvPr id="173" name="Straight Arrow Connector 172"/>
            <p:cNvCxnSpPr>
              <a:stCxn id="38985" idx="3"/>
              <a:endCxn id="2050" idx="1"/>
            </p:cNvCxnSpPr>
            <p:nvPr/>
          </p:nvCxnSpPr>
          <p:spPr>
            <a:xfrm>
              <a:off x="3608627" y="973123"/>
              <a:ext cx="3288890" cy="162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38985" idx="3"/>
            </p:cNvCxnSpPr>
            <p:nvPr/>
          </p:nvCxnSpPr>
          <p:spPr>
            <a:xfrm>
              <a:off x="3608627" y="973123"/>
              <a:ext cx="3268887" cy="3984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8985" idx="3"/>
            </p:cNvCxnSpPr>
            <p:nvPr/>
          </p:nvCxnSpPr>
          <p:spPr>
            <a:xfrm>
              <a:off x="3608627" y="973123"/>
              <a:ext cx="3288890" cy="5808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Arrow 162"/>
          <p:cNvSpPr/>
          <p:nvPr/>
        </p:nvSpPr>
        <p:spPr>
          <a:xfrm>
            <a:off x="5805361" y="4521139"/>
            <a:ext cx="1041991" cy="687510"/>
          </a:xfrm>
          <a:prstGeom prst="rightArrow">
            <a:avLst>
              <a:gd name="adj1" fmla="val 59279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 working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69" name="Right Arrow 268"/>
          <p:cNvSpPr/>
          <p:nvPr/>
        </p:nvSpPr>
        <p:spPr>
          <a:xfrm>
            <a:off x="5951223" y="845190"/>
            <a:ext cx="1041991" cy="687510"/>
          </a:xfrm>
          <a:prstGeom prst="rightArrow">
            <a:avLst>
              <a:gd name="adj1" fmla="val 59279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Ultimate driver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5723844" y="3323204"/>
            <a:ext cx="1041991" cy="687510"/>
          </a:xfrm>
          <a:prstGeom prst="rightArrow">
            <a:avLst>
              <a:gd name="adj1" fmla="val 59279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Proximal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driver</a:t>
            </a:r>
            <a:endParaRPr lang="en-C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8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38985" grpId="0" animBg="1"/>
      <p:bldP spid="163" grpId="0" animBg="1"/>
      <p:bldP spid="269" grpId="0" animBg="1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How strong is the linkage between overpopulation and proximal stressors and biodiversity loss?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8" y="727078"/>
            <a:ext cx="5521053" cy="537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68209" y="1475473"/>
            <a:ext cx="801189" cy="330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09898" y="1945758"/>
            <a:ext cx="5451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09898" y="2229433"/>
            <a:ext cx="5451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309898" y="2553849"/>
            <a:ext cx="5451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03553" y="3059335"/>
            <a:ext cx="5451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09898" y="3578399"/>
            <a:ext cx="5451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309898" y="4074832"/>
            <a:ext cx="5451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309898" y="4612004"/>
            <a:ext cx="5451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309898" y="5104646"/>
            <a:ext cx="545188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73200" y="2136322"/>
            <a:ext cx="250928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Clearly, the more people the more consumption of everything</a:t>
            </a:r>
          </a:p>
        </p:txBody>
      </p:sp>
    </p:spTree>
    <p:extLst>
      <p:ext uri="{BB962C8B-B14F-4D97-AF65-F5344CB8AC3E}">
        <p14:creationId xmlns:p14="http://schemas.microsoft.com/office/powerpoint/2010/main" val="23572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5781" y="1293180"/>
            <a:ext cx="2785646" cy="1015663"/>
            <a:chOff x="327425" y="943864"/>
            <a:chExt cx="2785646" cy="1015663"/>
          </a:xfrm>
        </p:grpSpPr>
        <p:sp>
          <p:nvSpPr>
            <p:cNvPr id="2" name="Rectangle 1"/>
            <p:cNvSpPr/>
            <p:nvPr/>
          </p:nvSpPr>
          <p:spPr>
            <a:xfrm>
              <a:off x="327425" y="943864"/>
              <a:ext cx="2785646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Ongoing loss of biodiversity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27425" y="1313196"/>
              <a:ext cx="2785646" cy="646331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Over 20.000 extinct</a:t>
              </a:r>
            </a:p>
            <a:p>
              <a:pPr algn="ctr"/>
              <a:r>
                <a:rPr lang="en-CA" dirty="0"/>
                <a:t>species a year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29139" y="1307080"/>
            <a:ext cx="2785646" cy="1015663"/>
            <a:chOff x="327425" y="943864"/>
            <a:chExt cx="2785646" cy="1015663"/>
          </a:xfrm>
        </p:grpSpPr>
        <p:sp>
          <p:nvSpPr>
            <p:cNvPr id="8" name="Rectangle 7"/>
            <p:cNvSpPr/>
            <p:nvPr/>
          </p:nvSpPr>
          <p:spPr>
            <a:xfrm>
              <a:off x="327425" y="943864"/>
              <a:ext cx="2785646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CA" dirty="0"/>
                <a:t>Expanding desertification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425" y="1313196"/>
              <a:ext cx="2785646" cy="646331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Over 10.000 million</a:t>
              </a:r>
            </a:p>
            <a:p>
              <a:pPr algn="ctr"/>
              <a:r>
                <a:rPr lang="en-CA" dirty="0"/>
                <a:t>hectares loss a year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92135" y="1293180"/>
            <a:ext cx="2785646" cy="1015663"/>
            <a:chOff x="327425" y="943864"/>
            <a:chExt cx="2785646" cy="1015663"/>
          </a:xfrm>
        </p:grpSpPr>
        <p:sp>
          <p:nvSpPr>
            <p:cNvPr id="11" name="Rectangle 10"/>
            <p:cNvSpPr/>
            <p:nvPr/>
          </p:nvSpPr>
          <p:spPr>
            <a:xfrm>
              <a:off x="327425" y="943864"/>
              <a:ext cx="2785646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Changing climate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425" y="1313196"/>
              <a:ext cx="2785646" cy="646331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~ </a:t>
              </a:r>
              <a:r>
                <a:rPr lang="en-CA" dirty="0" err="1"/>
                <a:t>1</a:t>
              </a:r>
              <a:r>
                <a:rPr lang="en-CA" baseline="30000" dirty="0" err="1"/>
                <a:t>o</a:t>
              </a:r>
              <a:r>
                <a:rPr lang="en-CA" dirty="0" err="1"/>
                <a:t>C</a:t>
              </a:r>
              <a:r>
                <a:rPr lang="en-CA" dirty="0"/>
                <a:t> increase since the </a:t>
              </a:r>
            </a:p>
            <a:p>
              <a:pPr algn="ctr"/>
              <a:r>
                <a:rPr lang="en-CA" dirty="0"/>
                <a:t>industrial revolution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5781" y="4505168"/>
            <a:ext cx="2785646" cy="1012055"/>
            <a:chOff x="327425" y="1313196"/>
            <a:chExt cx="2785646" cy="1012055"/>
          </a:xfrm>
        </p:grpSpPr>
        <p:sp>
          <p:nvSpPr>
            <p:cNvPr id="15" name="Rectangle 14"/>
            <p:cNvSpPr/>
            <p:nvPr/>
          </p:nvSpPr>
          <p:spPr>
            <a:xfrm>
              <a:off x="327425" y="1313196"/>
              <a:ext cx="2785646" cy="646331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88% of non-renewable natural resource are scarce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7425" y="1955919"/>
              <a:ext cx="2785646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Decline in resources</a:t>
              </a:r>
              <a:endParaRPr lang="en-CA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92135" y="4505168"/>
            <a:ext cx="2785646" cy="1012055"/>
            <a:chOff x="327425" y="1313196"/>
            <a:chExt cx="2785646" cy="1012055"/>
          </a:xfrm>
        </p:grpSpPr>
        <p:sp>
          <p:nvSpPr>
            <p:cNvPr id="17" name="Rectangle 16"/>
            <p:cNvSpPr/>
            <p:nvPr/>
          </p:nvSpPr>
          <p:spPr>
            <a:xfrm>
              <a:off x="327425" y="1313196"/>
              <a:ext cx="2785646" cy="646331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One billion people</a:t>
              </a:r>
            </a:p>
            <a:p>
              <a:pPr algn="ctr"/>
              <a:r>
                <a:rPr lang="en-CA" dirty="0"/>
                <a:t>lack access to water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7425" y="1955919"/>
              <a:ext cx="2785646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Water shortfall</a:t>
              </a:r>
              <a:endParaRPr lang="en-CA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29139" y="4505168"/>
            <a:ext cx="2785646" cy="1012055"/>
            <a:chOff x="327425" y="1313196"/>
            <a:chExt cx="2785646" cy="1012055"/>
          </a:xfrm>
        </p:grpSpPr>
        <p:sp>
          <p:nvSpPr>
            <p:cNvPr id="20" name="Rectangle 19"/>
            <p:cNvSpPr/>
            <p:nvPr/>
          </p:nvSpPr>
          <p:spPr>
            <a:xfrm>
              <a:off x="327425" y="1313196"/>
              <a:ext cx="2785646" cy="646331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dirty="0"/>
                <a:t>One billion people</a:t>
              </a:r>
            </a:p>
            <a:p>
              <a:pPr algn="ctr"/>
              <a:r>
                <a:rPr lang="en-CA" dirty="0"/>
                <a:t>go hungry every year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7425" y="1955919"/>
              <a:ext cx="2785646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Hunger</a:t>
              </a:r>
              <a:endParaRPr lang="en-CA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58603" y="2308843"/>
            <a:ext cx="5926356" cy="2196326"/>
            <a:chOff x="1658603" y="2308843"/>
            <a:chExt cx="5926356" cy="2196326"/>
          </a:xfrm>
        </p:grpSpPr>
        <p:sp>
          <p:nvSpPr>
            <p:cNvPr id="22" name="TextBox 21"/>
            <p:cNvSpPr txBox="1"/>
            <p:nvPr/>
          </p:nvSpPr>
          <p:spPr>
            <a:xfrm>
              <a:off x="3239413" y="3103331"/>
              <a:ext cx="2785646" cy="6463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We have reached our carrying capacity</a:t>
              </a:r>
              <a:endParaRPr lang="en-CA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AutoShape 2"/>
            <p:cNvCxnSpPr>
              <a:cxnSpLocks noChangeShapeType="1"/>
              <a:stCxn id="5" idx="2"/>
              <a:endCxn id="22" idx="1"/>
            </p:cNvCxnSpPr>
            <p:nvPr/>
          </p:nvCxnSpPr>
          <p:spPr bwMode="auto">
            <a:xfrm rot="16200000" flipH="1">
              <a:off x="1890181" y="2077265"/>
              <a:ext cx="1117654" cy="1580809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"/>
            <p:cNvCxnSpPr>
              <a:cxnSpLocks noChangeShapeType="1"/>
              <a:stCxn id="9" idx="2"/>
              <a:endCxn id="22" idx="0"/>
            </p:cNvCxnSpPr>
            <p:nvPr/>
          </p:nvCxnSpPr>
          <p:spPr bwMode="auto">
            <a:xfrm rot="16200000" flipH="1">
              <a:off x="4236805" y="2707900"/>
              <a:ext cx="780588" cy="10274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"/>
            <p:cNvCxnSpPr>
              <a:cxnSpLocks noChangeShapeType="1"/>
              <a:stCxn id="17" idx="0"/>
              <a:endCxn id="22" idx="3"/>
            </p:cNvCxnSpPr>
            <p:nvPr/>
          </p:nvCxnSpPr>
          <p:spPr bwMode="auto">
            <a:xfrm rot="16200000" flipV="1">
              <a:off x="6265674" y="3185883"/>
              <a:ext cx="1078671" cy="1559899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"/>
            <p:cNvCxnSpPr>
              <a:cxnSpLocks noChangeShapeType="1"/>
              <a:stCxn id="20" idx="0"/>
              <a:endCxn id="22" idx="2"/>
            </p:cNvCxnSpPr>
            <p:nvPr/>
          </p:nvCxnSpPr>
          <p:spPr bwMode="auto">
            <a:xfrm rot="5400000" flipH="1" flipV="1">
              <a:off x="4249346" y="4122278"/>
              <a:ext cx="755506" cy="10274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"/>
            <p:cNvCxnSpPr>
              <a:cxnSpLocks noChangeShapeType="1"/>
              <a:stCxn id="15" idx="0"/>
              <a:endCxn id="22" idx="1"/>
            </p:cNvCxnSpPr>
            <p:nvPr/>
          </p:nvCxnSpPr>
          <p:spPr bwMode="auto">
            <a:xfrm rot="5400000" flipH="1" flipV="1">
              <a:off x="1909673" y="3175429"/>
              <a:ext cx="1078671" cy="1580809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"/>
            <p:cNvCxnSpPr>
              <a:cxnSpLocks noChangeShapeType="1"/>
              <a:stCxn id="12" idx="2"/>
              <a:endCxn id="22" idx="3"/>
            </p:cNvCxnSpPr>
            <p:nvPr/>
          </p:nvCxnSpPr>
          <p:spPr bwMode="auto">
            <a:xfrm rot="5400000">
              <a:off x="6246182" y="2087721"/>
              <a:ext cx="1117654" cy="1559899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Box 28"/>
          <p:cNvSpPr txBox="1"/>
          <p:nvPr/>
        </p:nvSpPr>
        <p:spPr>
          <a:xfrm>
            <a:off x="0" y="261057"/>
            <a:ext cx="914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 problem is also very concerning ‘cause:</a:t>
            </a:r>
          </a:p>
        </p:txBody>
      </p:sp>
    </p:spTree>
    <p:extLst>
      <p:ext uri="{BB962C8B-B14F-4D97-AF65-F5344CB8AC3E}">
        <p14:creationId xmlns:p14="http://schemas.microsoft.com/office/powerpoint/2010/main" val="9251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301" y="234559"/>
            <a:ext cx="2455525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The solution is simple</a:t>
            </a:r>
          </a:p>
        </p:txBody>
      </p:sp>
      <p:grpSp>
        <p:nvGrpSpPr>
          <p:cNvPr id="1034" name="Group 1033"/>
          <p:cNvGrpSpPr/>
          <p:nvPr/>
        </p:nvGrpSpPr>
        <p:grpSpPr>
          <a:xfrm>
            <a:off x="335122" y="1648983"/>
            <a:ext cx="4244941" cy="1371047"/>
            <a:chOff x="335122" y="1648983"/>
            <a:chExt cx="4244941" cy="1371047"/>
          </a:xfrm>
        </p:grpSpPr>
        <p:sp>
          <p:nvSpPr>
            <p:cNvPr id="6" name="TextBox 5"/>
            <p:cNvSpPr txBox="1"/>
            <p:nvPr/>
          </p:nvSpPr>
          <p:spPr>
            <a:xfrm>
              <a:off x="335122" y="2619920"/>
              <a:ext cx="2763751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Empowering women</a:t>
              </a:r>
            </a:p>
          </p:txBody>
        </p:sp>
        <p:cxnSp>
          <p:nvCxnSpPr>
            <p:cNvPr id="8" name="Curved Connector 7"/>
            <p:cNvCxnSpPr>
              <a:stCxn id="3" idx="2"/>
              <a:endCxn id="6" idx="0"/>
            </p:cNvCxnSpPr>
            <p:nvPr/>
          </p:nvCxnSpPr>
          <p:spPr>
            <a:xfrm rot="5400000">
              <a:off x="2663062" y="702919"/>
              <a:ext cx="970938" cy="2863065"/>
            </a:xfrm>
            <a:prstGeom prst="curvedConnector3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5" name="Group 1034"/>
          <p:cNvGrpSpPr/>
          <p:nvPr/>
        </p:nvGrpSpPr>
        <p:grpSpPr>
          <a:xfrm>
            <a:off x="3198187" y="1655332"/>
            <a:ext cx="2763751" cy="1364698"/>
            <a:chOff x="3198187" y="1655332"/>
            <a:chExt cx="2763751" cy="1364698"/>
          </a:xfrm>
        </p:grpSpPr>
        <p:sp>
          <p:nvSpPr>
            <p:cNvPr id="5" name="TextBox 4"/>
            <p:cNvSpPr txBox="1"/>
            <p:nvPr/>
          </p:nvSpPr>
          <p:spPr>
            <a:xfrm>
              <a:off x="3198187" y="2619920"/>
              <a:ext cx="2763751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Sex education</a:t>
              </a:r>
            </a:p>
          </p:txBody>
        </p:sp>
        <p:cxnSp>
          <p:nvCxnSpPr>
            <p:cNvPr id="10" name="Curved Connector 9"/>
            <p:cNvCxnSpPr>
              <a:stCxn id="3" idx="2"/>
              <a:endCxn id="5" idx="0"/>
            </p:cNvCxnSpPr>
            <p:nvPr/>
          </p:nvCxnSpPr>
          <p:spPr>
            <a:xfrm rot="5400000">
              <a:off x="4094594" y="2134451"/>
              <a:ext cx="970938" cy="1270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oup 1032"/>
          <p:cNvGrpSpPr/>
          <p:nvPr/>
        </p:nvGrpSpPr>
        <p:grpSpPr>
          <a:xfrm>
            <a:off x="3198187" y="634669"/>
            <a:ext cx="2763751" cy="1014313"/>
            <a:chOff x="3198187" y="634669"/>
            <a:chExt cx="2763751" cy="1014313"/>
          </a:xfrm>
        </p:grpSpPr>
        <p:sp>
          <p:nvSpPr>
            <p:cNvPr id="3" name="TextBox 2"/>
            <p:cNvSpPr txBox="1"/>
            <p:nvPr/>
          </p:nvSpPr>
          <p:spPr>
            <a:xfrm>
              <a:off x="3198187" y="1248872"/>
              <a:ext cx="2763751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Lets have </a:t>
              </a:r>
              <a:r>
                <a:rPr lang="en-US" sz="2000" b="1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fewerchildren</a:t>
              </a:r>
              <a:endPara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" name="Curved Connector 10"/>
            <p:cNvCxnSpPr>
              <a:stCxn id="2" idx="2"/>
              <a:endCxn id="3" idx="0"/>
            </p:cNvCxnSpPr>
            <p:nvPr/>
          </p:nvCxnSpPr>
          <p:spPr>
            <a:xfrm rot="5400000">
              <a:off x="4272963" y="941770"/>
              <a:ext cx="614203" cy="1"/>
            </a:xfrm>
            <a:prstGeom prst="curvedConnector3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6" name="Group 1035"/>
          <p:cNvGrpSpPr/>
          <p:nvPr/>
        </p:nvGrpSpPr>
        <p:grpSpPr>
          <a:xfrm>
            <a:off x="4580062" y="1648982"/>
            <a:ext cx="4251128" cy="1371048"/>
            <a:chOff x="4580062" y="1648982"/>
            <a:chExt cx="4251128" cy="1371048"/>
          </a:xfrm>
        </p:grpSpPr>
        <p:sp>
          <p:nvSpPr>
            <p:cNvPr id="4" name="TextBox 3"/>
            <p:cNvSpPr txBox="1"/>
            <p:nvPr/>
          </p:nvSpPr>
          <p:spPr>
            <a:xfrm>
              <a:off x="6066390" y="2619920"/>
              <a:ext cx="2764800" cy="40011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Cheap contraceptives</a:t>
              </a:r>
            </a:p>
          </p:txBody>
        </p:sp>
        <p:cxnSp>
          <p:nvCxnSpPr>
            <p:cNvPr id="12" name="Curved Connector 11"/>
            <p:cNvCxnSpPr>
              <a:stCxn id="3" idx="2"/>
              <a:endCxn id="4" idx="0"/>
            </p:cNvCxnSpPr>
            <p:nvPr/>
          </p:nvCxnSpPr>
          <p:spPr>
            <a:xfrm rot="16200000" flipH="1">
              <a:off x="5528957" y="700087"/>
              <a:ext cx="970938" cy="2868727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Group 1036"/>
          <p:cNvGrpSpPr/>
          <p:nvPr/>
        </p:nvGrpSpPr>
        <p:grpSpPr>
          <a:xfrm>
            <a:off x="1716999" y="3020029"/>
            <a:ext cx="5731792" cy="3408626"/>
            <a:chOff x="1716999" y="3020029"/>
            <a:chExt cx="5731792" cy="3408626"/>
          </a:xfrm>
        </p:grpSpPr>
        <p:cxnSp>
          <p:nvCxnSpPr>
            <p:cNvPr id="22" name="Curved Connector 21"/>
            <p:cNvCxnSpPr>
              <a:stCxn id="4" idx="2"/>
              <a:endCxn id="31" idx="0"/>
            </p:cNvCxnSpPr>
            <p:nvPr/>
          </p:nvCxnSpPr>
          <p:spPr>
            <a:xfrm rot="5400000">
              <a:off x="5551281" y="2044889"/>
              <a:ext cx="922369" cy="2872650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5" idx="2"/>
              <a:endCxn id="31" idx="0"/>
            </p:cNvCxnSpPr>
            <p:nvPr/>
          </p:nvCxnSpPr>
          <p:spPr>
            <a:xfrm rot="5400000">
              <a:off x="4116918" y="3479253"/>
              <a:ext cx="922369" cy="3923"/>
            </a:xfrm>
            <a:prstGeom prst="curvedConnector3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6" idx="2"/>
              <a:endCxn id="31" idx="0"/>
            </p:cNvCxnSpPr>
            <p:nvPr/>
          </p:nvCxnSpPr>
          <p:spPr>
            <a:xfrm rot="16200000" flipH="1">
              <a:off x="2685385" y="2051643"/>
              <a:ext cx="922369" cy="2859142"/>
            </a:xfrm>
            <a:prstGeom prst="curvedConnector3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68477" y="3942399"/>
              <a:ext cx="2615325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The problem is still on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763" y="4342510"/>
              <a:ext cx="2602800" cy="20861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888300" y="1759266"/>
            <a:ext cx="7200000" cy="36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7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So what is the deal?</a:t>
            </a:r>
          </a:p>
        </p:txBody>
      </p:sp>
    </p:spTree>
    <p:extLst>
      <p:ext uri="{BB962C8B-B14F-4D97-AF65-F5344CB8AC3E}">
        <p14:creationId xmlns:p14="http://schemas.microsoft.com/office/powerpoint/2010/main" val="28124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832327" y="397395"/>
            <a:ext cx="2520000" cy="2112342"/>
            <a:chOff x="4832327" y="397395"/>
            <a:chExt cx="2520000" cy="2112342"/>
          </a:xfrm>
        </p:grpSpPr>
        <p:grpSp>
          <p:nvGrpSpPr>
            <p:cNvPr id="51" name="Group 50"/>
            <p:cNvGrpSpPr/>
            <p:nvPr/>
          </p:nvGrpSpPr>
          <p:grpSpPr>
            <a:xfrm>
              <a:off x="4832327" y="397395"/>
              <a:ext cx="2520000" cy="2112342"/>
              <a:chOff x="4832327" y="397395"/>
              <a:chExt cx="2520000" cy="211234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832327" y="397395"/>
                <a:ext cx="2520000" cy="21123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aphicFrame>
            <p:nvGraphicFramePr>
              <p:cNvPr id="41" name="Chart 40"/>
              <p:cNvGraphicFramePr/>
              <p:nvPr>
                <p:extLst>
                  <p:ext uri="{D42A27DB-BD31-4B8C-83A1-F6EECF244321}">
                    <p14:modId xmlns:p14="http://schemas.microsoft.com/office/powerpoint/2010/main" val="3489641999"/>
                  </p:ext>
                </p:extLst>
              </p:nvPr>
            </p:nvGraphicFramePr>
            <p:xfrm>
              <a:off x="5319457" y="525458"/>
              <a:ext cx="1933089" cy="189691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2" name="TextBox 41"/>
              <p:cNvSpPr txBox="1"/>
              <p:nvPr/>
            </p:nvSpPr>
            <p:spPr>
              <a:xfrm rot="16200000">
                <a:off x="4282359" y="1091620"/>
                <a:ext cx="1840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Global funding on family planning</a:t>
                </a:r>
                <a:endParaRPr lang="en-CA" sz="1400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966629" y="493802"/>
              <a:ext cx="4628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55</a:t>
              </a:r>
              <a:endParaRPr lang="en-CA" sz="12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654889" y="1610464"/>
              <a:ext cx="4628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5</a:t>
              </a:r>
              <a:endParaRPr lang="en-CA" sz="1200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644652" y="1087245"/>
            <a:ext cx="2520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Each year:</a:t>
            </a:r>
            <a:endParaRPr lang="en-CA" sz="1600" dirty="0"/>
          </a:p>
          <a:p>
            <a:pPr algn="ctr"/>
            <a:r>
              <a:rPr lang="en-CA" sz="1600" dirty="0"/>
              <a:t>~100</a:t>
            </a:r>
            <a:r>
              <a:rPr lang="en-CA" sz="1600" baseline="30000" dirty="0"/>
              <a:t>6</a:t>
            </a:r>
            <a:r>
              <a:rPr lang="en-CA" sz="1600" dirty="0"/>
              <a:t> people</a:t>
            </a:r>
          </a:p>
          <a:p>
            <a:pPr algn="ctr"/>
            <a:r>
              <a:rPr lang="en-CA" sz="1600" dirty="0"/>
              <a:t>~20</a:t>
            </a:r>
            <a:r>
              <a:rPr lang="en-CA" sz="1600" baseline="30000" dirty="0"/>
              <a:t>3</a:t>
            </a:r>
            <a:r>
              <a:rPr lang="en-CA" sz="1600" dirty="0"/>
              <a:t> species loss</a:t>
            </a:r>
          </a:p>
          <a:p>
            <a:pPr algn="ctr"/>
            <a:r>
              <a:rPr lang="en-CA" sz="1600" dirty="0"/>
              <a:t>~10</a:t>
            </a:r>
            <a:r>
              <a:rPr lang="en-CA" sz="1600" baseline="30000" dirty="0"/>
              <a:t>6</a:t>
            </a:r>
            <a:r>
              <a:rPr lang="en-CA" sz="1600" dirty="0"/>
              <a:t> hectares loss</a:t>
            </a:r>
          </a:p>
          <a:p>
            <a:pPr algn="ctr"/>
            <a:r>
              <a:rPr lang="en-CA" sz="1600" dirty="0"/>
              <a:t>~400</a:t>
            </a:r>
            <a:r>
              <a:rPr lang="en-CA" sz="1600" baseline="30000" dirty="0"/>
              <a:t>9</a:t>
            </a:r>
            <a:r>
              <a:rPr lang="en-CA" sz="1600" dirty="0"/>
              <a:t> CO2 tonnes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3621" y="4546804"/>
            <a:ext cx="252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CA" sz="1600" dirty="0"/>
              <a:t>Overpopulation</a:t>
            </a:r>
          </a:p>
        </p:txBody>
      </p:sp>
      <p:sp>
        <p:nvSpPr>
          <p:cNvPr id="38" name="Rounded Rectangle 37"/>
          <p:cNvSpPr/>
          <p:nvPr/>
        </p:nvSpPr>
        <p:spPr>
          <a:xfrm rot="13408675">
            <a:off x="5643875" y="3362532"/>
            <a:ext cx="2567117" cy="221531"/>
          </a:xfrm>
          <a:prstGeom prst="roundRect">
            <a:avLst/>
          </a:prstGeom>
          <a:solidFill>
            <a:srgbClr val="4F81BD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ounded Rectangle 36"/>
          <p:cNvSpPr/>
          <p:nvPr/>
        </p:nvSpPr>
        <p:spPr>
          <a:xfrm rot="18641547">
            <a:off x="4101341" y="3391425"/>
            <a:ext cx="2333491" cy="233152"/>
          </a:xfrm>
          <a:prstGeom prst="roundRect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ounded Rectangle 35"/>
          <p:cNvSpPr/>
          <p:nvPr/>
        </p:nvSpPr>
        <p:spPr>
          <a:xfrm rot="18753578">
            <a:off x="754471" y="3389105"/>
            <a:ext cx="2533817" cy="21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lowchart: Collate 33"/>
          <p:cNvSpPr/>
          <p:nvPr/>
        </p:nvSpPr>
        <p:spPr>
          <a:xfrm rot="19213137">
            <a:off x="3585822" y="2378754"/>
            <a:ext cx="319603" cy="2339827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21" y="4211017"/>
            <a:ext cx="252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  <a:cs typeface="+mn-cs"/>
              </a:rPr>
              <a:t>A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2180" y="2397754"/>
            <a:ext cx="252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itchFamily="34" charset="0"/>
                <a:cs typeface="+mn-cs"/>
              </a:rPr>
              <a:t>Scientists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2327" y="2422369"/>
            <a:ext cx="252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itchFamily="34" charset="0"/>
                <a:cs typeface="+mn-cs"/>
              </a:rPr>
              <a:t>Politicians 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6184" y="4216131"/>
            <a:ext cx="252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itchFamily="34" charset="0"/>
                <a:cs typeface="+mn-cs"/>
              </a:rPr>
              <a:t>Public responds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How to solve a problem?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8429" y="4216132"/>
            <a:ext cx="252000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alibri" pitchFamily="34" charset="0"/>
                <a:cs typeface="+mn-cs"/>
              </a:rPr>
              <a:t>Problem solved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352843" y="4576132"/>
            <a:ext cx="2555586" cy="2112342"/>
            <a:chOff x="6352843" y="4576132"/>
            <a:chExt cx="2555586" cy="2112342"/>
          </a:xfrm>
        </p:grpSpPr>
        <p:sp>
          <p:nvSpPr>
            <p:cNvPr id="48" name="Rectangle 47"/>
            <p:cNvSpPr/>
            <p:nvPr/>
          </p:nvSpPr>
          <p:spPr>
            <a:xfrm>
              <a:off x="6388429" y="4576132"/>
              <a:ext cx="2520000" cy="2112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aphicFrame>
          <p:nvGraphicFramePr>
            <p:cNvPr id="43" name="Chart 42"/>
            <p:cNvGraphicFramePr/>
            <p:nvPr>
              <p:extLst>
                <p:ext uri="{D42A27DB-BD31-4B8C-83A1-F6EECF244321}">
                  <p14:modId xmlns:p14="http://schemas.microsoft.com/office/powerpoint/2010/main" val="2985269459"/>
                </p:ext>
              </p:extLst>
            </p:nvPr>
          </p:nvGraphicFramePr>
          <p:xfrm>
            <a:off x="6884624" y="4726804"/>
            <a:ext cx="1933089" cy="18969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 rot="16200000">
              <a:off x="5694400" y="5348078"/>
              <a:ext cx="18401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Human population</a:t>
              </a:r>
            </a:p>
            <a:p>
              <a:pPr algn="ctr"/>
              <a:r>
                <a:rPr lang="en-US" sz="1400" dirty="0"/>
                <a:t>(Billions)</a:t>
              </a:r>
              <a:endParaRPr lang="en-CA" sz="1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90228" y="4489806"/>
            <a:ext cx="2531498" cy="2198667"/>
            <a:chOff x="3290228" y="4489806"/>
            <a:chExt cx="2531498" cy="2198667"/>
          </a:xfrm>
        </p:grpSpPr>
        <p:grpSp>
          <p:nvGrpSpPr>
            <p:cNvPr id="52" name="Group 51"/>
            <p:cNvGrpSpPr/>
            <p:nvPr/>
          </p:nvGrpSpPr>
          <p:grpSpPr>
            <a:xfrm>
              <a:off x="3290228" y="4489806"/>
              <a:ext cx="2531498" cy="2198667"/>
              <a:chOff x="3290228" y="4489806"/>
              <a:chExt cx="2531498" cy="219866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301726" y="4568702"/>
                <a:ext cx="2520000" cy="21123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aphicFrame>
            <p:nvGraphicFramePr>
              <p:cNvPr id="39" name="Chart 38"/>
              <p:cNvGraphicFramePr/>
              <p:nvPr>
                <p:extLst>
                  <p:ext uri="{D42A27DB-BD31-4B8C-83A1-F6EECF244321}">
                    <p14:modId xmlns:p14="http://schemas.microsoft.com/office/powerpoint/2010/main" val="389898448"/>
                  </p:ext>
                </p:extLst>
              </p:nvPr>
            </p:nvGraphicFramePr>
            <p:xfrm>
              <a:off x="3798966" y="4623367"/>
              <a:ext cx="1959634" cy="197264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0" name="TextBox 39"/>
              <p:cNvSpPr txBox="1"/>
              <p:nvPr/>
            </p:nvSpPr>
            <p:spPr>
              <a:xfrm rot="16200000">
                <a:off x="2452504" y="5327530"/>
                <a:ext cx="21986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US public opinion on overpopulation as an issue</a:t>
                </a:r>
                <a:endParaRPr lang="en-CA" sz="1400" dirty="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226028" y="4768304"/>
              <a:ext cx="4628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sz="1200" dirty="0"/>
                <a:t>68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8924" y="5824829"/>
              <a:ext cx="4628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A" sz="1200" dirty="0"/>
                <a:t>8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51820" y="5947097"/>
              <a:ext cx="4628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0</a:t>
              </a:r>
              <a:endParaRPr lang="en-CA" sz="1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29294" y="3364001"/>
            <a:ext cx="118968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Bottleneck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400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38" grpId="0" animBg="1"/>
      <p:bldP spid="37" grpId="0" animBg="1"/>
      <p:bldP spid="36" grpId="0" animBg="1"/>
      <p:bldP spid="34" grpId="0" animBg="1"/>
      <p:bldP spid="3" grpId="0" animBg="1"/>
      <p:bldP spid="4" grpId="0" animBg="1"/>
      <p:bldP spid="5" grpId="0" animBg="1"/>
      <p:bldP spid="7" grpId="0" animBg="1"/>
      <p:bldP spid="2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The bottleneck is clearly in the interface scientists-public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43402" y="579227"/>
            <a:ext cx="2520000" cy="5701562"/>
            <a:chOff x="943402" y="579227"/>
            <a:chExt cx="2520000" cy="5701562"/>
          </a:xfrm>
        </p:grpSpPr>
        <p:sp>
          <p:nvSpPr>
            <p:cNvPr id="3" name="Flowchart: Collate 2"/>
            <p:cNvSpPr/>
            <p:nvPr/>
          </p:nvSpPr>
          <p:spPr>
            <a:xfrm>
              <a:off x="943402" y="898131"/>
              <a:ext cx="2520000" cy="5074881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43402" y="579227"/>
              <a:ext cx="252000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  <a:cs typeface="+mn-cs"/>
                </a:rPr>
                <a:t>Scientists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43402" y="5973012"/>
              <a:ext cx="252000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  <a:cs typeface="+mn-cs"/>
                </a:rPr>
                <a:t>Public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554859" y="486761"/>
            <a:ext cx="54247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latin typeface="Arial"/>
                <a:cs typeface="Arial"/>
              </a:rPr>
              <a:t>► </a:t>
            </a:r>
            <a:r>
              <a:rPr lang="en-CA" dirty="0"/>
              <a:t>limited rewards and discouragement by institutions</a:t>
            </a:r>
          </a:p>
          <a:p>
            <a:r>
              <a:rPr lang="en-CA" dirty="0">
                <a:latin typeface="Arial"/>
                <a:cs typeface="Arial"/>
              </a:rPr>
              <a:t>► </a:t>
            </a:r>
            <a:r>
              <a:rPr lang="en-CA" dirty="0"/>
              <a:t>limited skills and avenues for communication</a:t>
            </a:r>
          </a:p>
          <a:p>
            <a:r>
              <a:rPr lang="en-CA" dirty="0">
                <a:latin typeface="Arial"/>
                <a:cs typeface="Arial"/>
              </a:rPr>
              <a:t>► </a:t>
            </a:r>
            <a:r>
              <a:rPr lang="en-CA" dirty="0"/>
              <a:t>the loss of personal time</a:t>
            </a:r>
          </a:p>
          <a:p>
            <a:r>
              <a:rPr lang="en-CA" dirty="0">
                <a:latin typeface="Arial"/>
                <a:cs typeface="Arial"/>
              </a:rPr>
              <a:t>► </a:t>
            </a:r>
            <a:r>
              <a:rPr lang="en-CA" dirty="0"/>
              <a:t>possible lack of support or approval from colleagues</a:t>
            </a:r>
          </a:p>
          <a:p>
            <a:r>
              <a:rPr lang="en-CA" dirty="0">
                <a:latin typeface="Arial"/>
                <a:cs typeface="Arial"/>
              </a:rPr>
              <a:t>► </a:t>
            </a:r>
            <a:r>
              <a:rPr lang="en-CA" dirty="0"/>
              <a:t>possible attacks by interest groups</a:t>
            </a:r>
          </a:p>
          <a:p>
            <a:r>
              <a:rPr lang="en-CA" dirty="0">
                <a:latin typeface="Arial"/>
                <a:cs typeface="Arial"/>
              </a:rPr>
              <a:t>► </a:t>
            </a:r>
            <a:r>
              <a:rPr lang="en-CA" dirty="0"/>
              <a:t>the possibility that such efforts may fail</a:t>
            </a:r>
          </a:p>
          <a:p>
            <a:r>
              <a:rPr lang="en-CA" dirty="0">
                <a:latin typeface="Arial"/>
                <a:cs typeface="Arial"/>
              </a:rPr>
              <a:t>► </a:t>
            </a:r>
            <a:r>
              <a:rPr lang="en-CA" dirty="0"/>
              <a:t>the potential loss of one’s job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2260" y="2727380"/>
            <a:ext cx="469528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 scientists are willing to take a stand</a:t>
            </a:r>
            <a:endParaRPr lang="en-CA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2260" y="3374110"/>
            <a:ext cx="469529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Climate change (</a:t>
            </a:r>
            <a:r>
              <a:rPr lang="en-US" sz="1600" dirty="0" err="1"/>
              <a:t>IPCC</a:t>
            </a:r>
            <a:r>
              <a:rPr lang="en-US" sz="1600" dirty="0"/>
              <a:t>)</a:t>
            </a:r>
          </a:p>
          <a:p>
            <a:pPr algn="ctr"/>
            <a:r>
              <a:rPr lang="en-US" sz="1600" dirty="0"/>
              <a:t>Food security (Foley et al Nature 2011)</a:t>
            </a:r>
          </a:p>
          <a:p>
            <a:pPr algn="ctr"/>
            <a:r>
              <a:rPr lang="en-US" sz="1600" dirty="0"/>
              <a:t>Biodiversity loss (Biodiversity Outlook 2011)</a:t>
            </a:r>
          </a:p>
          <a:p>
            <a:pPr algn="ctr"/>
            <a:r>
              <a:rPr lang="en-US" sz="1600" dirty="0"/>
              <a:t>Human health (</a:t>
            </a:r>
            <a:r>
              <a:rPr lang="en-US" sz="1600" dirty="0" err="1"/>
              <a:t>Yamey</a:t>
            </a:r>
            <a:r>
              <a:rPr lang="en-US" sz="1600" dirty="0"/>
              <a:t> </a:t>
            </a:r>
            <a:r>
              <a:rPr lang="en-US" sz="1600" dirty="0" err="1"/>
              <a:t>PlosBiology</a:t>
            </a:r>
            <a:r>
              <a:rPr lang="en-US" sz="1600" dirty="0"/>
              <a:t> 2007)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32259" y="4414039"/>
            <a:ext cx="46952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no mention of overpopulation</a:t>
            </a:r>
            <a:endParaRPr lang="en-CA" sz="1600" dirty="0"/>
          </a:p>
        </p:txBody>
      </p:sp>
      <p:sp>
        <p:nvSpPr>
          <p:cNvPr id="11" name="Rectangle 10"/>
          <p:cNvSpPr/>
          <p:nvPr/>
        </p:nvSpPr>
        <p:spPr>
          <a:xfrm>
            <a:off x="3832261" y="3096712"/>
            <a:ext cx="46952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/>
              <a:t>Seminal reports on:</a:t>
            </a:r>
          </a:p>
        </p:txBody>
      </p:sp>
    </p:spTree>
    <p:extLst>
      <p:ext uri="{BB962C8B-B14F-4D97-AF65-F5344CB8AC3E}">
        <p14:creationId xmlns:p14="http://schemas.microsoft.com/office/powerpoint/2010/main" val="5745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808877" y="2887034"/>
            <a:ext cx="4645522" cy="2852732"/>
            <a:chOff x="3808877" y="2887034"/>
            <a:chExt cx="4645522" cy="285273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877" y="2887034"/>
              <a:ext cx="4330984" cy="2632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882399" y="5478156"/>
              <a:ext cx="4572000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CA" sz="1100" dirty="0" err="1"/>
                <a:t>Meffe</a:t>
              </a:r>
              <a:r>
                <a:rPr lang="en-CA" sz="1100" dirty="0"/>
                <a:t>, Conservation Biology 1994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0" y="0"/>
            <a:ext cx="9144000" cy="346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dirty="0">
                <a:latin typeface="Calibri" pitchFamily="34" charset="0"/>
              </a:rPr>
              <a:t>The bottleneck is clearly in the interface scientists-public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43402" y="579227"/>
            <a:ext cx="2520000" cy="5701562"/>
            <a:chOff x="943402" y="579227"/>
            <a:chExt cx="2520000" cy="5701562"/>
          </a:xfrm>
        </p:grpSpPr>
        <p:sp>
          <p:nvSpPr>
            <p:cNvPr id="5" name="Flowchart: Collate 4"/>
            <p:cNvSpPr/>
            <p:nvPr/>
          </p:nvSpPr>
          <p:spPr>
            <a:xfrm>
              <a:off x="943402" y="898131"/>
              <a:ext cx="2520000" cy="5074881"/>
            </a:xfrm>
            <a:prstGeom prst="flowChartCollate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43402" y="579227"/>
              <a:ext cx="252000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  <a:cs typeface="+mn-cs"/>
                </a:rPr>
                <a:t>Scientists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3402" y="5973012"/>
              <a:ext cx="2520000" cy="3077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latin typeface="Calibri" pitchFamily="34" charset="0"/>
                  <a:cs typeface="+mn-cs"/>
                </a:rPr>
                <a:t>Public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3806577" y="8870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dirty="0"/>
              <a:t>Scientific illiteracy of the public in general </a:t>
            </a:r>
          </a:p>
          <a:p>
            <a:pPr algn="ctr"/>
            <a:r>
              <a:rPr lang="en-CA" dirty="0"/>
              <a:t>Below 17% in most countries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5783" y="1533335"/>
            <a:ext cx="54838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Failure to appreciate:</a:t>
            </a:r>
          </a:p>
          <a:p>
            <a:r>
              <a:rPr lang="en-CA" sz="1400" dirty="0">
                <a:latin typeface="Arial"/>
                <a:cs typeface="Arial"/>
              </a:rPr>
              <a:t>► </a:t>
            </a:r>
            <a:r>
              <a:rPr lang="en-CA" sz="1400" dirty="0"/>
              <a:t>the link between individual actions and environmental conditions</a:t>
            </a:r>
          </a:p>
          <a:p>
            <a:r>
              <a:rPr lang="en-CA" sz="1400" dirty="0">
                <a:latin typeface="Arial"/>
                <a:cs typeface="Arial"/>
              </a:rPr>
              <a:t>► </a:t>
            </a:r>
            <a:r>
              <a:rPr lang="en-CA" sz="1400" dirty="0"/>
              <a:t>how human activities aggregate to affect the health of the biosphere</a:t>
            </a:r>
          </a:p>
          <a:p>
            <a:r>
              <a:rPr lang="en-CA" sz="1400" dirty="0">
                <a:latin typeface="Arial"/>
                <a:cs typeface="Arial"/>
              </a:rPr>
              <a:t>► real</a:t>
            </a:r>
            <a:r>
              <a:rPr lang="en-CA" sz="1400" dirty="0"/>
              <a:t> comprehension of what overpopulation numbers mean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2574" y="311333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96 Billion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7468" y="440637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trillion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39124" y="462918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million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19245" y="2562996"/>
            <a:ext cx="51473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people do you think are there in the world?</a:t>
            </a:r>
            <a:endParaRPr lang="en-CA" sz="1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9245" y="5695836"/>
            <a:ext cx="5147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►</a:t>
            </a:r>
            <a:r>
              <a:rPr lang="en-CA" sz="1400" dirty="0">
                <a:latin typeface="Arial"/>
                <a:cs typeface="Arial"/>
              </a:rPr>
              <a:t> A</a:t>
            </a:r>
            <a:r>
              <a:rPr lang="en-CA" sz="1400" dirty="0"/>
              <a:t>bstractness of the problem</a:t>
            </a:r>
          </a:p>
          <a:p>
            <a:r>
              <a:rPr lang="en-CA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►</a:t>
            </a:r>
            <a:r>
              <a:rPr lang="en-CA" sz="1400" dirty="0">
                <a:latin typeface="Arial"/>
                <a:cs typeface="Arial"/>
              </a:rPr>
              <a:t> </a:t>
            </a:r>
            <a:r>
              <a:rPr lang="en-CA" sz="1400" dirty="0"/>
              <a:t>Failure to differentiate the meaning of million, billion, and trillion </a:t>
            </a:r>
          </a:p>
        </p:txBody>
      </p:sp>
    </p:spTree>
    <p:extLst>
      <p:ext uri="{BB962C8B-B14F-4D97-AF65-F5344CB8AC3E}">
        <p14:creationId xmlns:p14="http://schemas.microsoft.com/office/powerpoint/2010/main" val="15503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1045</Words>
  <Application>Microsoft Office PowerPoint</Application>
  <PresentationFormat>On-screen Show (4:3)</PresentationFormat>
  <Paragraphs>234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Mora</dc:creator>
  <cp:lastModifiedBy>Camilo</cp:lastModifiedBy>
  <cp:revision>70</cp:revision>
  <dcterms:created xsi:type="dcterms:W3CDTF">2012-04-15T18:27:04Z</dcterms:created>
  <dcterms:modified xsi:type="dcterms:W3CDTF">2021-09-18T22:50:02Z</dcterms:modified>
</cp:coreProperties>
</file>