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5" r:id="rId3"/>
    <p:sldId id="268" r:id="rId4"/>
    <p:sldId id="291" r:id="rId5"/>
    <p:sldId id="292" r:id="rId6"/>
    <p:sldId id="285" r:id="rId7"/>
    <p:sldId id="287" r:id="rId8"/>
    <p:sldId id="289" r:id="rId9"/>
    <p:sldId id="298" r:id="rId10"/>
    <p:sldId id="299" r:id="rId11"/>
    <p:sldId id="290" r:id="rId12"/>
    <p:sldId id="283" r:id="rId13"/>
    <p:sldId id="293" r:id="rId14"/>
    <p:sldId id="295" r:id="rId15"/>
    <p:sldId id="296" r:id="rId16"/>
    <p:sldId id="30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2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013FF-6A32-43E9-B314-A1BE7EA734D0}" type="datetimeFigureOut">
              <a:rPr lang="en-CA" smtClean="0"/>
              <a:t>2022-01-16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23486-CFA1-4046-A8C3-2DF8D5FC12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26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4EBB661-AC88-4E0B-AEF0-25682B1AFD8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12 minutes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253292-5528-4AD9-8001-489BA1E9D6D6}" type="slidenum">
              <a:rPr lang="en-US"/>
              <a:pPr/>
              <a:t>6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D3CDA8-089C-41D2-A887-057BBF15E636}" type="slidenum">
              <a:rPr lang="en-US"/>
              <a:pPr/>
              <a:t>7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3E3754-2C97-4D8C-84CD-0B170D7ACE6F}" type="slidenum">
              <a:rPr lang="en-US"/>
              <a:pPr/>
              <a:t>8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6890-AE60-4959-B07C-D352F3AEB03F}" type="datetimeFigureOut">
              <a:rPr lang="en-CA" smtClean="0"/>
              <a:t>2022-01-16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9EF3-23A1-4674-B0E6-4E584379BA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181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6890-AE60-4959-B07C-D352F3AEB03F}" type="datetimeFigureOut">
              <a:rPr lang="en-CA" smtClean="0"/>
              <a:t>2022-01-16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9EF3-23A1-4674-B0E6-4E584379BA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8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6890-AE60-4959-B07C-D352F3AEB03F}" type="datetimeFigureOut">
              <a:rPr lang="en-CA" smtClean="0"/>
              <a:t>2022-01-16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9EF3-23A1-4674-B0E6-4E584379BA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790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6890-AE60-4959-B07C-D352F3AEB03F}" type="datetimeFigureOut">
              <a:rPr lang="en-CA" smtClean="0"/>
              <a:t>2022-01-16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9EF3-23A1-4674-B0E6-4E584379BA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763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6890-AE60-4959-B07C-D352F3AEB03F}" type="datetimeFigureOut">
              <a:rPr lang="en-CA" smtClean="0"/>
              <a:t>2022-01-16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9EF3-23A1-4674-B0E6-4E584379BA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707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6890-AE60-4959-B07C-D352F3AEB03F}" type="datetimeFigureOut">
              <a:rPr lang="en-CA" smtClean="0"/>
              <a:t>2022-01-16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9EF3-23A1-4674-B0E6-4E584379BA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362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6890-AE60-4959-B07C-D352F3AEB03F}" type="datetimeFigureOut">
              <a:rPr lang="en-CA" smtClean="0"/>
              <a:t>2022-01-16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9EF3-23A1-4674-B0E6-4E584379BA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16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6890-AE60-4959-B07C-D352F3AEB03F}" type="datetimeFigureOut">
              <a:rPr lang="en-CA" smtClean="0"/>
              <a:t>2022-01-16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9EF3-23A1-4674-B0E6-4E584379BA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1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6890-AE60-4959-B07C-D352F3AEB03F}" type="datetimeFigureOut">
              <a:rPr lang="en-CA" smtClean="0"/>
              <a:t>2022-01-16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9EF3-23A1-4674-B0E6-4E584379BA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612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6890-AE60-4959-B07C-D352F3AEB03F}" type="datetimeFigureOut">
              <a:rPr lang="en-CA" smtClean="0"/>
              <a:t>2022-01-16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9EF3-23A1-4674-B0E6-4E584379BA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479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6890-AE60-4959-B07C-D352F3AEB03F}" type="datetimeFigureOut">
              <a:rPr lang="en-CA" smtClean="0"/>
              <a:t>2022-01-16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9EF3-23A1-4674-B0E6-4E584379BA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954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D6890-AE60-4959-B07C-D352F3AEB03F}" type="datetimeFigureOut">
              <a:rPr lang="en-CA" smtClean="0"/>
              <a:t>2022-01-16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F9EF3-23A1-4674-B0E6-4E584379BA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96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191" y="2957206"/>
            <a:ext cx="3861881" cy="969523"/>
          </a:xfrm>
          <a:solidFill>
            <a:srgbClr val="C4BD97">
              <a:alpha val="63922"/>
            </a:srgbClr>
          </a:solidFill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Species richness: Processes</a:t>
            </a:r>
          </a:p>
        </p:txBody>
      </p:sp>
    </p:spTree>
    <p:extLst>
      <p:ext uri="{BB962C8B-B14F-4D97-AF65-F5344CB8AC3E}">
        <p14:creationId xmlns:p14="http://schemas.microsoft.com/office/powerpoint/2010/main" val="222083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5832764" y="1963882"/>
            <a:ext cx="500495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1) Human population and species richness both respond similarly to the underlying driver of energy availability </a:t>
            </a:r>
            <a:r>
              <a:rPr lang="en-US" sz="1000" dirty="0">
                <a:latin typeface="Calibri" pitchFamily="34" charset="0"/>
              </a:rPr>
              <a:t>(Gaston, Progress in Physical Geography 2005)</a:t>
            </a:r>
          </a:p>
        </p:txBody>
      </p:sp>
      <p:grpSp>
        <p:nvGrpSpPr>
          <p:cNvPr id="4109" name="Group 13"/>
          <p:cNvGrpSpPr>
            <a:grpSpLocks/>
          </p:cNvGrpSpPr>
          <p:nvPr/>
        </p:nvGrpSpPr>
        <p:grpSpPr bwMode="auto">
          <a:xfrm>
            <a:off x="1600200" y="1143000"/>
            <a:ext cx="3962400" cy="5334000"/>
            <a:chOff x="48" y="720"/>
            <a:chExt cx="2496" cy="3360"/>
          </a:xfrm>
        </p:grpSpPr>
        <p:pic>
          <p:nvPicPr>
            <p:cNvPr id="410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" y="2640"/>
              <a:ext cx="2411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" y="720"/>
              <a:ext cx="2256" cy="1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8" name="Rectangle 8"/>
            <p:cNvSpPr>
              <a:spLocks noChangeArrowheads="1"/>
            </p:cNvSpPr>
            <p:nvPr/>
          </p:nvSpPr>
          <p:spPr bwMode="auto">
            <a:xfrm>
              <a:off x="912" y="3936"/>
              <a:ext cx="163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900" i="1">
                  <a:latin typeface="Calibri" pitchFamily="34" charset="0"/>
                </a:rPr>
                <a:t>Araujo (Global Ecology &amp; Biogeography </a:t>
              </a:r>
              <a:r>
                <a:rPr lang="en-US" sz="900">
                  <a:latin typeface="Calibri" pitchFamily="34" charset="0"/>
                </a:rPr>
                <a:t>2003)</a:t>
              </a:r>
            </a:p>
          </p:txBody>
        </p:sp>
      </p:grpSp>
      <p:sp>
        <p:nvSpPr>
          <p:cNvPr id="4102" name="Rectangle 9"/>
          <p:cNvSpPr>
            <a:spLocks noChangeArrowheads="1"/>
          </p:cNvSpPr>
          <p:nvPr/>
        </p:nvSpPr>
        <p:spPr bwMode="auto">
          <a:xfrm>
            <a:off x="5832764" y="2954482"/>
            <a:ext cx="4797136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2) Human land transformation near settlements increases species richness. The net gain in species richness whereby the number of new species introduced to an area is greater than the number lost </a:t>
            </a:r>
            <a:r>
              <a:rPr lang="en-US" sz="1000" dirty="0">
                <a:latin typeface="Calibri" pitchFamily="34" charset="0"/>
              </a:rPr>
              <a:t>(McKinney, Global Ecology and Biogeography 2002)</a:t>
            </a:r>
          </a:p>
        </p:txBody>
      </p:sp>
      <p:sp>
        <p:nvSpPr>
          <p:cNvPr id="4103" name="TextBox 9"/>
          <p:cNvSpPr txBox="1">
            <a:spLocks noChangeArrowheads="1"/>
          </p:cNvSpPr>
          <p:nvPr/>
        </p:nvSpPr>
        <p:spPr bwMode="auto">
          <a:xfrm>
            <a:off x="5324909" y="529936"/>
            <a:ext cx="686709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F0000"/>
                </a:solidFill>
              </a:rPr>
              <a:t>…so why is that there are more species where there are more humans?...</a:t>
            </a:r>
          </a:p>
        </p:txBody>
      </p:sp>
      <p:sp>
        <p:nvSpPr>
          <p:cNvPr id="4104" name="TextBox 10"/>
          <p:cNvSpPr txBox="1">
            <a:spLocks noChangeArrowheads="1"/>
          </p:cNvSpPr>
          <p:nvPr/>
        </p:nvSpPr>
        <p:spPr bwMode="auto">
          <a:xfrm>
            <a:off x="5451764" y="1524001"/>
            <a:ext cx="20329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FF0000"/>
                </a:solidFill>
              </a:rPr>
              <a:t>Hypotheses:</a:t>
            </a:r>
          </a:p>
        </p:txBody>
      </p:sp>
      <p:sp>
        <p:nvSpPr>
          <p:cNvPr id="4105" name="Rectangle 11"/>
          <p:cNvSpPr>
            <a:spLocks noChangeArrowheads="1"/>
          </p:cNvSpPr>
          <p:nvPr/>
        </p:nvSpPr>
        <p:spPr bwMode="auto">
          <a:xfrm>
            <a:off x="5832764" y="4402282"/>
            <a:ext cx="47244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3) Climate stability hypothesis. Glacier refuges allowed humans and species to persist in the same areas </a:t>
            </a:r>
            <a:r>
              <a:rPr lang="en-US" sz="1000" dirty="0">
                <a:latin typeface="Calibri" pitchFamily="34" charset="0"/>
                <a:cs typeface="Calibri" pitchFamily="34" charset="0"/>
              </a:rPr>
              <a:t>(e.g. </a:t>
            </a:r>
            <a:r>
              <a:rPr lang="en-US" sz="1000" dirty="0" err="1">
                <a:latin typeface="Calibri" pitchFamily="34" charset="0"/>
                <a:cs typeface="Calibri" pitchFamily="34" charset="0"/>
              </a:rPr>
              <a:t>Fjeldså</a:t>
            </a:r>
            <a:r>
              <a:rPr lang="en-US" sz="1000" dirty="0">
                <a:latin typeface="Calibri" pitchFamily="34" charset="0"/>
                <a:cs typeface="Calibri" pitchFamily="34" charset="0"/>
              </a:rPr>
              <a:t> &amp; </a:t>
            </a:r>
            <a:r>
              <a:rPr lang="en-US" sz="1000" dirty="0" err="1">
                <a:latin typeface="Calibri" pitchFamily="34" charset="0"/>
                <a:cs typeface="Calibri" pitchFamily="34" charset="0"/>
              </a:rPr>
              <a:t>Rahbek</a:t>
            </a:r>
            <a:r>
              <a:rPr lang="en-US" sz="10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000" i="1" dirty="0">
                <a:latin typeface="Calibri" pitchFamily="34" charset="0"/>
                <a:cs typeface="Calibri" pitchFamily="34" charset="0"/>
              </a:rPr>
              <a:t>Conservation in a changing world</a:t>
            </a:r>
            <a:r>
              <a:rPr lang="en-US" sz="1000" dirty="0">
                <a:latin typeface="Calibri" pitchFamily="34" charset="0"/>
                <a:cs typeface="Calibri" pitchFamily="34" charset="0"/>
              </a:rPr>
              <a:t> 1998). </a:t>
            </a:r>
          </a:p>
        </p:txBody>
      </p:sp>
      <p:sp>
        <p:nvSpPr>
          <p:cNvPr id="4106" name="Rectangle 12"/>
          <p:cNvSpPr>
            <a:spLocks noChangeArrowheads="1"/>
          </p:cNvSpPr>
          <p:nvPr/>
        </p:nvSpPr>
        <p:spPr bwMode="auto">
          <a:xfrm>
            <a:off x="5832764" y="5542108"/>
            <a:ext cx="472440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alibri" pitchFamily="34" charset="0"/>
                <a:cs typeface="Calibri" pitchFamily="34" charset="0"/>
              </a:rPr>
              <a:t>4) Disturbance hypothesis. Humans act as disturbances allowing the filtering of more tolerant species, while minimizing the role of dominance of few species </a:t>
            </a:r>
            <a:r>
              <a:rPr lang="en-US" sz="1000">
                <a:latin typeface="Calibri" pitchFamily="34" charset="0"/>
                <a:cs typeface="Calibri" pitchFamily="34" charset="0"/>
              </a:rPr>
              <a:t>(Araujo </a:t>
            </a:r>
            <a:r>
              <a:rPr lang="en-US" sz="1000" i="1">
                <a:latin typeface="Calibri" pitchFamily="34" charset="0"/>
              </a:rPr>
              <a:t>Global Ecology &amp; Biogeography </a:t>
            </a:r>
            <a:r>
              <a:rPr lang="en-US" sz="1000">
                <a:latin typeface="Calibri" pitchFamily="34" charset="0"/>
              </a:rPr>
              <a:t>2003)</a:t>
            </a:r>
            <a:endParaRPr lang="en-US" sz="1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/>
              <a:t>Why species are where they are?: THE MECHANISMS ARE NOT CLEAR…PEOPLE</a:t>
            </a:r>
          </a:p>
        </p:txBody>
      </p:sp>
    </p:spTree>
    <p:extLst>
      <p:ext uri="{BB962C8B-B14F-4D97-AF65-F5344CB8AC3E}">
        <p14:creationId xmlns:p14="http://schemas.microsoft.com/office/powerpoint/2010/main" val="83230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102" grpId="0"/>
      <p:bldP spid="4103" grpId="0"/>
      <p:bldP spid="4104" grpId="0"/>
      <p:bldP spid="4105" grpId="0"/>
      <p:bldP spid="410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810000" y="1219200"/>
            <a:ext cx="4724400" cy="16002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H="1">
            <a:off x="3543300" y="1485900"/>
            <a:ext cx="3733800" cy="32004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810000" y="1219200"/>
            <a:ext cx="4953000" cy="121920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3238500" y="1790700"/>
            <a:ext cx="4114800" cy="297180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6705600" y="3124200"/>
            <a:ext cx="2133600" cy="1524000"/>
          </a:xfrm>
          <a:prstGeom prst="straightConnector1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8458200" y="2514600"/>
            <a:ext cx="381000" cy="228600"/>
          </a:xfrm>
          <a:prstGeom prst="straightConnector1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6705600" y="5029200"/>
            <a:ext cx="381000" cy="228600"/>
          </a:xfrm>
          <a:prstGeom prst="straightConnector1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87036" y="1332460"/>
            <a:ext cx="3689509" cy="5525540"/>
            <a:chOff x="395287" y="2449408"/>
            <a:chExt cx="2591104" cy="4219132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87" y="2449408"/>
              <a:ext cx="2591104" cy="3942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TextBox 2"/>
            <p:cNvSpPr txBox="1">
              <a:spLocks noChangeArrowheads="1"/>
            </p:cNvSpPr>
            <p:nvPr/>
          </p:nvSpPr>
          <p:spPr bwMode="auto">
            <a:xfrm>
              <a:off x="1032138" y="6391541"/>
              <a:ext cx="19542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sz="1200" dirty="0" err="1">
                  <a:solidFill>
                    <a:schemeClr val="bg1"/>
                  </a:solidFill>
                </a:rPr>
                <a:t>Tittensor</a:t>
              </a:r>
              <a:r>
                <a:rPr lang="en-US" sz="1200" dirty="0">
                  <a:solidFill>
                    <a:schemeClr val="bg1"/>
                  </a:solidFill>
                </a:rPr>
                <a:t> et al, Nature 2011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/>
              <a:t>Why species are where they are?: THE MECHANISMS ARE NOT CLEAR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0" y="596682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A CASE STUDY WITH THE TEMPERATURE HYPOTHESIS</a:t>
            </a:r>
          </a:p>
        </p:txBody>
      </p:sp>
    </p:spTree>
    <p:extLst>
      <p:ext uri="{BB962C8B-B14F-4D97-AF65-F5344CB8AC3E}">
        <p14:creationId xmlns:p14="http://schemas.microsoft.com/office/powerpoint/2010/main" val="325141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3613666"/>
            <a:ext cx="3639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Temperature–richness relationships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1519226"/>
            <a:ext cx="2907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i="1" dirty="0"/>
              <a:t>more energy more individuals more species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529091" y="1240444"/>
            <a:ext cx="4502375" cy="2034007"/>
            <a:chOff x="3005090" y="1240443"/>
            <a:chExt cx="4502375" cy="2034007"/>
          </a:xfrm>
        </p:grpSpPr>
        <p:sp>
          <p:nvSpPr>
            <p:cNvPr id="6" name="Freeform 5"/>
            <p:cNvSpPr/>
            <p:nvPr/>
          </p:nvSpPr>
          <p:spPr>
            <a:xfrm rot="20089270">
              <a:off x="3005090" y="1868004"/>
              <a:ext cx="1908747" cy="1406446"/>
            </a:xfrm>
            <a:custGeom>
              <a:avLst/>
              <a:gdLst>
                <a:gd name="connsiteX0" fmla="*/ 0 w 1507788"/>
                <a:gd name="connsiteY0" fmla="*/ 188897 h 208352"/>
                <a:gd name="connsiteX1" fmla="*/ 496111 w 1507788"/>
                <a:gd name="connsiteY1" fmla="*/ 13799 h 208352"/>
                <a:gd name="connsiteX2" fmla="*/ 1079771 w 1507788"/>
                <a:gd name="connsiteY2" fmla="*/ 33254 h 208352"/>
                <a:gd name="connsiteX3" fmla="*/ 1507788 w 1507788"/>
                <a:gd name="connsiteY3" fmla="*/ 208352 h 208352"/>
                <a:gd name="connsiteX0" fmla="*/ 0 w 1507788"/>
                <a:gd name="connsiteY0" fmla="*/ 175173 h 194628"/>
                <a:gd name="connsiteX1" fmla="*/ 496111 w 1507788"/>
                <a:gd name="connsiteY1" fmla="*/ 75 h 194628"/>
                <a:gd name="connsiteX2" fmla="*/ 1507788 w 1507788"/>
                <a:gd name="connsiteY2" fmla="*/ 194628 h 194628"/>
                <a:gd name="connsiteX0" fmla="*/ 0 w 1837993"/>
                <a:gd name="connsiteY0" fmla="*/ 1621381 h 1621381"/>
                <a:gd name="connsiteX1" fmla="*/ 496111 w 1837993"/>
                <a:gd name="connsiteY1" fmla="*/ 1446283 h 1621381"/>
                <a:gd name="connsiteX2" fmla="*/ 1837993 w 1837993"/>
                <a:gd name="connsiteY2" fmla="*/ 990 h 1621381"/>
                <a:gd name="connsiteX0" fmla="*/ 0 w 1837993"/>
                <a:gd name="connsiteY0" fmla="*/ 1624308 h 1624308"/>
                <a:gd name="connsiteX1" fmla="*/ 634505 w 1837993"/>
                <a:gd name="connsiteY1" fmla="*/ 514616 h 1624308"/>
                <a:gd name="connsiteX2" fmla="*/ 1837993 w 1837993"/>
                <a:gd name="connsiteY2" fmla="*/ 3917 h 1624308"/>
                <a:gd name="connsiteX0" fmla="*/ 0 w 1837993"/>
                <a:gd name="connsiteY0" fmla="*/ 1624308 h 1624308"/>
                <a:gd name="connsiteX1" fmla="*/ 634505 w 1837993"/>
                <a:gd name="connsiteY1" fmla="*/ 514616 h 1624308"/>
                <a:gd name="connsiteX2" fmla="*/ 1837993 w 1837993"/>
                <a:gd name="connsiteY2" fmla="*/ 3917 h 162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7993" h="1624308">
                  <a:moveTo>
                    <a:pt x="0" y="1624308"/>
                  </a:moveTo>
                  <a:cubicBezTo>
                    <a:pt x="23392" y="1378924"/>
                    <a:pt x="328173" y="784681"/>
                    <a:pt x="634505" y="514616"/>
                  </a:cubicBezTo>
                  <a:cubicBezTo>
                    <a:pt x="940837" y="244551"/>
                    <a:pt x="1627227" y="-36615"/>
                    <a:pt x="1837993" y="3917"/>
                  </a:cubicBezTo>
                </a:path>
              </a:pathLst>
            </a:custGeom>
            <a:noFill/>
            <a:ln w="762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13632" y="1240443"/>
              <a:ext cx="29938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/>
                <a:t>“more individuals hypothesis”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6037631" y="378534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400" i="1" dirty="0"/>
              <a:t>More species survive under warm than cold conditions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689463" y="4273624"/>
            <a:ext cx="4342003" cy="1708569"/>
            <a:chOff x="3165462" y="4273623"/>
            <a:chExt cx="4342003" cy="1708569"/>
          </a:xfrm>
        </p:grpSpPr>
        <p:sp>
          <p:nvSpPr>
            <p:cNvPr id="11" name="Freeform 10"/>
            <p:cNvSpPr/>
            <p:nvPr/>
          </p:nvSpPr>
          <p:spPr>
            <a:xfrm rot="997763" flipV="1">
              <a:off x="3165462" y="4273623"/>
              <a:ext cx="1744377" cy="1662057"/>
            </a:xfrm>
            <a:custGeom>
              <a:avLst/>
              <a:gdLst>
                <a:gd name="connsiteX0" fmla="*/ 0 w 1507788"/>
                <a:gd name="connsiteY0" fmla="*/ 188897 h 208352"/>
                <a:gd name="connsiteX1" fmla="*/ 496111 w 1507788"/>
                <a:gd name="connsiteY1" fmla="*/ 13799 h 208352"/>
                <a:gd name="connsiteX2" fmla="*/ 1079771 w 1507788"/>
                <a:gd name="connsiteY2" fmla="*/ 33254 h 208352"/>
                <a:gd name="connsiteX3" fmla="*/ 1507788 w 1507788"/>
                <a:gd name="connsiteY3" fmla="*/ 208352 h 208352"/>
                <a:gd name="connsiteX0" fmla="*/ 0 w 1507788"/>
                <a:gd name="connsiteY0" fmla="*/ 175173 h 194628"/>
                <a:gd name="connsiteX1" fmla="*/ 496111 w 1507788"/>
                <a:gd name="connsiteY1" fmla="*/ 75 h 194628"/>
                <a:gd name="connsiteX2" fmla="*/ 1507788 w 1507788"/>
                <a:gd name="connsiteY2" fmla="*/ 194628 h 194628"/>
                <a:gd name="connsiteX0" fmla="*/ 0 w 1837993"/>
                <a:gd name="connsiteY0" fmla="*/ 1621381 h 1621381"/>
                <a:gd name="connsiteX1" fmla="*/ 496111 w 1837993"/>
                <a:gd name="connsiteY1" fmla="*/ 1446283 h 1621381"/>
                <a:gd name="connsiteX2" fmla="*/ 1837993 w 1837993"/>
                <a:gd name="connsiteY2" fmla="*/ 990 h 1621381"/>
                <a:gd name="connsiteX0" fmla="*/ 0 w 1837993"/>
                <a:gd name="connsiteY0" fmla="*/ 1624308 h 1624308"/>
                <a:gd name="connsiteX1" fmla="*/ 634505 w 1837993"/>
                <a:gd name="connsiteY1" fmla="*/ 514616 h 1624308"/>
                <a:gd name="connsiteX2" fmla="*/ 1837993 w 1837993"/>
                <a:gd name="connsiteY2" fmla="*/ 3917 h 1624308"/>
                <a:gd name="connsiteX0" fmla="*/ 0 w 1837993"/>
                <a:gd name="connsiteY0" fmla="*/ 1624308 h 1624308"/>
                <a:gd name="connsiteX1" fmla="*/ 634505 w 1837993"/>
                <a:gd name="connsiteY1" fmla="*/ 514616 h 1624308"/>
                <a:gd name="connsiteX2" fmla="*/ 1837993 w 1837993"/>
                <a:gd name="connsiteY2" fmla="*/ 3917 h 162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7993" h="1624308">
                  <a:moveTo>
                    <a:pt x="0" y="1624308"/>
                  </a:moveTo>
                  <a:cubicBezTo>
                    <a:pt x="23392" y="1378924"/>
                    <a:pt x="328173" y="784681"/>
                    <a:pt x="634505" y="514616"/>
                  </a:cubicBezTo>
                  <a:cubicBezTo>
                    <a:pt x="940837" y="244551"/>
                    <a:pt x="1627227" y="-36615"/>
                    <a:pt x="1837993" y="3917"/>
                  </a:cubicBezTo>
                </a:path>
              </a:pathLst>
            </a:custGeom>
            <a:noFill/>
            <a:ln w="762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82396" y="5612860"/>
              <a:ext cx="28250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/>
                <a:t>“speciation rate hypothesis”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6206396" y="5982193"/>
            <a:ext cx="44032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i="1" dirty="0"/>
              <a:t>faster evolutionary rates or stronger biotic interactions increase the opportunity for evolutionary diversification in hot regions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045886" y="3426457"/>
            <a:ext cx="4571187" cy="612485"/>
            <a:chOff x="3521885" y="3426456"/>
            <a:chExt cx="4571187" cy="612485"/>
          </a:xfrm>
        </p:grpSpPr>
        <p:sp>
          <p:nvSpPr>
            <p:cNvPr id="8" name="Rectangle 7"/>
            <p:cNvSpPr/>
            <p:nvPr/>
          </p:nvSpPr>
          <p:spPr>
            <a:xfrm>
              <a:off x="4513631" y="3426456"/>
              <a:ext cx="35794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/>
                <a:t>“physiological tolerance hypothesis”</a:t>
              </a:r>
            </a:p>
          </p:txBody>
        </p:sp>
        <p:sp>
          <p:nvSpPr>
            <p:cNvPr id="14" name="Freeform 13"/>
            <p:cNvSpPr/>
            <p:nvPr/>
          </p:nvSpPr>
          <p:spPr>
            <a:xfrm rot="20089270" flipV="1">
              <a:off x="3521885" y="3595962"/>
              <a:ext cx="942281" cy="442979"/>
            </a:xfrm>
            <a:custGeom>
              <a:avLst/>
              <a:gdLst>
                <a:gd name="connsiteX0" fmla="*/ 0 w 1507788"/>
                <a:gd name="connsiteY0" fmla="*/ 188897 h 208352"/>
                <a:gd name="connsiteX1" fmla="*/ 496111 w 1507788"/>
                <a:gd name="connsiteY1" fmla="*/ 13799 h 208352"/>
                <a:gd name="connsiteX2" fmla="*/ 1079771 w 1507788"/>
                <a:gd name="connsiteY2" fmla="*/ 33254 h 208352"/>
                <a:gd name="connsiteX3" fmla="*/ 1507788 w 1507788"/>
                <a:gd name="connsiteY3" fmla="*/ 208352 h 208352"/>
                <a:gd name="connsiteX0" fmla="*/ 0 w 1507788"/>
                <a:gd name="connsiteY0" fmla="*/ 175173 h 194628"/>
                <a:gd name="connsiteX1" fmla="*/ 496111 w 1507788"/>
                <a:gd name="connsiteY1" fmla="*/ 75 h 194628"/>
                <a:gd name="connsiteX2" fmla="*/ 1507788 w 1507788"/>
                <a:gd name="connsiteY2" fmla="*/ 194628 h 194628"/>
                <a:gd name="connsiteX0" fmla="*/ 0 w 1837993"/>
                <a:gd name="connsiteY0" fmla="*/ 1621381 h 1621381"/>
                <a:gd name="connsiteX1" fmla="*/ 496111 w 1837993"/>
                <a:gd name="connsiteY1" fmla="*/ 1446283 h 1621381"/>
                <a:gd name="connsiteX2" fmla="*/ 1837993 w 1837993"/>
                <a:gd name="connsiteY2" fmla="*/ 990 h 1621381"/>
                <a:gd name="connsiteX0" fmla="*/ 0 w 1837993"/>
                <a:gd name="connsiteY0" fmla="*/ 1624308 h 1624308"/>
                <a:gd name="connsiteX1" fmla="*/ 634505 w 1837993"/>
                <a:gd name="connsiteY1" fmla="*/ 514616 h 1624308"/>
                <a:gd name="connsiteX2" fmla="*/ 1837993 w 1837993"/>
                <a:gd name="connsiteY2" fmla="*/ 3917 h 1624308"/>
                <a:gd name="connsiteX0" fmla="*/ 0 w 1837993"/>
                <a:gd name="connsiteY0" fmla="*/ 1624308 h 1624308"/>
                <a:gd name="connsiteX1" fmla="*/ 634505 w 1837993"/>
                <a:gd name="connsiteY1" fmla="*/ 514616 h 1624308"/>
                <a:gd name="connsiteX2" fmla="*/ 1837993 w 1837993"/>
                <a:gd name="connsiteY2" fmla="*/ 3917 h 1624308"/>
                <a:gd name="connsiteX0" fmla="*/ 0 w 1837993"/>
                <a:gd name="connsiteY0" fmla="*/ 1620391 h 1620391"/>
                <a:gd name="connsiteX1" fmla="*/ 1837993 w 1837993"/>
                <a:gd name="connsiteY1" fmla="*/ 0 h 1620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7993" h="1620391">
                  <a:moveTo>
                    <a:pt x="0" y="1620391"/>
                  </a:moveTo>
                  <a:lnTo>
                    <a:pt x="1837993" y="0"/>
                  </a:lnTo>
                </a:path>
              </a:pathLst>
            </a:custGeom>
            <a:noFill/>
            <a:ln w="762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8760362" y="6581002"/>
            <a:ext cx="19076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200" dirty="0"/>
              <a:t>Currie et al (Ecol. Let. 2004)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152400"/>
            <a:ext cx="1219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Why species are where they are?: THE MECHANISMS ARE NOT CLEAR…TEMPERATURE</a:t>
            </a:r>
          </a:p>
        </p:txBody>
      </p:sp>
    </p:spTree>
    <p:extLst>
      <p:ext uri="{BB962C8B-B14F-4D97-AF65-F5344CB8AC3E}">
        <p14:creationId xmlns:p14="http://schemas.microsoft.com/office/powerpoint/2010/main" val="361997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152401"/>
            <a:ext cx="1228205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/>
              <a:t>WHY IS SPECIES RICHNESS IMPORTANT: CONSERVATION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6019079" y="2940647"/>
            <a:ext cx="6172920" cy="1711014"/>
            <a:chOff x="70719" y="2130692"/>
            <a:chExt cx="6172751" cy="1710756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25" y="2411185"/>
              <a:ext cx="5950521" cy="11438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7"/>
            <p:cNvSpPr txBox="1">
              <a:spLocks noChangeArrowheads="1"/>
            </p:cNvSpPr>
            <p:nvPr/>
          </p:nvSpPr>
          <p:spPr bwMode="auto">
            <a:xfrm>
              <a:off x="4653014" y="3595264"/>
              <a:ext cx="1590456" cy="246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1000"/>
                <a:t>Roberts et al, Science 2002</a:t>
              </a:r>
            </a:p>
          </p:txBody>
        </p:sp>
        <p:sp>
          <p:nvSpPr>
            <p:cNvPr id="8" name="TextBox 9"/>
            <p:cNvSpPr txBox="1">
              <a:spLocks noChangeArrowheads="1"/>
            </p:cNvSpPr>
            <p:nvPr/>
          </p:nvSpPr>
          <p:spPr bwMode="auto">
            <a:xfrm>
              <a:off x="70719" y="2130692"/>
              <a:ext cx="2449643" cy="307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1400" dirty="0"/>
                <a:t>About 1.000 species of animals</a:t>
              </a:r>
            </a:p>
          </p:txBody>
        </p:sp>
      </p:grp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213378" y="2445350"/>
            <a:ext cx="5616616" cy="3372296"/>
            <a:chOff x="-1442070" y="-104341"/>
            <a:chExt cx="5617162" cy="3372296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442070" y="192548"/>
              <a:ext cx="5470312" cy="28584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5"/>
            <p:cNvSpPr txBox="1">
              <a:spLocks noChangeArrowheads="1"/>
            </p:cNvSpPr>
            <p:nvPr/>
          </p:nvSpPr>
          <p:spPr bwMode="auto">
            <a:xfrm>
              <a:off x="2609663" y="3021734"/>
              <a:ext cx="148164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1000" dirty="0"/>
                <a:t>Myers et al, Nature 2000</a:t>
              </a:r>
            </a:p>
          </p:txBody>
        </p:sp>
        <p:sp>
          <p:nvSpPr>
            <p:cNvPr id="12" name="TextBox 1"/>
            <p:cNvSpPr txBox="1">
              <a:spLocks noChangeArrowheads="1"/>
            </p:cNvSpPr>
            <p:nvPr/>
          </p:nvSpPr>
          <p:spPr bwMode="auto">
            <a:xfrm>
              <a:off x="1359304" y="-104341"/>
              <a:ext cx="28157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1400" dirty="0"/>
                <a:t>About 10.000 species of vertebrates</a:t>
              </a:r>
            </a:p>
          </p:txBody>
        </p:sp>
      </p:grp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2014394" y="1112252"/>
            <a:ext cx="8001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itchFamily="80" charset="0"/>
              </a:rPr>
              <a:t>Key for delineating hotspots of biodiversity and allocation of conservation resources </a:t>
            </a:r>
          </a:p>
        </p:txBody>
      </p:sp>
    </p:spTree>
    <p:extLst>
      <p:ext uri="{BB962C8B-B14F-4D97-AF65-F5344CB8AC3E}">
        <p14:creationId xmlns:p14="http://schemas.microsoft.com/office/powerpoint/2010/main" val="2906160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33400"/>
            <a:ext cx="60007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1828800" y="4419601"/>
            <a:ext cx="35052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dirty="0">
                <a:latin typeface="Calibri" pitchFamily="34" charset="0"/>
              </a:rPr>
              <a:t>In 1995, more than 1.1 billion people, nearly 20% of world population, were living within identified biodiversity hotspots, an area covering about 1.4% of Earth's terrestrial surface (</a:t>
            </a:r>
            <a:r>
              <a:rPr lang="en-US" sz="1400" dirty="0" err="1">
                <a:latin typeface="Calibri" pitchFamily="34" charset="0"/>
              </a:rPr>
              <a:t>Cincotta</a:t>
            </a:r>
            <a:r>
              <a:rPr lang="en-US" sz="1400" dirty="0">
                <a:latin typeface="Calibri" pitchFamily="34" charset="0"/>
              </a:rPr>
              <a:t> et al Nature 2000)</a:t>
            </a:r>
          </a:p>
        </p:txBody>
      </p:sp>
      <p:grpSp>
        <p:nvGrpSpPr>
          <p:cNvPr id="6163" name="Group 19"/>
          <p:cNvGrpSpPr>
            <a:grpSpLocks/>
          </p:cNvGrpSpPr>
          <p:nvPr/>
        </p:nvGrpSpPr>
        <p:grpSpPr bwMode="auto">
          <a:xfrm>
            <a:off x="5181600" y="2925764"/>
            <a:ext cx="5124450" cy="3843337"/>
            <a:chOff x="2304" y="1843"/>
            <a:chExt cx="3228" cy="2421"/>
          </a:xfrm>
        </p:grpSpPr>
        <p:sp>
          <p:nvSpPr>
            <p:cNvPr id="7" name="Freeform 6"/>
            <p:cNvSpPr/>
            <p:nvPr/>
          </p:nvSpPr>
          <p:spPr>
            <a:xfrm>
              <a:off x="2304" y="1843"/>
              <a:ext cx="663" cy="1203"/>
            </a:xfrm>
            <a:custGeom>
              <a:avLst/>
              <a:gdLst>
                <a:gd name="connsiteX0" fmla="*/ 0 w 1233578"/>
                <a:gd name="connsiteY0" fmla="*/ 0 h 1984075"/>
                <a:gd name="connsiteX1" fmla="*/ 224287 w 1233578"/>
                <a:gd name="connsiteY1" fmla="*/ 1621766 h 1984075"/>
                <a:gd name="connsiteX2" fmla="*/ 1233578 w 1233578"/>
                <a:gd name="connsiteY2" fmla="*/ 1984075 h 1984075"/>
                <a:gd name="connsiteX0" fmla="*/ 24441 w 1258019"/>
                <a:gd name="connsiteY0" fmla="*/ 0 h 1984075"/>
                <a:gd name="connsiteX1" fmla="*/ 205596 w 1258019"/>
                <a:gd name="connsiteY1" fmla="*/ 1141562 h 1984075"/>
                <a:gd name="connsiteX2" fmla="*/ 1258019 w 1258019"/>
                <a:gd name="connsiteY2" fmla="*/ 1984075 h 1984075"/>
                <a:gd name="connsiteX0" fmla="*/ 0 w 1233578"/>
                <a:gd name="connsiteY0" fmla="*/ 115498 h 2099573"/>
                <a:gd name="connsiteX1" fmla="*/ 181156 w 1233578"/>
                <a:gd name="connsiteY1" fmla="*/ 190260 h 2099573"/>
                <a:gd name="connsiteX2" fmla="*/ 181155 w 1233578"/>
                <a:gd name="connsiteY2" fmla="*/ 1257060 h 2099573"/>
                <a:gd name="connsiteX3" fmla="*/ 1233578 w 1233578"/>
                <a:gd name="connsiteY3" fmla="*/ 2099573 h 2099573"/>
                <a:gd name="connsiteX0" fmla="*/ 0 w 1233578"/>
                <a:gd name="connsiteY0" fmla="*/ 128438 h 2112513"/>
                <a:gd name="connsiteX1" fmla="*/ 104955 w 1233578"/>
                <a:gd name="connsiteY1" fmla="*/ 50800 h 2112513"/>
                <a:gd name="connsiteX2" fmla="*/ 181156 w 1233578"/>
                <a:gd name="connsiteY2" fmla="*/ 203200 h 2112513"/>
                <a:gd name="connsiteX3" fmla="*/ 181155 w 1233578"/>
                <a:gd name="connsiteY3" fmla="*/ 1270000 h 2112513"/>
                <a:gd name="connsiteX4" fmla="*/ 1233578 w 1233578"/>
                <a:gd name="connsiteY4" fmla="*/ 2112513 h 2112513"/>
                <a:gd name="connsiteX0" fmla="*/ 0 w 1233578"/>
                <a:gd name="connsiteY0" fmla="*/ 115498 h 2099573"/>
                <a:gd name="connsiteX1" fmla="*/ 181156 w 1233578"/>
                <a:gd name="connsiteY1" fmla="*/ 190260 h 2099573"/>
                <a:gd name="connsiteX2" fmla="*/ 181155 w 1233578"/>
                <a:gd name="connsiteY2" fmla="*/ 1257060 h 2099573"/>
                <a:gd name="connsiteX3" fmla="*/ 1233578 w 1233578"/>
                <a:gd name="connsiteY3" fmla="*/ 2099573 h 2099573"/>
                <a:gd name="connsiteX0" fmla="*/ 24441 w 1258019"/>
                <a:gd name="connsiteY0" fmla="*/ 0 h 1984075"/>
                <a:gd name="connsiteX1" fmla="*/ 205596 w 1258019"/>
                <a:gd name="connsiteY1" fmla="*/ 1141562 h 1984075"/>
                <a:gd name="connsiteX2" fmla="*/ 1258019 w 1258019"/>
                <a:gd name="connsiteY2" fmla="*/ 1984075 h 198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8019" h="1984075">
                  <a:moveTo>
                    <a:pt x="24441" y="0"/>
                  </a:moveTo>
                  <a:cubicBezTo>
                    <a:pt x="62182" y="237826"/>
                    <a:pt x="0" y="810883"/>
                    <a:pt x="205596" y="1141562"/>
                  </a:cubicBezTo>
                  <a:cubicBezTo>
                    <a:pt x="381000" y="1459781"/>
                    <a:pt x="856171" y="1968260"/>
                    <a:pt x="1258019" y="1984075"/>
                  </a:cubicBezTo>
                </a:path>
              </a:pathLst>
            </a:cu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6150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" y="2151"/>
              <a:ext cx="2460" cy="2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162" name="Group 18"/>
          <p:cNvGrpSpPr>
            <a:grpSpLocks/>
          </p:cNvGrpSpPr>
          <p:nvPr/>
        </p:nvGrpSpPr>
        <p:grpSpPr bwMode="auto">
          <a:xfrm>
            <a:off x="6172200" y="2925764"/>
            <a:ext cx="990600" cy="3856037"/>
            <a:chOff x="2928" y="1843"/>
            <a:chExt cx="624" cy="2429"/>
          </a:xfrm>
        </p:grpSpPr>
        <p:grpSp>
          <p:nvGrpSpPr>
            <p:cNvPr id="6157" name="Group 13"/>
            <p:cNvGrpSpPr>
              <a:grpSpLocks/>
            </p:cNvGrpSpPr>
            <p:nvPr/>
          </p:nvGrpSpPr>
          <p:grpSpPr bwMode="auto">
            <a:xfrm>
              <a:off x="3312" y="2179"/>
              <a:ext cx="240" cy="2093"/>
              <a:chOff x="3312" y="1968"/>
              <a:chExt cx="240" cy="2093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rot="5400000" flipV="1">
                <a:off x="2472" y="2928"/>
                <a:ext cx="192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56" name="TextBox 13"/>
              <p:cNvSpPr txBox="1">
                <a:spLocks noChangeArrowheads="1"/>
              </p:cNvSpPr>
              <p:nvPr/>
            </p:nvSpPr>
            <p:spPr bwMode="auto">
              <a:xfrm>
                <a:off x="3312" y="3888"/>
                <a:ext cx="240" cy="17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/>
                  <a:t>42</a:t>
                </a:r>
              </a:p>
            </p:txBody>
          </p:sp>
        </p:grpSp>
        <p:sp>
          <p:nvSpPr>
            <p:cNvPr id="6159" name="Text Box 15"/>
            <p:cNvSpPr txBox="1">
              <a:spLocks noChangeArrowheads="1"/>
            </p:cNvSpPr>
            <p:nvPr/>
          </p:nvSpPr>
          <p:spPr bwMode="auto">
            <a:xfrm>
              <a:off x="2928" y="1843"/>
              <a:ext cx="6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400"/>
                <a:t>Global average</a:t>
              </a:r>
            </a:p>
          </p:txBody>
        </p:sp>
      </p:grpSp>
      <p:grpSp>
        <p:nvGrpSpPr>
          <p:cNvPr id="6161" name="Group 17"/>
          <p:cNvGrpSpPr>
            <a:grpSpLocks/>
          </p:cNvGrpSpPr>
          <p:nvPr/>
        </p:nvGrpSpPr>
        <p:grpSpPr bwMode="auto">
          <a:xfrm>
            <a:off x="7277100" y="2895600"/>
            <a:ext cx="1028700" cy="3886200"/>
            <a:chOff x="3624" y="1824"/>
            <a:chExt cx="648" cy="2448"/>
          </a:xfrm>
        </p:grpSpPr>
        <p:grpSp>
          <p:nvGrpSpPr>
            <p:cNvPr id="6158" name="Group 14"/>
            <p:cNvGrpSpPr>
              <a:grpSpLocks/>
            </p:cNvGrpSpPr>
            <p:nvPr/>
          </p:nvGrpSpPr>
          <p:grpSpPr bwMode="auto">
            <a:xfrm>
              <a:off x="3624" y="2179"/>
              <a:ext cx="240" cy="2093"/>
              <a:chOff x="3624" y="1968"/>
              <a:chExt cx="240" cy="209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rot="5400000" flipV="1">
                <a:off x="2784" y="2928"/>
                <a:ext cx="192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54" name="TextBox 18"/>
              <p:cNvSpPr txBox="1">
                <a:spLocks noChangeArrowheads="1"/>
              </p:cNvSpPr>
              <p:nvPr/>
            </p:nvSpPr>
            <p:spPr bwMode="auto">
              <a:xfrm>
                <a:off x="3624" y="3888"/>
                <a:ext cx="240" cy="17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/>
                  <a:t>73</a:t>
                </a:r>
              </a:p>
            </p:txBody>
          </p:sp>
        </p:grpSp>
        <p:sp>
          <p:nvSpPr>
            <p:cNvPr id="6160" name="Text Box 16"/>
            <p:cNvSpPr txBox="1">
              <a:spLocks noChangeArrowheads="1"/>
            </p:cNvSpPr>
            <p:nvPr/>
          </p:nvSpPr>
          <p:spPr bwMode="auto">
            <a:xfrm>
              <a:off x="3648" y="1824"/>
              <a:ext cx="6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400"/>
                <a:t>Hotspot average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524000" y="152401"/>
            <a:ext cx="9144000" cy="3667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SPECIES RICHNESS AND CONSERVATION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8430639" y="747862"/>
            <a:ext cx="207003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itchFamily="80" charset="0"/>
              </a:rPr>
              <a:t>Key for accessing biodiversity threats</a:t>
            </a:r>
          </a:p>
        </p:txBody>
      </p:sp>
    </p:spTree>
    <p:extLst>
      <p:ext uri="{BB962C8B-B14F-4D97-AF65-F5344CB8AC3E}">
        <p14:creationId xmlns:p14="http://schemas.microsoft.com/office/powerpoint/2010/main" val="48166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166" y="641318"/>
            <a:ext cx="6630920" cy="247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0" y="152401"/>
            <a:ext cx="9144000" cy="3667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SPECIES RICHNESS AND CONSERVATION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430639" y="747862"/>
            <a:ext cx="207003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itchFamily="80" charset="0"/>
              </a:rPr>
              <a:t>Key for accessing biodiversity threats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391034" y="3894104"/>
            <a:ext cx="5202693" cy="2963896"/>
            <a:chOff x="3867033" y="3894104"/>
            <a:chExt cx="5202693" cy="2963896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1079" y="3894104"/>
              <a:ext cx="3778647" cy="29638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Freeform 9"/>
            <p:cNvSpPr/>
            <p:nvPr/>
          </p:nvSpPr>
          <p:spPr>
            <a:xfrm rot="997763" flipV="1">
              <a:off x="3867033" y="5607030"/>
              <a:ext cx="1693620" cy="543337"/>
            </a:xfrm>
            <a:custGeom>
              <a:avLst/>
              <a:gdLst>
                <a:gd name="connsiteX0" fmla="*/ 0 w 1507788"/>
                <a:gd name="connsiteY0" fmla="*/ 188897 h 208352"/>
                <a:gd name="connsiteX1" fmla="*/ 496111 w 1507788"/>
                <a:gd name="connsiteY1" fmla="*/ 13799 h 208352"/>
                <a:gd name="connsiteX2" fmla="*/ 1079771 w 1507788"/>
                <a:gd name="connsiteY2" fmla="*/ 33254 h 208352"/>
                <a:gd name="connsiteX3" fmla="*/ 1507788 w 1507788"/>
                <a:gd name="connsiteY3" fmla="*/ 208352 h 208352"/>
                <a:gd name="connsiteX0" fmla="*/ 0 w 1507788"/>
                <a:gd name="connsiteY0" fmla="*/ 175173 h 194628"/>
                <a:gd name="connsiteX1" fmla="*/ 496111 w 1507788"/>
                <a:gd name="connsiteY1" fmla="*/ 75 h 194628"/>
                <a:gd name="connsiteX2" fmla="*/ 1507788 w 1507788"/>
                <a:gd name="connsiteY2" fmla="*/ 194628 h 194628"/>
                <a:gd name="connsiteX0" fmla="*/ 0 w 1837993"/>
                <a:gd name="connsiteY0" fmla="*/ 1621381 h 1621381"/>
                <a:gd name="connsiteX1" fmla="*/ 496111 w 1837993"/>
                <a:gd name="connsiteY1" fmla="*/ 1446283 h 1621381"/>
                <a:gd name="connsiteX2" fmla="*/ 1837993 w 1837993"/>
                <a:gd name="connsiteY2" fmla="*/ 990 h 1621381"/>
                <a:gd name="connsiteX0" fmla="*/ 0 w 1837993"/>
                <a:gd name="connsiteY0" fmla="*/ 1624308 h 1624308"/>
                <a:gd name="connsiteX1" fmla="*/ 634505 w 1837993"/>
                <a:gd name="connsiteY1" fmla="*/ 514616 h 1624308"/>
                <a:gd name="connsiteX2" fmla="*/ 1837993 w 1837993"/>
                <a:gd name="connsiteY2" fmla="*/ 3917 h 1624308"/>
                <a:gd name="connsiteX0" fmla="*/ 0 w 1837993"/>
                <a:gd name="connsiteY0" fmla="*/ 1624308 h 1624308"/>
                <a:gd name="connsiteX1" fmla="*/ 634505 w 1837993"/>
                <a:gd name="connsiteY1" fmla="*/ 514616 h 1624308"/>
                <a:gd name="connsiteX2" fmla="*/ 1837993 w 1837993"/>
                <a:gd name="connsiteY2" fmla="*/ 3917 h 162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7993" h="1624308">
                  <a:moveTo>
                    <a:pt x="0" y="1624308"/>
                  </a:moveTo>
                  <a:cubicBezTo>
                    <a:pt x="23392" y="1378924"/>
                    <a:pt x="328173" y="784681"/>
                    <a:pt x="634505" y="514616"/>
                  </a:cubicBezTo>
                  <a:cubicBezTo>
                    <a:pt x="940837" y="244551"/>
                    <a:pt x="1627227" y="-36615"/>
                    <a:pt x="1837993" y="3917"/>
                  </a:cubicBezTo>
                </a:path>
              </a:pathLst>
            </a:custGeom>
            <a:noFill/>
            <a:ln w="762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" name="Rectangle 3"/>
          <p:cNvSpPr/>
          <p:nvPr/>
        </p:nvSpPr>
        <p:spPr>
          <a:xfrm>
            <a:off x="1698556" y="6376481"/>
            <a:ext cx="2838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Tittensor</a:t>
            </a:r>
            <a:r>
              <a:rPr lang="en-CA" dirty="0"/>
              <a:t> et al, Nature 2010)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622617" y="3250744"/>
            <a:ext cx="4268191" cy="2724876"/>
            <a:chOff x="98616" y="3250744"/>
            <a:chExt cx="4268191" cy="2724876"/>
          </a:xfrm>
        </p:grpSpPr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682" y="3594370"/>
              <a:ext cx="3286125" cy="2381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Freeform 8"/>
            <p:cNvSpPr/>
            <p:nvPr/>
          </p:nvSpPr>
          <p:spPr>
            <a:xfrm rot="997763" flipV="1">
              <a:off x="98616" y="3355996"/>
              <a:ext cx="1190909" cy="1285473"/>
            </a:xfrm>
            <a:custGeom>
              <a:avLst/>
              <a:gdLst>
                <a:gd name="connsiteX0" fmla="*/ 0 w 1507788"/>
                <a:gd name="connsiteY0" fmla="*/ 188897 h 208352"/>
                <a:gd name="connsiteX1" fmla="*/ 496111 w 1507788"/>
                <a:gd name="connsiteY1" fmla="*/ 13799 h 208352"/>
                <a:gd name="connsiteX2" fmla="*/ 1079771 w 1507788"/>
                <a:gd name="connsiteY2" fmla="*/ 33254 h 208352"/>
                <a:gd name="connsiteX3" fmla="*/ 1507788 w 1507788"/>
                <a:gd name="connsiteY3" fmla="*/ 208352 h 208352"/>
                <a:gd name="connsiteX0" fmla="*/ 0 w 1507788"/>
                <a:gd name="connsiteY0" fmla="*/ 175173 h 194628"/>
                <a:gd name="connsiteX1" fmla="*/ 496111 w 1507788"/>
                <a:gd name="connsiteY1" fmla="*/ 75 h 194628"/>
                <a:gd name="connsiteX2" fmla="*/ 1507788 w 1507788"/>
                <a:gd name="connsiteY2" fmla="*/ 194628 h 194628"/>
                <a:gd name="connsiteX0" fmla="*/ 0 w 1837993"/>
                <a:gd name="connsiteY0" fmla="*/ 1621381 h 1621381"/>
                <a:gd name="connsiteX1" fmla="*/ 496111 w 1837993"/>
                <a:gd name="connsiteY1" fmla="*/ 1446283 h 1621381"/>
                <a:gd name="connsiteX2" fmla="*/ 1837993 w 1837993"/>
                <a:gd name="connsiteY2" fmla="*/ 990 h 1621381"/>
                <a:gd name="connsiteX0" fmla="*/ 0 w 1837993"/>
                <a:gd name="connsiteY0" fmla="*/ 1624308 h 1624308"/>
                <a:gd name="connsiteX1" fmla="*/ 634505 w 1837993"/>
                <a:gd name="connsiteY1" fmla="*/ 514616 h 1624308"/>
                <a:gd name="connsiteX2" fmla="*/ 1837993 w 1837993"/>
                <a:gd name="connsiteY2" fmla="*/ 3917 h 1624308"/>
                <a:gd name="connsiteX0" fmla="*/ 0 w 1837993"/>
                <a:gd name="connsiteY0" fmla="*/ 1624308 h 1624308"/>
                <a:gd name="connsiteX1" fmla="*/ 634505 w 1837993"/>
                <a:gd name="connsiteY1" fmla="*/ 514616 h 1624308"/>
                <a:gd name="connsiteX2" fmla="*/ 1837993 w 1837993"/>
                <a:gd name="connsiteY2" fmla="*/ 3917 h 162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7993" h="1624308">
                  <a:moveTo>
                    <a:pt x="0" y="1624308"/>
                  </a:moveTo>
                  <a:cubicBezTo>
                    <a:pt x="23392" y="1378924"/>
                    <a:pt x="328173" y="784681"/>
                    <a:pt x="634505" y="514616"/>
                  </a:cubicBezTo>
                  <a:cubicBezTo>
                    <a:pt x="940837" y="244551"/>
                    <a:pt x="1627227" y="-36615"/>
                    <a:pt x="1837993" y="3917"/>
                  </a:cubicBezTo>
                </a:path>
              </a:pathLst>
            </a:custGeom>
            <a:noFill/>
            <a:ln w="762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44625" y="3250744"/>
              <a:ext cx="1758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Human footprint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79476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278"/>
            <a:ext cx="12192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summary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1667842" y="1047439"/>
            <a:ext cx="576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not certain how many species are there in total; but</a:t>
            </a:r>
            <a:endParaRPr lang="en-CA" dirty="0"/>
          </a:p>
        </p:txBody>
      </p:sp>
      <p:grpSp>
        <p:nvGrpSpPr>
          <p:cNvPr id="42" name="Group 41"/>
          <p:cNvGrpSpPr/>
          <p:nvPr/>
        </p:nvGrpSpPr>
        <p:grpSpPr>
          <a:xfrm>
            <a:off x="7432433" y="1232105"/>
            <a:ext cx="3083157" cy="811924"/>
            <a:chOff x="5908432" y="1232105"/>
            <a:chExt cx="3083157" cy="811924"/>
          </a:xfrm>
        </p:grpSpPr>
        <p:sp>
          <p:nvSpPr>
            <p:cNvPr id="8" name="TextBox 7"/>
            <p:cNvSpPr txBox="1"/>
            <p:nvPr/>
          </p:nvSpPr>
          <p:spPr>
            <a:xfrm>
              <a:off x="6316690" y="1674697"/>
              <a:ext cx="2674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8.7 million best estimation</a:t>
              </a:r>
              <a:endParaRPr lang="en-CA" dirty="0"/>
            </a:p>
          </p:txBody>
        </p:sp>
        <p:cxnSp>
          <p:nvCxnSpPr>
            <p:cNvPr id="11" name="Curved Connector 10"/>
            <p:cNvCxnSpPr>
              <a:stCxn id="5" idx="3"/>
              <a:endCxn id="8" idx="1"/>
            </p:cNvCxnSpPr>
            <p:nvPr/>
          </p:nvCxnSpPr>
          <p:spPr>
            <a:xfrm>
              <a:off x="5908432" y="1232105"/>
              <a:ext cx="408258" cy="627258"/>
            </a:xfrm>
            <a:prstGeom prst="curvedConnector3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7432433" y="492097"/>
            <a:ext cx="2595423" cy="740008"/>
            <a:chOff x="5908432" y="492097"/>
            <a:chExt cx="2595423" cy="740008"/>
          </a:xfrm>
        </p:grpSpPr>
        <p:sp>
          <p:nvSpPr>
            <p:cNvPr id="7" name="TextBox 6"/>
            <p:cNvSpPr txBox="1"/>
            <p:nvPr/>
          </p:nvSpPr>
          <p:spPr>
            <a:xfrm>
              <a:off x="6365128" y="492097"/>
              <a:ext cx="2138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1.5 million described</a:t>
              </a:r>
              <a:endParaRPr lang="en-CA" dirty="0"/>
            </a:p>
          </p:txBody>
        </p:sp>
        <p:cxnSp>
          <p:nvCxnSpPr>
            <p:cNvPr id="12" name="Curved Connector 11"/>
            <p:cNvCxnSpPr>
              <a:stCxn id="5" idx="3"/>
              <a:endCxn id="7" idx="1"/>
            </p:cNvCxnSpPr>
            <p:nvPr/>
          </p:nvCxnSpPr>
          <p:spPr>
            <a:xfrm flipV="1">
              <a:off x="5908432" y="676763"/>
              <a:ext cx="456696" cy="555342"/>
            </a:xfrm>
            <a:prstGeom prst="curvedConnector3">
              <a:avLst>
                <a:gd name="adj1" fmla="val 50000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667842" y="2802607"/>
            <a:ext cx="476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also not certain of where are the species</a:t>
            </a:r>
            <a:endParaRPr lang="en-CA" dirty="0"/>
          </a:p>
        </p:txBody>
      </p:sp>
      <p:grpSp>
        <p:nvGrpSpPr>
          <p:cNvPr id="43" name="Group 42"/>
          <p:cNvGrpSpPr/>
          <p:nvPr/>
        </p:nvGrpSpPr>
        <p:grpSpPr>
          <a:xfrm>
            <a:off x="6432800" y="2233401"/>
            <a:ext cx="3102902" cy="753872"/>
            <a:chOff x="4908800" y="2233401"/>
            <a:chExt cx="3102902" cy="753872"/>
          </a:xfrm>
        </p:grpSpPr>
        <p:sp>
          <p:nvSpPr>
            <p:cNvPr id="19" name="TextBox 18"/>
            <p:cNvSpPr txBox="1"/>
            <p:nvPr/>
          </p:nvSpPr>
          <p:spPr>
            <a:xfrm>
              <a:off x="5890800" y="2233401"/>
              <a:ext cx="21209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standardization</a:t>
              </a:r>
              <a:endParaRPr lang="en-CA" dirty="0"/>
            </a:p>
          </p:txBody>
        </p:sp>
        <p:cxnSp>
          <p:nvCxnSpPr>
            <p:cNvPr id="20" name="Curved Connector 19"/>
            <p:cNvCxnSpPr>
              <a:stCxn id="18" idx="3"/>
              <a:endCxn id="19" idx="1"/>
            </p:cNvCxnSpPr>
            <p:nvPr/>
          </p:nvCxnSpPr>
          <p:spPr>
            <a:xfrm flipV="1">
              <a:off x="4908800" y="2418067"/>
              <a:ext cx="982000" cy="569206"/>
            </a:xfrm>
            <a:prstGeom prst="curvedConnector3">
              <a:avLst>
                <a:gd name="adj1" fmla="val 50000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6432800" y="2664917"/>
            <a:ext cx="4163278" cy="646331"/>
            <a:chOff x="4908800" y="2664916"/>
            <a:chExt cx="4163278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5921623" y="2664916"/>
              <a:ext cx="3150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Overestimation of patterns with current data</a:t>
              </a:r>
              <a:endParaRPr lang="en-CA" dirty="0"/>
            </a:p>
          </p:txBody>
        </p:sp>
        <p:cxnSp>
          <p:nvCxnSpPr>
            <p:cNvPr id="22" name="Curved Connector 21"/>
            <p:cNvCxnSpPr>
              <a:stCxn id="18" idx="3"/>
              <a:endCxn id="21" idx="1"/>
            </p:cNvCxnSpPr>
            <p:nvPr/>
          </p:nvCxnSpPr>
          <p:spPr>
            <a:xfrm>
              <a:off x="4908800" y="2987273"/>
              <a:ext cx="1012823" cy="809"/>
            </a:xfrm>
            <a:prstGeom prst="curvedConnector3">
              <a:avLst>
                <a:gd name="adj1" fmla="val 50000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6432801" y="2987274"/>
            <a:ext cx="3636151" cy="823477"/>
            <a:chOff x="4908800" y="2987273"/>
            <a:chExt cx="3636151" cy="823477"/>
          </a:xfrm>
        </p:grpSpPr>
        <p:sp>
          <p:nvSpPr>
            <p:cNvPr id="24" name="TextBox 23"/>
            <p:cNvSpPr txBox="1"/>
            <p:nvPr/>
          </p:nvSpPr>
          <p:spPr>
            <a:xfrm>
              <a:off x="5913333" y="3441418"/>
              <a:ext cx="2631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 lack considerable data</a:t>
              </a:r>
              <a:endParaRPr lang="en-CA" dirty="0"/>
            </a:p>
          </p:txBody>
        </p:sp>
        <p:cxnSp>
          <p:nvCxnSpPr>
            <p:cNvPr id="25" name="Curved Connector 24"/>
            <p:cNvCxnSpPr>
              <a:stCxn id="18" idx="3"/>
              <a:endCxn id="24" idx="1"/>
            </p:cNvCxnSpPr>
            <p:nvPr/>
          </p:nvCxnSpPr>
          <p:spPr>
            <a:xfrm>
              <a:off x="4908800" y="2987273"/>
              <a:ext cx="1004533" cy="638811"/>
            </a:xfrm>
            <a:prstGeom prst="curvedConnector3">
              <a:avLst>
                <a:gd name="adj1" fmla="val 50000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1667841" y="3795976"/>
            <a:ext cx="393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also not certain about processes</a:t>
            </a:r>
            <a:endParaRPr lang="en-CA" dirty="0"/>
          </a:p>
        </p:txBody>
      </p:sp>
      <p:cxnSp>
        <p:nvCxnSpPr>
          <p:cNvPr id="31" name="Curved Connector 30"/>
          <p:cNvCxnSpPr>
            <a:stCxn id="30" idx="3"/>
            <a:endCxn id="18" idx="2"/>
          </p:cNvCxnSpPr>
          <p:nvPr/>
        </p:nvCxnSpPr>
        <p:spPr>
          <a:xfrm flipH="1" flipV="1">
            <a:off x="4050321" y="3171940"/>
            <a:ext cx="1554432" cy="808703"/>
          </a:xfrm>
          <a:prstGeom prst="curvedConnector4">
            <a:avLst>
              <a:gd name="adj1" fmla="val -14706"/>
              <a:gd name="adj2" fmla="val 61417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5604753" y="3796120"/>
            <a:ext cx="2687258" cy="369332"/>
            <a:chOff x="4080753" y="3796120"/>
            <a:chExt cx="2687258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5076329" y="3796120"/>
              <a:ext cx="1691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Statistical issues</a:t>
              </a:r>
              <a:endParaRPr lang="en-CA" dirty="0"/>
            </a:p>
          </p:txBody>
        </p:sp>
        <p:cxnSp>
          <p:nvCxnSpPr>
            <p:cNvPr id="36" name="Curved Connector 35"/>
            <p:cNvCxnSpPr>
              <a:stCxn id="30" idx="3"/>
              <a:endCxn id="35" idx="1"/>
            </p:cNvCxnSpPr>
            <p:nvPr/>
          </p:nvCxnSpPr>
          <p:spPr>
            <a:xfrm>
              <a:off x="4080753" y="3980642"/>
              <a:ext cx="995576" cy="144"/>
            </a:xfrm>
            <a:prstGeom prst="curvedConnector3">
              <a:avLst>
                <a:gd name="adj1" fmla="val 50000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Down Arrow 38"/>
          <p:cNvSpPr/>
          <p:nvPr/>
        </p:nvSpPr>
        <p:spPr>
          <a:xfrm>
            <a:off x="4192976" y="4289461"/>
            <a:ext cx="3647714" cy="10941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Very sad</a:t>
            </a:r>
            <a:endParaRPr lang="en-CA" sz="3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065130" y="5417044"/>
            <a:ext cx="592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Information fundamental to better understand the risk and best strategies for protecting biodiversity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663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30" grpId="0"/>
      <p:bldP spid="39" grpId="0" animBg="1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8"/>
          <p:cNvSpPr txBox="1">
            <a:spLocks noChangeArrowheads="1"/>
          </p:cNvSpPr>
          <p:nvPr/>
        </p:nvSpPr>
        <p:spPr bwMode="auto">
          <a:xfrm>
            <a:off x="1715679" y="712921"/>
            <a:ext cx="8915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400" b="1" dirty="0"/>
              <a:t>If we assume everything is correct, it seems that in general species are found on the tropics more so than in other places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2552" y="2509736"/>
            <a:ext cx="4797266" cy="3740542"/>
            <a:chOff x="-1421448" y="2509735"/>
            <a:chExt cx="4797266" cy="3740542"/>
          </a:xfrm>
        </p:grpSpPr>
        <p:pic>
          <p:nvPicPr>
            <p:cNvPr id="1536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421448" y="2814535"/>
              <a:ext cx="4797266" cy="3378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5" name="TextBox 22"/>
            <p:cNvSpPr txBox="1">
              <a:spLocks noChangeArrowheads="1"/>
            </p:cNvSpPr>
            <p:nvPr/>
          </p:nvSpPr>
          <p:spPr bwMode="auto">
            <a:xfrm>
              <a:off x="905668" y="2509735"/>
              <a:ext cx="7601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/>
                <a:t>Fishes</a:t>
              </a:r>
            </a:p>
          </p:txBody>
        </p:sp>
        <p:sp>
          <p:nvSpPr>
            <p:cNvPr id="15366" name="TextBox 23"/>
            <p:cNvSpPr txBox="1">
              <a:spLocks noChangeArrowheads="1"/>
            </p:cNvSpPr>
            <p:nvPr/>
          </p:nvSpPr>
          <p:spPr bwMode="auto">
            <a:xfrm>
              <a:off x="1781968" y="6034833"/>
              <a:ext cx="159370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sz="800" dirty="0"/>
                <a:t>Mora &amp; Robertson (Ecology 2005)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384151" y="1971484"/>
            <a:ext cx="6305622" cy="4886516"/>
            <a:chOff x="3860150" y="1971483"/>
            <a:chExt cx="6305622" cy="4886516"/>
          </a:xfrm>
        </p:grpSpPr>
        <p:pic>
          <p:nvPicPr>
            <p:cNvPr id="1536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0150" y="1971483"/>
              <a:ext cx="6305622" cy="4886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8" name="TextBox 29"/>
            <p:cNvSpPr txBox="1">
              <a:spLocks noChangeArrowheads="1"/>
            </p:cNvSpPr>
            <p:nvPr/>
          </p:nvSpPr>
          <p:spPr bwMode="auto">
            <a:xfrm>
              <a:off x="7853723" y="6242651"/>
              <a:ext cx="181972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sz="800" dirty="0" err="1"/>
                <a:t>Willig</a:t>
              </a:r>
              <a:r>
                <a:rPr lang="en-US" sz="800" dirty="0"/>
                <a:t> et al (</a:t>
              </a:r>
              <a:r>
                <a:rPr lang="en-US" sz="800" dirty="0" err="1"/>
                <a:t>Annu</a:t>
              </a:r>
              <a:r>
                <a:rPr lang="en-US" sz="800" dirty="0"/>
                <a:t>. Rev. Ecol. Syst. 2003)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/>
              <a:t>Where is biodiversity:  THE PATTERNS</a:t>
            </a:r>
          </a:p>
        </p:txBody>
      </p:sp>
    </p:spTree>
    <p:extLst>
      <p:ext uri="{BB962C8B-B14F-4D97-AF65-F5344CB8AC3E}">
        <p14:creationId xmlns:p14="http://schemas.microsoft.com/office/powerpoint/2010/main" val="423267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7885889" y="6449890"/>
            <a:ext cx="26231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200" dirty="0" err="1"/>
              <a:t>Willig</a:t>
            </a:r>
            <a:r>
              <a:rPr lang="en-US" sz="1200" dirty="0"/>
              <a:t> et al (</a:t>
            </a:r>
            <a:r>
              <a:rPr lang="en-US" sz="1200" dirty="0" err="1"/>
              <a:t>Annu</a:t>
            </a:r>
            <a:r>
              <a:rPr lang="en-US" sz="1200" dirty="0"/>
              <a:t>. Rev. Ecol. Syst. 2003)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/>
              <a:t>Why species are where they are?:  THE PROCESS…NO ONE ANSWER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4854" y="702053"/>
            <a:ext cx="11492346" cy="5203738"/>
            <a:chOff x="-1097973" y="691661"/>
            <a:chExt cx="11492346" cy="5203738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97973" y="824346"/>
              <a:ext cx="4539673" cy="5003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8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4137" y="691661"/>
              <a:ext cx="6740236" cy="5203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8451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reeform 2" descr="Wide upward diagonal"/>
          <p:cNvSpPr>
            <a:spLocks/>
          </p:cNvSpPr>
          <p:nvPr/>
        </p:nvSpPr>
        <p:spPr bwMode="auto">
          <a:xfrm>
            <a:off x="7619405" y="2957198"/>
            <a:ext cx="750888" cy="808037"/>
          </a:xfrm>
          <a:custGeom>
            <a:avLst/>
            <a:gdLst>
              <a:gd name="T0" fmla="*/ 240 w 480"/>
              <a:gd name="T1" fmla="*/ 0 h 528"/>
              <a:gd name="T2" fmla="*/ 48 w 480"/>
              <a:gd name="T3" fmla="*/ 144 h 528"/>
              <a:gd name="T4" fmla="*/ 0 w 480"/>
              <a:gd name="T5" fmla="*/ 288 h 528"/>
              <a:gd name="T6" fmla="*/ 48 w 480"/>
              <a:gd name="T7" fmla="*/ 384 h 528"/>
              <a:gd name="T8" fmla="*/ 96 w 480"/>
              <a:gd name="T9" fmla="*/ 432 h 528"/>
              <a:gd name="T10" fmla="*/ 144 w 480"/>
              <a:gd name="T11" fmla="*/ 480 h 528"/>
              <a:gd name="T12" fmla="*/ 240 w 480"/>
              <a:gd name="T13" fmla="*/ 528 h 528"/>
              <a:gd name="T14" fmla="*/ 384 w 480"/>
              <a:gd name="T15" fmla="*/ 432 h 528"/>
              <a:gd name="T16" fmla="*/ 432 w 480"/>
              <a:gd name="T17" fmla="*/ 384 h 528"/>
              <a:gd name="T18" fmla="*/ 480 w 480"/>
              <a:gd name="T19" fmla="*/ 336 h 528"/>
              <a:gd name="T20" fmla="*/ 480 w 480"/>
              <a:gd name="T21" fmla="*/ 288 h 528"/>
              <a:gd name="T22" fmla="*/ 480 w 480"/>
              <a:gd name="T23" fmla="*/ 192 h 528"/>
              <a:gd name="T24" fmla="*/ 432 w 480"/>
              <a:gd name="T25" fmla="*/ 144 h 528"/>
              <a:gd name="T26" fmla="*/ 336 w 480"/>
              <a:gd name="T27" fmla="*/ 48 h 528"/>
              <a:gd name="T28" fmla="*/ 288 w 480"/>
              <a:gd name="T29" fmla="*/ 48 h 528"/>
              <a:gd name="T30" fmla="*/ 240 w 480"/>
              <a:gd name="T31" fmla="*/ 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80" h="528">
                <a:moveTo>
                  <a:pt x="240" y="0"/>
                </a:moveTo>
                <a:lnTo>
                  <a:pt x="48" y="144"/>
                </a:lnTo>
                <a:lnTo>
                  <a:pt x="0" y="288"/>
                </a:lnTo>
                <a:lnTo>
                  <a:pt x="48" y="384"/>
                </a:lnTo>
                <a:lnTo>
                  <a:pt x="96" y="432"/>
                </a:lnTo>
                <a:lnTo>
                  <a:pt x="144" y="480"/>
                </a:lnTo>
                <a:lnTo>
                  <a:pt x="240" y="528"/>
                </a:lnTo>
                <a:lnTo>
                  <a:pt x="384" y="432"/>
                </a:lnTo>
                <a:lnTo>
                  <a:pt x="432" y="384"/>
                </a:lnTo>
                <a:lnTo>
                  <a:pt x="480" y="336"/>
                </a:lnTo>
                <a:lnTo>
                  <a:pt x="480" y="288"/>
                </a:lnTo>
                <a:lnTo>
                  <a:pt x="480" y="192"/>
                </a:lnTo>
                <a:lnTo>
                  <a:pt x="432" y="144"/>
                </a:lnTo>
                <a:lnTo>
                  <a:pt x="336" y="48"/>
                </a:lnTo>
                <a:lnTo>
                  <a:pt x="288" y="48"/>
                </a:lnTo>
                <a:lnTo>
                  <a:pt x="240" y="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rgbClr val="DDDDDD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82948" name="Group 4"/>
          <p:cNvGrpSpPr>
            <a:grpSpLocks/>
          </p:cNvGrpSpPr>
          <p:nvPr/>
        </p:nvGrpSpPr>
        <p:grpSpPr bwMode="auto">
          <a:xfrm>
            <a:off x="2510040" y="2184085"/>
            <a:ext cx="2747167" cy="2417763"/>
            <a:chOff x="235" y="816"/>
            <a:chExt cx="2309" cy="2071"/>
          </a:xfrm>
        </p:grpSpPr>
        <p:sp>
          <p:nvSpPr>
            <p:cNvPr id="82949" name="Line 5"/>
            <p:cNvSpPr>
              <a:spLocks noChangeShapeType="1"/>
            </p:cNvSpPr>
            <p:nvPr/>
          </p:nvSpPr>
          <p:spPr bwMode="auto">
            <a:xfrm>
              <a:off x="576" y="816"/>
              <a:ext cx="0" cy="1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82950" name="Line 6"/>
            <p:cNvSpPr>
              <a:spLocks noChangeShapeType="1"/>
            </p:cNvSpPr>
            <p:nvPr/>
          </p:nvSpPr>
          <p:spPr bwMode="auto">
            <a:xfrm>
              <a:off x="576" y="2496"/>
              <a:ext cx="19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82951" name="Text Box 7"/>
            <p:cNvSpPr txBox="1">
              <a:spLocks noChangeArrowheads="1"/>
            </p:cNvSpPr>
            <p:nvPr/>
          </p:nvSpPr>
          <p:spPr bwMode="auto">
            <a:xfrm>
              <a:off x="1008" y="2495"/>
              <a:ext cx="1286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6600"/>
                  </a:solidFill>
                  <a:latin typeface="Times New Roman" pitchFamily="80" charset="0"/>
                </a:rPr>
                <a:t>Predictor 2</a:t>
              </a:r>
            </a:p>
          </p:txBody>
        </p:sp>
        <p:sp>
          <p:nvSpPr>
            <p:cNvPr id="82952" name="Text Box 8"/>
            <p:cNvSpPr txBox="1">
              <a:spLocks noChangeArrowheads="1"/>
            </p:cNvSpPr>
            <p:nvPr/>
          </p:nvSpPr>
          <p:spPr bwMode="auto">
            <a:xfrm rot="16200000">
              <a:off x="-232" y="1387"/>
              <a:ext cx="132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3300"/>
                  </a:solidFill>
                  <a:latin typeface="Times New Roman" pitchFamily="80" charset="0"/>
                </a:rPr>
                <a:t>Predictor 1</a:t>
              </a:r>
            </a:p>
          </p:txBody>
        </p:sp>
        <p:sp>
          <p:nvSpPr>
            <p:cNvPr id="82953" name="Oval 9"/>
            <p:cNvSpPr>
              <a:spLocks noChangeArrowheads="1"/>
            </p:cNvSpPr>
            <p:nvPr/>
          </p:nvSpPr>
          <p:spPr bwMode="auto">
            <a:xfrm>
              <a:off x="1008" y="206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82954" name="Oval 10"/>
            <p:cNvSpPr>
              <a:spLocks noChangeArrowheads="1"/>
            </p:cNvSpPr>
            <p:nvPr/>
          </p:nvSpPr>
          <p:spPr bwMode="auto">
            <a:xfrm>
              <a:off x="1104" y="216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82955" name="Oval 11"/>
            <p:cNvSpPr>
              <a:spLocks noChangeArrowheads="1"/>
            </p:cNvSpPr>
            <p:nvPr/>
          </p:nvSpPr>
          <p:spPr bwMode="auto">
            <a:xfrm>
              <a:off x="1296" y="168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82956" name="Oval 12"/>
            <p:cNvSpPr>
              <a:spLocks noChangeArrowheads="1"/>
            </p:cNvSpPr>
            <p:nvPr/>
          </p:nvSpPr>
          <p:spPr bwMode="auto">
            <a:xfrm>
              <a:off x="153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82957" name="Oval 13"/>
            <p:cNvSpPr>
              <a:spLocks noChangeArrowheads="1"/>
            </p:cNvSpPr>
            <p:nvPr/>
          </p:nvSpPr>
          <p:spPr bwMode="auto">
            <a:xfrm>
              <a:off x="1440" y="134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82958" name="Oval 14"/>
            <p:cNvSpPr>
              <a:spLocks noChangeArrowheads="1"/>
            </p:cNvSpPr>
            <p:nvPr/>
          </p:nvSpPr>
          <p:spPr bwMode="auto">
            <a:xfrm>
              <a:off x="1008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82959" name="Oval 15"/>
            <p:cNvSpPr>
              <a:spLocks noChangeArrowheads="1"/>
            </p:cNvSpPr>
            <p:nvPr/>
          </p:nvSpPr>
          <p:spPr bwMode="auto">
            <a:xfrm>
              <a:off x="1968" y="134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82960" name="Oval 16"/>
            <p:cNvSpPr>
              <a:spLocks noChangeArrowheads="1"/>
            </p:cNvSpPr>
            <p:nvPr/>
          </p:nvSpPr>
          <p:spPr bwMode="auto">
            <a:xfrm>
              <a:off x="1200" y="20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82961" name="Oval 17"/>
            <p:cNvSpPr>
              <a:spLocks noChangeArrowheads="1"/>
            </p:cNvSpPr>
            <p:nvPr/>
          </p:nvSpPr>
          <p:spPr bwMode="auto">
            <a:xfrm>
              <a:off x="720" y="22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82962" name="Oval 18"/>
            <p:cNvSpPr>
              <a:spLocks noChangeArrowheads="1"/>
            </p:cNvSpPr>
            <p:nvPr/>
          </p:nvSpPr>
          <p:spPr bwMode="auto">
            <a:xfrm>
              <a:off x="1920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82963" name="Oval 19"/>
            <p:cNvSpPr>
              <a:spLocks noChangeArrowheads="1"/>
            </p:cNvSpPr>
            <p:nvPr/>
          </p:nvSpPr>
          <p:spPr bwMode="auto">
            <a:xfrm>
              <a:off x="2160" y="110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82964" name="Line 20"/>
            <p:cNvSpPr>
              <a:spLocks noChangeShapeType="1"/>
            </p:cNvSpPr>
            <p:nvPr/>
          </p:nvSpPr>
          <p:spPr bwMode="auto">
            <a:xfrm flipV="1">
              <a:off x="576" y="912"/>
              <a:ext cx="1680" cy="15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82965" name="Oval 21"/>
            <p:cNvSpPr>
              <a:spLocks noChangeArrowheads="1"/>
            </p:cNvSpPr>
            <p:nvPr/>
          </p:nvSpPr>
          <p:spPr bwMode="auto">
            <a:xfrm>
              <a:off x="1200" y="225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82966" name="Group 22"/>
          <p:cNvGrpSpPr>
            <a:grpSpLocks/>
          </p:cNvGrpSpPr>
          <p:nvPr/>
        </p:nvGrpSpPr>
        <p:grpSpPr bwMode="auto">
          <a:xfrm>
            <a:off x="6476405" y="2260284"/>
            <a:ext cx="3048000" cy="1905000"/>
            <a:chOff x="3264" y="1056"/>
            <a:chExt cx="1920" cy="1200"/>
          </a:xfrm>
        </p:grpSpPr>
        <p:sp>
          <p:nvSpPr>
            <p:cNvPr id="82967" name="Rectangle 23"/>
            <p:cNvSpPr>
              <a:spLocks noChangeArrowheads="1"/>
            </p:cNvSpPr>
            <p:nvPr/>
          </p:nvSpPr>
          <p:spPr bwMode="auto">
            <a:xfrm>
              <a:off x="3264" y="1056"/>
              <a:ext cx="1920" cy="1200"/>
            </a:xfrm>
            <a:prstGeom prst="rect">
              <a:avLst/>
            </a:prstGeom>
            <a:noFill/>
            <a:ln w="57150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82968" name="Text Box 24"/>
            <p:cNvSpPr txBox="1">
              <a:spLocks noChangeArrowheads="1"/>
            </p:cNvSpPr>
            <p:nvPr/>
          </p:nvSpPr>
          <p:spPr bwMode="auto">
            <a:xfrm>
              <a:off x="3456" y="1056"/>
              <a:ext cx="15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80" charset="0"/>
                </a:rPr>
                <a:t>Response variable</a:t>
              </a:r>
            </a:p>
          </p:txBody>
        </p:sp>
      </p:grpSp>
      <p:sp>
        <p:nvSpPr>
          <p:cNvPr id="82969" name="Text Box 25"/>
          <p:cNvSpPr txBox="1">
            <a:spLocks noChangeArrowheads="1"/>
          </p:cNvSpPr>
          <p:nvPr/>
        </p:nvSpPr>
        <p:spPr bwMode="auto">
          <a:xfrm>
            <a:off x="3420468" y="4889185"/>
            <a:ext cx="697071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pitchFamily="80" charset="0"/>
              </a:rPr>
              <a:t>Graham (2003): multicollinearity can lead to:</a:t>
            </a:r>
          </a:p>
          <a:p>
            <a:r>
              <a:rPr lang="en-US">
                <a:latin typeface="Times New Roman" pitchFamily="80" charset="0"/>
              </a:rPr>
              <a:t>	</a:t>
            </a:r>
            <a:r>
              <a:rPr lang="en-US">
                <a:latin typeface="Times New Roman" pitchFamily="80" charset="0"/>
                <a:ea typeface="Arial Unicode MS" pitchFamily="34" charset="-128"/>
                <a:cs typeface="Arial Unicode MS" pitchFamily="34" charset="-128"/>
              </a:rPr>
              <a:t>⇒ </a:t>
            </a:r>
            <a:r>
              <a:rPr lang="en-US">
                <a:latin typeface="Times New Roman" pitchFamily="80" charset="0"/>
              </a:rPr>
              <a:t>Spurious correlations (Type I errors)</a:t>
            </a:r>
          </a:p>
          <a:p>
            <a:r>
              <a:rPr lang="en-US">
                <a:latin typeface="Times New Roman" pitchFamily="80" charset="0"/>
              </a:rPr>
              <a:t>	</a:t>
            </a:r>
            <a:r>
              <a:rPr lang="en-US">
                <a:latin typeface="Times New Roman" pitchFamily="80" charset="0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en-US">
                <a:latin typeface="Times New Roman" pitchFamily="80" charset="0"/>
              </a:rPr>
              <a:t> Reduce statistical power of true relationships</a:t>
            </a:r>
          </a:p>
          <a:p>
            <a:r>
              <a:rPr lang="en-US">
                <a:latin typeface="Times New Roman" pitchFamily="80" charset="0"/>
              </a:rPr>
              <a:t>	</a:t>
            </a:r>
            <a:r>
              <a:rPr lang="en-US">
                <a:latin typeface="Times New Roman" pitchFamily="80" charset="0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en-US">
                <a:latin typeface="Times New Roman" pitchFamily="80" charset="0"/>
              </a:rPr>
              <a:t> Remove causal but weakly related predictors (Type II errors)</a:t>
            </a:r>
          </a:p>
        </p:txBody>
      </p:sp>
      <p:grpSp>
        <p:nvGrpSpPr>
          <p:cNvPr id="82970" name="Group 26"/>
          <p:cNvGrpSpPr>
            <a:grpSpLocks/>
          </p:cNvGrpSpPr>
          <p:nvPr/>
        </p:nvGrpSpPr>
        <p:grpSpPr bwMode="auto">
          <a:xfrm>
            <a:off x="7619406" y="2946085"/>
            <a:ext cx="1838325" cy="1158875"/>
            <a:chOff x="3984" y="1488"/>
            <a:chExt cx="1158" cy="730"/>
          </a:xfrm>
        </p:grpSpPr>
        <p:sp>
          <p:nvSpPr>
            <p:cNvPr id="82971" name="Oval 27"/>
            <p:cNvSpPr>
              <a:spLocks noChangeArrowheads="1"/>
            </p:cNvSpPr>
            <p:nvPr/>
          </p:nvSpPr>
          <p:spPr bwMode="auto">
            <a:xfrm>
              <a:off x="3984" y="1488"/>
              <a:ext cx="816" cy="528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82972" name="Rectangle 28"/>
            <p:cNvSpPr>
              <a:spLocks noChangeArrowheads="1"/>
            </p:cNvSpPr>
            <p:nvPr/>
          </p:nvSpPr>
          <p:spPr bwMode="auto">
            <a:xfrm>
              <a:off x="4320" y="1968"/>
              <a:ext cx="8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6600"/>
                  </a:solidFill>
                  <a:latin typeface="Times New Roman" pitchFamily="80" charset="0"/>
                </a:rPr>
                <a:t>Predictor 2</a:t>
              </a:r>
            </a:p>
          </p:txBody>
        </p:sp>
      </p:grpSp>
      <p:sp>
        <p:nvSpPr>
          <p:cNvPr id="82973" name="Rectangle 29"/>
          <p:cNvSpPr>
            <a:spLocks noChangeArrowheads="1"/>
          </p:cNvSpPr>
          <p:nvPr/>
        </p:nvSpPr>
        <p:spPr bwMode="auto">
          <a:xfrm>
            <a:off x="4692056" y="1547497"/>
            <a:ext cx="238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3300"/>
                </a:solidFill>
                <a:latin typeface="Times New Roman" pitchFamily="80" charset="0"/>
              </a:rPr>
              <a:t>Multicollinearity</a:t>
            </a:r>
            <a:endParaRPr lang="en-NZ" sz="2400" b="1">
              <a:solidFill>
                <a:srgbClr val="FF3300"/>
              </a:solidFill>
              <a:latin typeface="Times New Roman" pitchFamily="80" charset="0"/>
            </a:endParaRPr>
          </a:p>
        </p:txBody>
      </p:sp>
      <p:grpSp>
        <p:nvGrpSpPr>
          <p:cNvPr id="82974" name="Group 30"/>
          <p:cNvGrpSpPr>
            <a:grpSpLocks/>
          </p:cNvGrpSpPr>
          <p:nvPr/>
        </p:nvGrpSpPr>
        <p:grpSpPr bwMode="auto">
          <a:xfrm>
            <a:off x="6476405" y="2652397"/>
            <a:ext cx="1905000" cy="1143000"/>
            <a:chOff x="3264" y="1296"/>
            <a:chExt cx="1200" cy="720"/>
          </a:xfrm>
        </p:grpSpPr>
        <p:sp>
          <p:nvSpPr>
            <p:cNvPr id="82975" name="Oval 31"/>
            <p:cNvSpPr>
              <a:spLocks noChangeArrowheads="1"/>
            </p:cNvSpPr>
            <p:nvPr/>
          </p:nvSpPr>
          <p:spPr bwMode="auto">
            <a:xfrm>
              <a:off x="3648" y="1488"/>
              <a:ext cx="816" cy="528"/>
            </a:xfrm>
            <a:prstGeom prst="ellips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82976" name="Rectangle 32"/>
            <p:cNvSpPr>
              <a:spLocks noChangeArrowheads="1"/>
            </p:cNvSpPr>
            <p:nvPr/>
          </p:nvSpPr>
          <p:spPr bwMode="auto">
            <a:xfrm>
              <a:off x="3264" y="1296"/>
              <a:ext cx="8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3300"/>
                  </a:solidFill>
                  <a:latin typeface="Times New Roman" pitchFamily="80" charset="0"/>
                </a:rPr>
                <a:t>Predictor 1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/>
              <a:t>Why species are where they are?: the problem of having so many hypotheses</a:t>
            </a:r>
          </a:p>
        </p:txBody>
      </p:sp>
    </p:spTree>
    <p:extLst>
      <p:ext uri="{BB962C8B-B14F-4D97-AF65-F5344CB8AC3E}">
        <p14:creationId xmlns:p14="http://schemas.microsoft.com/office/powerpoint/2010/main" val="183999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nimBg="1"/>
      <p:bldP spid="82969" grpId="0" autoUpdateAnimBg="0"/>
      <p:bldP spid="8297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0" y="53975"/>
            <a:ext cx="12192000" cy="4572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96" charset="0"/>
              </a:rPr>
              <a:t>The problem of collinearity in hypothesis testing: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2100263" y="1368271"/>
            <a:ext cx="3255962" cy="40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600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Environment:</a:t>
            </a:r>
          </a:p>
          <a:p>
            <a:pPr algn="r"/>
            <a:endParaRPr lang="en-US" sz="1600" b="1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r"/>
            <a:endParaRPr lang="en-US" sz="1600" b="1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r"/>
            <a:endParaRPr lang="en-US" sz="1600" b="1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r"/>
            <a:endParaRPr lang="en-US" sz="1600" b="1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r"/>
            <a:r>
              <a:rPr lang="en-US" sz="1600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Phisiography:</a:t>
            </a:r>
          </a:p>
          <a:p>
            <a:pPr algn="r"/>
            <a:endParaRPr lang="en-US" sz="1600" b="1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r"/>
            <a:endParaRPr lang="en-US" sz="1600" b="1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r"/>
            <a:r>
              <a:rPr lang="en-US" sz="1600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Biogenic:</a:t>
            </a:r>
          </a:p>
          <a:p>
            <a:pPr algn="r"/>
            <a:endParaRPr lang="en-US" sz="1600" b="1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r"/>
            <a:r>
              <a:rPr lang="en-US" sz="1600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Anthropogenic:</a:t>
            </a:r>
          </a:p>
          <a:p>
            <a:pPr algn="r"/>
            <a:endParaRPr lang="en-US" sz="1600" b="1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r"/>
            <a:endParaRPr lang="en-US" sz="1600" b="1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r"/>
            <a:r>
              <a:rPr lang="en-US" sz="1600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Consequence of other patterns:</a:t>
            </a:r>
          </a:p>
          <a:p>
            <a:pPr algn="r"/>
            <a:endParaRPr lang="en-US" sz="1600" b="1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r"/>
            <a:r>
              <a:rPr lang="en-US" sz="1600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Null models: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5240338" y="1368271"/>
            <a:ext cx="2227262" cy="449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Temperature</a:t>
            </a:r>
          </a:p>
          <a:p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Salinity</a:t>
            </a:r>
          </a:p>
          <a:p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Variability</a:t>
            </a:r>
          </a:p>
          <a:p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Productivity</a:t>
            </a:r>
          </a:p>
          <a:p>
            <a:endParaRPr lang="en-US" sz="1600" b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Number of islands</a:t>
            </a:r>
          </a:p>
          <a:p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Coast length</a:t>
            </a:r>
          </a:p>
          <a:p>
            <a:endParaRPr lang="en-US" sz="1600" b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Area of coral reefs</a:t>
            </a:r>
          </a:p>
          <a:p>
            <a:endParaRPr lang="en-US" sz="1600" b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Coastal development</a:t>
            </a:r>
          </a:p>
          <a:p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Fishing</a:t>
            </a:r>
          </a:p>
          <a:p>
            <a:endParaRPr lang="en-US" sz="1600" b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Rapoport effect</a:t>
            </a:r>
          </a:p>
          <a:p>
            <a:endParaRPr lang="en-US" sz="1600" b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Mid-domain effect</a:t>
            </a:r>
          </a:p>
          <a:p>
            <a:endParaRPr lang="en-US" sz="1600" b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endParaRPr lang="en-US" sz="1600" b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8534400" y="1311121"/>
            <a:ext cx="534988" cy="40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81</a:t>
            </a:r>
          </a:p>
          <a:p>
            <a:pPr algn="ctr"/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16</a:t>
            </a:r>
          </a:p>
          <a:p>
            <a:pPr algn="ctr"/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21</a:t>
            </a:r>
          </a:p>
          <a:p>
            <a:pPr algn="ctr"/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14</a:t>
            </a:r>
          </a:p>
          <a:p>
            <a:pPr algn="ctr"/>
            <a:endParaRPr lang="en-US" sz="1600" b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 algn="ctr"/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4</a:t>
            </a:r>
          </a:p>
          <a:p>
            <a:pPr algn="ctr"/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6</a:t>
            </a:r>
          </a:p>
          <a:p>
            <a:pPr algn="ctr"/>
            <a:endParaRPr lang="en-US" sz="1600" b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 algn="ctr"/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15?</a:t>
            </a:r>
          </a:p>
          <a:p>
            <a:pPr algn="ctr"/>
            <a:endParaRPr lang="en-US" sz="1600" b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 algn="ctr"/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25</a:t>
            </a:r>
          </a:p>
          <a:p>
            <a:pPr algn="ctr"/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23</a:t>
            </a:r>
          </a:p>
          <a:p>
            <a:pPr algn="ctr"/>
            <a:endParaRPr lang="en-US" sz="1600" b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 algn="ctr"/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64</a:t>
            </a:r>
          </a:p>
          <a:p>
            <a:pPr algn="ctr"/>
            <a:endParaRPr lang="en-US" sz="1600" b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 algn="ctr"/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90</a:t>
            </a:r>
          </a:p>
        </p:txBody>
      </p:sp>
      <p:grpSp>
        <p:nvGrpSpPr>
          <p:cNvPr id="85001" name="Group 9"/>
          <p:cNvGrpSpPr>
            <a:grpSpLocks/>
          </p:cNvGrpSpPr>
          <p:nvPr/>
        </p:nvGrpSpPr>
        <p:grpSpPr bwMode="auto">
          <a:xfrm>
            <a:off x="8153400" y="5483076"/>
            <a:ext cx="1295400" cy="538163"/>
            <a:chOff x="3744" y="3696"/>
            <a:chExt cx="816" cy="339"/>
          </a:xfrm>
        </p:grpSpPr>
        <p:sp>
          <p:nvSpPr>
            <p:cNvPr id="85002" name="Text Box 10"/>
            <p:cNvSpPr txBox="1">
              <a:spLocks noChangeArrowheads="1"/>
            </p:cNvSpPr>
            <p:nvPr/>
          </p:nvSpPr>
          <p:spPr bwMode="auto">
            <a:xfrm>
              <a:off x="3933" y="3744"/>
              <a:ext cx="6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latin typeface="Arial" charset="0"/>
                  <a:ea typeface="ＭＳ Ｐゴシック" pitchFamily="80" charset="-128"/>
                </a:rPr>
                <a:t>359%</a:t>
              </a:r>
            </a:p>
          </p:txBody>
        </p:sp>
        <p:sp>
          <p:nvSpPr>
            <p:cNvPr id="85003" name="Line 11"/>
            <p:cNvSpPr>
              <a:spLocks noChangeShapeType="1"/>
            </p:cNvSpPr>
            <p:nvPr/>
          </p:nvSpPr>
          <p:spPr bwMode="auto">
            <a:xfrm>
              <a:off x="3744" y="3696"/>
              <a:ext cx="81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7434264" y="806295"/>
            <a:ext cx="2776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Arial" charset="0"/>
                <a:ea typeface="ＭＳ Ｐゴシック" pitchFamily="80" charset="-128"/>
              </a:rPr>
              <a:t>Variation explained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9384580" y="6553200"/>
            <a:ext cx="29670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i="1" dirty="0">
                <a:latin typeface="Arial" charset="0"/>
                <a:ea typeface="ＭＳ Ｐゴシック" pitchFamily="80" charset="-128"/>
              </a:rPr>
              <a:t>Mora &amp; Robertson, Ecology 2005</a:t>
            </a:r>
          </a:p>
        </p:txBody>
      </p:sp>
    </p:spTree>
    <p:extLst>
      <p:ext uri="{BB962C8B-B14F-4D97-AF65-F5344CB8AC3E}">
        <p14:creationId xmlns:p14="http://schemas.microsoft.com/office/powerpoint/2010/main" val="83405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8" grpId="0" autoUpdateAnimBg="0"/>
      <p:bldP spid="84999" grpId="0" autoUpdateAnimBg="0"/>
      <p:bldP spid="85000" grpId="0" autoUpdateAnimBg="0"/>
      <p:bldP spid="8500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4243" name="Text Box 3"/>
          <p:cNvSpPr txBox="1">
            <a:spLocks noChangeArrowheads="1"/>
          </p:cNvSpPr>
          <p:nvPr/>
        </p:nvSpPr>
        <p:spPr bwMode="auto">
          <a:xfrm>
            <a:off x="1586345" y="858981"/>
            <a:ext cx="9144000" cy="52322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Center of Origination</a:t>
            </a:r>
            <a:endParaRPr lang="en-CA" sz="2800">
              <a:solidFill>
                <a:schemeClr val="bg1"/>
              </a:solidFill>
            </a:endParaRPr>
          </a:p>
        </p:txBody>
      </p:sp>
      <p:grpSp>
        <p:nvGrpSpPr>
          <p:cNvPr id="394244" name="Group 4"/>
          <p:cNvGrpSpPr>
            <a:grpSpLocks/>
          </p:cNvGrpSpPr>
          <p:nvPr/>
        </p:nvGrpSpPr>
        <p:grpSpPr bwMode="auto">
          <a:xfrm>
            <a:off x="3048000" y="3429000"/>
            <a:ext cx="4800600" cy="0"/>
            <a:chOff x="960" y="2160"/>
            <a:chExt cx="3024" cy="0"/>
          </a:xfrm>
        </p:grpSpPr>
        <p:sp>
          <p:nvSpPr>
            <p:cNvPr id="394245" name="Line 5"/>
            <p:cNvSpPr>
              <a:spLocks noChangeShapeType="1"/>
            </p:cNvSpPr>
            <p:nvPr/>
          </p:nvSpPr>
          <p:spPr bwMode="auto">
            <a:xfrm>
              <a:off x="2352" y="2160"/>
              <a:ext cx="1632" cy="0"/>
            </a:xfrm>
            <a:prstGeom prst="line">
              <a:avLst/>
            </a:prstGeom>
            <a:noFill/>
            <a:ln w="1111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CA"/>
            </a:p>
          </p:txBody>
        </p:sp>
        <p:sp>
          <p:nvSpPr>
            <p:cNvPr id="394246" name="Line 6"/>
            <p:cNvSpPr>
              <a:spLocks noChangeShapeType="1"/>
            </p:cNvSpPr>
            <p:nvPr/>
          </p:nvSpPr>
          <p:spPr bwMode="auto">
            <a:xfrm flipH="1">
              <a:off x="960" y="2160"/>
              <a:ext cx="1392" cy="0"/>
            </a:xfrm>
            <a:prstGeom prst="line">
              <a:avLst/>
            </a:prstGeom>
            <a:noFill/>
            <a:ln w="1111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CA"/>
            </a:p>
          </p:txBody>
        </p:sp>
      </p:grpSp>
      <p:grpSp>
        <p:nvGrpSpPr>
          <p:cNvPr id="394247" name="Group 7"/>
          <p:cNvGrpSpPr>
            <a:grpSpLocks/>
          </p:cNvGrpSpPr>
          <p:nvPr/>
        </p:nvGrpSpPr>
        <p:grpSpPr bwMode="auto">
          <a:xfrm>
            <a:off x="4343400" y="1981200"/>
            <a:ext cx="2057400" cy="2895600"/>
            <a:chOff x="1776" y="1248"/>
            <a:chExt cx="1296" cy="1824"/>
          </a:xfrm>
        </p:grpSpPr>
        <p:sp>
          <p:nvSpPr>
            <p:cNvPr id="394248" name="Line 8"/>
            <p:cNvSpPr>
              <a:spLocks noChangeShapeType="1"/>
            </p:cNvSpPr>
            <p:nvPr/>
          </p:nvSpPr>
          <p:spPr bwMode="auto">
            <a:xfrm flipV="1">
              <a:off x="2400" y="1248"/>
              <a:ext cx="0" cy="912"/>
            </a:xfrm>
            <a:prstGeom prst="line">
              <a:avLst/>
            </a:prstGeom>
            <a:noFill/>
            <a:ln w="1111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CA"/>
            </a:p>
          </p:txBody>
        </p:sp>
        <p:sp>
          <p:nvSpPr>
            <p:cNvPr id="394249" name="Line 9"/>
            <p:cNvSpPr>
              <a:spLocks noChangeShapeType="1"/>
            </p:cNvSpPr>
            <p:nvPr/>
          </p:nvSpPr>
          <p:spPr bwMode="auto">
            <a:xfrm>
              <a:off x="2400" y="2160"/>
              <a:ext cx="672" cy="768"/>
            </a:xfrm>
            <a:prstGeom prst="line">
              <a:avLst/>
            </a:prstGeom>
            <a:noFill/>
            <a:ln w="1111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CA"/>
            </a:p>
          </p:txBody>
        </p:sp>
        <p:sp>
          <p:nvSpPr>
            <p:cNvPr id="394250" name="Line 10"/>
            <p:cNvSpPr>
              <a:spLocks noChangeShapeType="1"/>
            </p:cNvSpPr>
            <p:nvPr/>
          </p:nvSpPr>
          <p:spPr bwMode="auto">
            <a:xfrm flipH="1">
              <a:off x="1776" y="2160"/>
              <a:ext cx="624" cy="912"/>
            </a:xfrm>
            <a:prstGeom prst="line">
              <a:avLst/>
            </a:prstGeom>
            <a:noFill/>
            <a:ln w="1111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CA"/>
            </a:p>
          </p:txBody>
        </p:sp>
      </p:grpSp>
      <p:sp>
        <p:nvSpPr>
          <p:cNvPr id="394251" name="Oval 11"/>
          <p:cNvSpPr>
            <a:spLocks noChangeArrowheads="1"/>
          </p:cNvSpPr>
          <p:nvPr/>
        </p:nvSpPr>
        <p:spPr bwMode="auto">
          <a:xfrm>
            <a:off x="4868864" y="3169325"/>
            <a:ext cx="683451" cy="51935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IPR</a:t>
            </a:r>
          </a:p>
        </p:txBody>
      </p:sp>
      <p:sp>
        <p:nvSpPr>
          <p:cNvPr id="394258" name="Text Box 18"/>
          <p:cNvSpPr txBox="1">
            <a:spLocks noChangeArrowheads="1"/>
          </p:cNvSpPr>
          <p:nvPr/>
        </p:nvSpPr>
        <p:spPr bwMode="auto">
          <a:xfrm>
            <a:off x="7451726" y="4308475"/>
            <a:ext cx="7778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0" y="152401"/>
            <a:ext cx="12192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/>
              <a:t>Why are there more species in the tropics?: THE MECHANISMS ARE NOT CLEAR</a:t>
            </a:r>
          </a:p>
        </p:txBody>
      </p:sp>
    </p:spTree>
    <p:extLst>
      <p:ext uri="{BB962C8B-B14F-4D97-AF65-F5344CB8AC3E}">
        <p14:creationId xmlns:p14="http://schemas.microsoft.com/office/powerpoint/2010/main" val="326837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9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9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39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6291" name="Oval 3"/>
          <p:cNvSpPr>
            <a:spLocks noChangeArrowheads="1"/>
          </p:cNvSpPr>
          <p:nvPr/>
        </p:nvSpPr>
        <p:spPr bwMode="auto">
          <a:xfrm rot="2371676">
            <a:off x="4572000" y="4121825"/>
            <a:ext cx="3048000" cy="519351"/>
          </a:xfrm>
          <a:prstGeom prst="ellipse">
            <a:avLst/>
          </a:prstGeom>
          <a:solidFill>
            <a:srgbClr val="FF33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96292" name="Oval 4"/>
          <p:cNvSpPr>
            <a:spLocks noChangeArrowheads="1"/>
          </p:cNvSpPr>
          <p:nvPr/>
        </p:nvSpPr>
        <p:spPr bwMode="auto">
          <a:xfrm rot="39050">
            <a:off x="2209800" y="3169325"/>
            <a:ext cx="3048000" cy="519351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96293" name="Oval 5"/>
          <p:cNvSpPr>
            <a:spLocks noChangeArrowheads="1"/>
          </p:cNvSpPr>
          <p:nvPr/>
        </p:nvSpPr>
        <p:spPr bwMode="auto">
          <a:xfrm rot="6551516">
            <a:off x="3848100" y="2178725"/>
            <a:ext cx="3048000" cy="519351"/>
          </a:xfrm>
          <a:prstGeom prst="ellipse">
            <a:avLst/>
          </a:prstGeom>
          <a:solidFill>
            <a:srgbClr val="6699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96294" name="Oval 6"/>
          <p:cNvSpPr>
            <a:spLocks noChangeArrowheads="1"/>
          </p:cNvSpPr>
          <p:nvPr/>
        </p:nvSpPr>
        <p:spPr bwMode="auto">
          <a:xfrm>
            <a:off x="4648200" y="3169325"/>
            <a:ext cx="5334000" cy="519351"/>
          </a:xfrm>
          <a:prstGeom prst="ellipse">
            <a:avLst/>
          </a:prstGeom>
          <a:solidFill>
            <a:srgbClr val="0000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96295" name="Text Box 7"/>
          <p:cNvSpPr txBox="1">
            <a:spLocks noChangeArrowheads="1"/>
          </p:cNvSpPr>
          <p:nvPr/>
        </p:nvSpPr>
        <p:spPr bwMode="auto">
          <a:xfrm>
            <a:off x="1399309" y="619990"/>
            <a:ext cx="9144000" cy="6413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Center of Overlap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396296" name="Line 8"/>
          <p:cNvSpPr>
            <a:spLocks noChangeShapeType="1"/>
          </p:cNvSpPr>
          <p:nvPr/>
        </p:nvSpPr>
        <p:spPr bwMode="auto">
          <a:xfrm>
            <a:off x="2590800" y="3429000"/>
            <a:ext cx="2209800" cy="0"/>
          </a:xfrm>
          <a:prstGeom prst="line">
            <a:avLst/>
          </a:prstGeom>
          <a:noFill/>
          <a:ln w="1143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96297" name="Oval 9"/>
          <p:cNvSpPr>
            <a:spLocks noChangeArrowheads="1"/>
          </p:cNvSpPr>
          <p:nvPr/>
        </p:nvSpPr>
        <p:spPr bwMode="auto">
          <a:xfrm>
            <a:off x="3124200" y="3169325"/>
            <a:ext cx="259766" cy="51935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96298" name="Line 10"/>
          <p:cNvSpPr>
            <a:spLocks noChangeShapeType="1"/>
          </p:cNvSpPr>
          <p:nvPr/>
        </p:nvSpPr>
        <p:spPr bwMode="auto">
          <a:xfrm>
            <a:off x="5410200" y="1447800"/>
            <a:ext cx="0" cy="1752600"/>
          </a:xfrm>
          <a:prstGeom prst="line">
            <a:avLst/>
          </a:prstGeom>
          <a:noFill/>
          <a:ln w="1143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96299" name="Line 11"/>
          <p:cNvSpPr>
            <a:spLocks noChangeShapeType="1"/>
          </p:cNvSpPr>
          <p:nvPr/>
        </p:nvSpPr>
        <p:spPr bwMode="auto">
          <a:xfrm>
            <a:off x="5105400" y="3657600"/>
            <a:ext cx="1828800" cy="1524000"/>
          </a:xfrm>
          <a:prstGeom prst="line">
            <a:avLst/>
          </a:prstGeom>
          <a:noFill/>
          <a:ln w="1143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96300" name="Line 12"/>
          <p:cNvSpPr>
            <a:spLocks noChangeShapeType="1"/>
          </p:cNvSpPr>
          <p:nvPr/>
        </p:nvSpPr>
        <p:spPr bwMode="auto">
          <a:xfrm>
            <a:off x="5257800" y="3429000"/>
            <a:ext cx="4419600" cy="0"/>
          </a:xfrm>
          <a:prstGeom prst="line">
            <a:avLst/>
          </a:prstGeom>
          <a:noFill/>
          <a:ln w="1143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96301" name="Oval 13"/>
          <p:cNvSpPr>
            <a:spLocks noChangeArrowheads="1"/>
          </p:cNvSpPr>
          <p:nvPr/>
        </p:nvSpPr>
        <p:spPr bwMode="auto">
          <a:xfrm>
            <a:off x="5181600" y="1988225"/>
            <a:ext cx="259766" cy="51935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96302" name="Oval 14"/>
          <p:cNvSpPr>
            <a:spLocks noChangeArrowheads="1"/>
          </p:cNvSpPr>
          <p:nvPr/>
        </p:nvSpPr>
        <p:spPr bwMode="auto">
          <a:xfrm>
            <a:off x="5829300" y="4198025"/>
            <a:ext cx="259766" cy="51935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96303" name="Oval 15"/>
          <p:cNvSpPr>
            <a:spLocks noChangeArrowheads="1"/>
          </p:cNvSpPr>
          <p:nvPr/>
        </p:nvSpPr>
        <p:spPr bwMode="auto">
          <a:xfrm>
            <a:off x="7162800" y="3169325"/>
            <a:ext cx="259766" cy="51935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B71E46-A57E-4015-8611-34C314944E0A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/>
              <a:t>Why are there more species in the tropics?: THE MECHANISMS ARE NOT CLEAR</a:t>
            </a:r>
          </a:p>
        </p:txBody>
      </p:sp>
    </p:spTree>
    <p:extLst>
      <p:ext uri="{BB962C8B-B14F-4D97-AF65-F5344CB8AC3E}">
        <p14:creationId xmlns:p14="http://schemas.microsoft.com/office/powerpoint/2010/main" val="145900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9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9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9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39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39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500"/>
                                        <p:tgtEl>
                                          <p:spTgt spid="39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396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0" dur="500"/>
                                        <p:tgtEl>
                                          <p:spTgt spid="39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animBg="1"/>
      <p:bldP spid="396292" grpId="0" animBg="1"/>
      <p:bldP spid="396293" grpId="0" animBg="1"/>
      <p:bldP spid="396294" grpId="0" animBg="1"/>
      <p:bldP spid="396295" grpId="0" animBg="1"/>
      <p:bldP spid="396296" grpId="0" animBg="1"/>
      <p:bldP spid="396297" grpId="0" animBg="1"/>
      <p:bldP spid="396298" grpId="0" animBg="1"/>
      <p:bldP spid="396299" grpId="0" animBg="1"/>
      <p:bldP spid="396300" grpId="0" animBg="1"/>
      <p:bldP spid="396301" grpId="0" animBg="1"/>
      <p:bldP spid="396302" grpId="0" animBg="1"/>
      <p:bldP spid="39630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2">
            <a:extLst>
              <a:ext uri="{FF2B5EF4-FFF2-40B4-BE49-F238E27FC236}">
                <a16:creationId xmlns:a16="http://schemas.microsoft.com/office/drawing/2014/main" id="{93292F4D-9785-452B-A6FB-CC53B6ABF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6" name="TextBox 165">
            <a:extLst>
              <a:ext uri="{FF2B5EF4-FFF2-40B4-BE49-F238E27FC236}">
                <a16:creationId xmlns:a16="http://schemas.microsoft.com/office/drawing/2014/main" id="{FF41B8EA-6EC7-4462-8F8C-2B1F2D1960C4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/>
              <a:t>Why are there more species in the tropics?: THE MECHANISMS ARE NOT CLEAR</a:t>
            </a:r>
          </a:p>
        </p:txBody>
      </p:sp>
      <p:sp>
        <p:nvSpPr>
          <p:cNvPr id="398339" name="Text Box 3"/>
          <p:cNvSpPr txBox="1">
            <a:spLocks noChangeArrowheads="1"/>
          </p:cNvSpPr>
          <p:nvPr/>
        </p:nvSpPr>
        <p:spPr bwMode="auto">
          <a:xfrm>
            <a:off x="1586346" y="692727"/>
            <a:ext cx="9144000" cy="6413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Center of Accumulation</a:t>
            </a:r>
            <a:endParaRPr lang="en-CA" sz="3600" dirty="0">
              <a:solidFill>
                <a:schemeClr val="bg1"/>
              </a:solidFill>
            </a:endParaRPr>
          </a:p>
        </p:txBody>
      </p:sp>
      <p:grpSp>
        <p:nvGrpSpPr>
          <p:cNvPr id="85" name="Group 4">
            <a:extLst>
              <a:ext uri="{FF2B5EF4-FFF2-40B4-BE49-F238E27FC236}">
                <a16:creationId xmlns:a16="http://schemas.microsoft.com/office/drawing/2014/main" id="{CF51CC2D-6A05-46E5-9DA3-18750FCFCA0D}"/>
              </a:ext>
            </a:extLst>
          </p:cNvPr>
          <p:cNvGrpSpPr>
            <a:grpSpLocks/>
          </p:cNvGrpSpPr>
          <p:nvPr/>
        </p:nvGrpSpPr>
        <p:grpSpPr bwMode="auto">
          <a:xfrm>
            <a:off x="2202873" y="2434937"/>
            <a:ext cx="6858000" cy="2438400"/>
            <a:chOff x="0" y="1632"/>
            <a:chExt cx="4320" cy="1536"/>
          </a:xfrm>
        </p:grpSpPr>
        <p:sp>
          <p:nvSpPr>
            <p:cNvPr id="86" name="Oval 5">
              <a:extLst>
                <a:ext uri="{FF2B5EF4-FFF2-40B4-BE49-F238E27FC236}">
                  <a16:creationId xmlns:a16="http://schemas.microsoft.com/office/drawing/2014/main" id="{8EDCC7E0-F403-4486-AE0F-BBEF2972B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87" name="Oval 6">
              <a:extLst>
                <a:ext uri="{FF2B5EF4-FFF2-40B4-BE49-F238E27FC236}">
                  <a16:creationId xmlns:a16="http://schemas.microsoft.com/office/drawing/2014/main" id="{ED3AE298-24D1-4D50-96F6-6FED56B3F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688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88" name="Oval 7">
              <a:extLst>
                <a:ext uri="{FF2B5EF4-FFF2-40B4-BE49-F238E27FC236}">
                  <a16:creationId xmlns:a16="http://schemas.microsoft.com/office/drawing/2014/main" id="{19AFA096-F53A-479F-ABD8-780DE563D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256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89" name="Oval 8">
              <a:extLst>
                <a:ext uri="{FF2B5EF4-FFF2-40B4-BE49-F238E27FC236}">
                  <a16:creationId xmlns:a16="http://schemas.microsoft.com/office/drawing/2014/main" id="{49EFEC42-5D5F-43D5-A798-983294A58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872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90" name="Oval 9">
              <a:extLst>
                <a:ext uri="{FF2B5EF4-FFF2-40B4-BE49-F238E27FC236}">
                  <a16:creationId xmlns:a16="http://schemas.microsoft.com/office/drawing/2014/main" id="{167D7ECB-4B97-4235-8785-3DAD4CA34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776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91" name="Oval 10">
              <a:extLst>
                <a:ext uri="{FF2B5EF4-FFF2-40B4-BE49-F238E27FC236}">
                  <a16:creationId xmlns:a16="http://schemas.microsoft.com/office/drawing/2014/main" id="{A32161C3-C498-4965-8B7E-8AB4BB2C0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072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92" name="Oval 11">
              <a:extLst>
                <a:ext uri="{FF2B5EF4-FFF2-40B4-BE49-F238E27FC236}">
                  <a16:creationId xmlns:a16="http://schemas.microsoft.com/office/drawing/2014/main" id="{C7EEF0E2-E1E4-4507-BFFF-7E08AA5D1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96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93" name="Oval 12">
              <a:extLst>
                <a:ext uri="{FF2B5EF4-FFF2-40B4-BE49-F238E27FC236}">
                  <a16:creationId xmlns:a16="http://schemas.microsoft.com/office/drawing/2014/main" id="{BF1DECCE-2EF3-4DE9-B46B-49B67BBCF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920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94" name="Oval 13">
              <a:extLst>
                <a:ext uri="{FF2B5EF4-FFF2-40B4-BE49-F238E27FC236}">
                  <a16:creationId xmlns:a16="http://schemas.microsoft.com/office/drawing/2014/main" id="{B8EF0CA6-CDD1-4A1D-AA7C-D99323173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400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95" name="Oval 14">
              <a:extLst>
                <a:ext uri="{FF2B5EF4-FFF2-40B4-BE49-F238E27FC236}">
                  <a16:creationId xmlns:a16="http://schemas.microsoft.com/office/drawing/2014/main" id="{72819171-26BC-4604-AF3B-0CA8035E3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1824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96" name="Oval 15">
              <a:extLst>
                <a:ext uri="{FF2B5EF4-FFF2-40B4-BE49-F238E27FC236}">
                  <a16:creationId xmlns:a16="http://schemas.microsoft.com/office/drawing/2014/main" id="{BB2AF6D1-E9AD-43E0-B9E3-4AB4FE07A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784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97" name="Oval 16">
              <a:extLst>
                <a:ext uri="{FF2B5EF4-FFF2-40B4-BE49-F238E27FC236}">
                  <a16:creationId xmlns:a16="http://schemas.microsoft.com/office/drawing/2014/main" id="{593EB25F-2621-4B5A-B74D-8B17CD64E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632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98" name="Oval 17">
              <a:extLst>
                <a:ext uri="{FF2B5EF4-FFF2-40B4-BE49-F238E27FC236}">
                  <a16:creationId xmlns:a16="http://schemas.microsoft.com/office/drawing/2014/main" id="{702380FB-607C-4C87-BA55-BF3EC1474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016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99" name="Oval 18">
              <a:extLst>
                <a:ext uri="{FF2B5EF4-FFF2-40B4-BE49-F238E27FC236}">
                  <a16:creationId xmlns:a16="http://schemas.microsoft.com/office/drawing/2014/main" id="{8F1C8DDE-E7E1-4487-A669-2FD2ED306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352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100" name="Oval 19">
              <a:extLst>
                <a:ext uri="{FF2B5EF4-FFF2-40B4-BE49-F238E27FC236}">
                  <a16:creationId xmlns:a16="http://schemas.microsoft.com/office/drawing/2014/main" id="{86251D87-8979-451A-852E-40034389F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208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101" name="Oval 20">
              <a:extLst>
                <a:ext uri="{FF2B5EF4-FFF2-40B4-BE49-F238E27FC236}">
                  <a16:creationId xmlns:a16="http://schemas.microsoft.com/office/drawing/2014/main" id="{FA87E54E-1011-4119-89B0-7603327B1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304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</p:grpSp>
      <p:grpSp>
        <p:nvGrpSpPr>
          <p:cNvPr id="102" name="Group 21">
            <a:extLst>
              <a:ext uri="{FF2B5EF4-FFF2-40B4-BE49-F238E27FC236}">
                <a16:creationId xmlns:a16="http://schemas.microsoft.com/office/drawing/2014/main" id="{A895BC25-9070-4B74-9814-1FA60D008D97}"/>
              </a:ext>
            </a:extLst>
          </p:cNvPr>
          <p:cNvGrpSpPr>
            <a:grpSpLocks/>
          </p:cNvGrpSpPr>
          <p:nvPr/>
        </p:nvGrpSpPr>
        <p:grpSpPr bwMode="auto">
          <a:xfrm>
            <a:off x="6317673" y="1825337"/>
            <a:ext cx="4724400" cy="2736850"/>
            <a:chOff x="2544" y="1200"/>
            <a:chExt cx="2976" cy="1724"/>
          </a:xfrm>
        </p:grpSpPr>
        <p:grpSp>
          <p:nvGrpSpPr>
            <p:cNvPr id="103" name="Group 22">
              <a:extLst>
                <a:ext uri="{FF2B5EF4-FFF2-40B4-BE49-F238E27FC236}">
                  <a16:creationId xmlns:a16="http://schemas.microsoft.com/office/drawing/2014/main" id="{8FBF6D32-7ABA-4A19-BFA3-E48A1353D2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1680"/>
              <a:ext cx="2112" cy="1056"/>
              <a:chOff x="2640" y="1488"/>
              <a:chExt cx="2592" cy="1344"/>
            </a:xfrm>
          </p:grpSpPr>
          <p:sp>
            <p:nvSpPr>
              <p:cNvPr id="116" name="AutoShape 23">
                <a:extLst>
                  <a:ext uri="{FF2B5EF4-FFF2-40B4-BE49-F238E27FC236}">
                    <a16:creationId xmlns:a16="http://schemas.microsoft.com/office/drawing/2014/main" id="{3B9A417D-9FA5-425E-8687-8B837160D6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2256"/>
                <a:ext cx="432" cy="240"/>
              </a:xfrm>
              <a:prstGeom prst="leftArrow">
                <a:avLst>
                  <a:gd name="adj1" fmla="val 50000"/>
                  <a:gd name="adj2" fmla="val 45000"/>
                </a:avLst>
              </a:prstGeom>
              <a:gradFill rotWithShape="0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CA"/>
              </a:p>
            </p:txBody>
          </p:sp>
          <p:sp>
            <p:nvSpPr>
              <p:cNvPr id="117" name="AutoShape 24">
                <a:extLst>
                  <a:ext uri="{FF2B5EF4-FFF2-40B4-BE49-F238E27FC236}">
                    <a16:creationId xmlns:a16="http://schemas.microsoft.com/office/drawing/2014/main" id="{67CD8DB4-93E6-46FC-B3A2-F43B9401F5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968"/>
                <a:ext cx="432" cy="240"/>
              </a:xfrm>
              <a:prstGeom prst="leftArrow">
                <a:avLst>
                  <a:gd name="adj1" fmla="val 50000"/>
                  <a:gd name="adj2" fmla="val 45000"/>
                </a:avLst>
              </a:prstGeom>
              <a:gradFill rotWithShape="0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CA"/>
              </a:p>
            </p:txBody>
          </p:sp>
          <p:sp>
            <p:nvSpPr>
              <p:cNvPr id="118" name="AutoShape 25">
                <a:extLst>
                  <a:ext uri="{FF2B5EF4-FFF2-40B4-BE49-F238E27FC236}">
                    <a16:creationId xmlns:a16="http://schemas.microsoft.com/office/drawing/2014/main" id="{3B57663A-ECF6-470A-B1F8-519AB2234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680"/>
                <a:ext cx="432" cy="240"/>
              </a:xfrm>
              <a:prstGeom prst="leftArrow">
                <a:avLst>
                  <a:gd name="adj1" fmla="val 50000"/>
                  <a:gd name="adj2" fmla="val 45000"/>
                </a:avLst>
              </a:prstGeom>
              <a:gradFill rotWithShape="0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CA"/>
              </a:p>
            </p:txBody>
          </p:sp>
          <p:sp>
            <p:nvSpPr>
              <p:cNvPr id="119" name="AutoShape 26">
                <a:extLst>
                  <a:ext uri="{FF2B5EF4-FFF2-40B4-BE49-F238E27FC236}">
                    <a16:creationId xmlns:a16="http://schemas.microsoft.com/office/drawing/2014/main" id="{C946DB2F-70B7-47AF-88B4-8028F693A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872"/>
                <a:ext cx="432" cy="240"/>
              </a:xfrm>
              <a:prstGeom prst="leftArrow">
                <a:avLst>
                  <a:gd name="adj1" fmla="val 50000"/>
                  <a:gd name="adj2" fmla="val 45000"/>
                </a:avLst>
              </a:prstGeom>
              <a:gradFill rotWithShape="0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CA"/>
              </a:p>
            </p:txBody>
          </p:sp>
          <p:sp>
            <p:nvSpPr>
              <p:cNvPr id="120" name="AutoShape 27">
                <a:extLst>
                  <a:ext uri="{FF2B5EF4-FFF2-40B4-BE49-F238E27FC236}">
                    <a16:creationId xmlns:a16="http://schemas.microsoft.com/office/drawing/2014/main" id="{C653F68A-B010-4A51-8F8B-F3B85855D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2352"/>
                <a:ext cx="432" cy="240"/>
              </a:xfrm>
              <a:prstGeom prst="leftArrow">
                <a:avLst>
                  <a:gd name="adj1" fmla="val 50000"/>
                  <a:gd name="adj2" fmla="val 45000"/>
                </a:avLst>
              </a:prstGeom>
              <a:gradFill rotWithShape="0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CA"/>
              </a:p>
            </p:txBody>
          </p:sp>
          <p:sp>
            <p:nvSpPr>
              <p:cNvPr id="121" name="AutoShape 28">
                <a:extLst>
                  <a:ext uri="{FF2B5EF4-FFF2-40B4-BE49-F238E27FC236}">
                    <a16:creationId xmlns:a16="http://schemas.microsoft.com/office/drawing/2014/main" id="{40DE616F-C950-45CC-9FF2-9235A1A284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112"/>
                <a:ext cx="432" cy="240"/>
              </a:xfrm>
              <a:prstGeom prst="leftArrow">
                <a:avLst>
                  <a:gd name="adj1" fmla="val 50000"/>
                  <a:gd name="adj2" fmla="val 45000"/>
                </a:avLst>
              </a:prstGeom>
              <a:gradFill rotWithShape="0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CA"/>
              </a:p>
            </p:txBody>
          </p:sp>
          <p:sp>
            <p:nvSpPr>
              <p:cNvPr id="122" name="AutoShape 29">
                <a:extLst>
                  <a:ext uri="{FF2B5EF4-FFF2-40B4-BE49-F238E27FC236}">
                    <a16:creationId xmlns:a16="http://schemas.microsoft.com/office/drawing/2014/main" id="{CED20653-6642-45D2-8455-CCACDA99A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352"/>
                <a:ext cx="432" cy="240"/>
              </a:xfrm>
              <a:prstGeom prst="leftArrow">
                <a:avLst>
                  <a:gd name="adj1" fmla="val 50000"/>
                  <a:gd name="adj2" fmla="val 45000"/>
                </a:avLst>
              </a:prstGeom>
              <a:gradFill rotWithShape="0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CA"/>
              </a:p>
            </p:txBody>
          </p:sp>
          <p:sp>
            <p:nvSpPr>
              <p:cNvPr id="123" name="AutoShape 30">
                <a:extLst>
                  <a:ext uri="{FF2B5EF4-FFF2-40B4-BE49-F238E27FC236}">
                    <a16:creationId xmlns:a16="http://schemas.microsoft.com/office/drawing/2014/main" id="{56247162-441E-429B-B07E-63E05871B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064"/>
                <a:ext cx="432" cy="240"/>
              </a:xfrm>
              <a:prstGeom prst="leftArrow">
                <a:avLst>
                  <a:gd name="adj1" fmla="val 50000"/>
                  <a:gd name="adj2" fmla="val 45000"/>
                </a:avLst>
              </a:prstGeom>
              <a:gradFill rotWithShape="0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CA"/>
              </a:p>
            </p:txBody>
          </p:sp>
          <p:sp>
            <p:nvSpPr>
              <p:cNvPr id="124" name="AutoShape 31">
                <a:extLst>
                  <a:ext uri="{FF2B5EF4-FFF2-40B4-BE49-F238E27FC236}">
                    <a16:creationId xmlns:a16="http://schemas.microsoft.com/office/drawing/2014/main" id="{7C7B37E4-4E9E-432B-BC7D-2BB921A55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824"/>
                <a:ext cx="432" cy="240"/>
              </a:xfrm>
              <a:prstGeom prst="leftArrow">
                <a:avLst>
                  <a:gd name="adj1" fmla="val 50000"/>
                  <a:gd name="adj2" fmla="val 45000"/>
                </a:avLst>
              </a:prstGeom>
              <a:gradFill rotWithShape="0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CA"/>
              </a:p>
            </p:txBody>
          </p:sp>
          <p:sp>
            <p:nvSpPr>
              <p:cNvPr id="125" name="AutoShape 32">
                <a:extLst>
                  <a:ext uri="{FF2B5EF4-FFF2-40B4-BE49-F238E27FC236}">
                    <a16:creationId xmlns:a16="http://schemas.microsoft.com/office/drawing/2014/main" id="{75DF9146-7A30-4DD1-A232-EE5E6B143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536"/>
                <a:ext cx="432" cy="240"/>
              </a:xfrm>
              <a:prstGeom prst="leftArrow">
                <a:avLst>
                  <a:gd name="adj1" fmla="val 50000"/>
                  <a:gd name="adj2" fmla="val 45000"/>
                </a:avLst>
              </a:prstGeom>
              <a:gradFill rotWithShape="0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CA"/>
              </a:p>
            </p:txBody>
          </p:sp>
          <p:sp>
            <p:nvSpPr>
              <p:cNvPr id="126" name="AutoShape 33">
                <a:extLst>
                  <a:ext uri="{FF2B5EF4-FFF2-40B4-BE49-F238E27FC236}">
                    <a16:creationId xmlns:a16="http://schemas.microsoft.com/office/drawing/2014/main" id="{4B4F84F6-7382-4D26-923E-B2E850581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496"/>
                <a:ext cx="432" cy="240"/>
              </a:xfrm>
              <a:prstGeom prst="leftArrow">
                <a:avLst>
                  <a:gd name="adj1" fmla="val 50000"/>
                  <a:gd name="adj2" fmla="val 45000"/>
                </a:avLst>
              </a:prstGeom>
              <a:gradFill rotWithShape="0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CA"/>
              </a:p>
            </p:txBody>
          </p:sp>
          <p:sp>
            <p:nvSpPr>
              <p:cNvPr id="127" name="AutoShape 34">
                <a:extLst>
                  <a:ext uri="{FF2B5EF4-FFF2-40B4-BE49-F238E27FC236}">
                    <a16:creationId xmlns:a16="http://schemas.microsoft.com/office/drawing/2014/main" id="{F557B08F-B758-4BED-9A4B-B1954BE10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160"/>
                <a:ext cx="432" cy="240"/>
              </a:xfrm>
              <a:prstGeom prst="leftArrow">
                <a:avLst>
                  <a:gd name="adj1" fmla="val 50000"/>
                  <a:gd name="adj2" fmla="val 45000"/>
                </a:avLst>
              </a:prstGeom>
              <a:gradFill rotWithShape="0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CA"/>
              </a:p>
            </p:txBody>
          </p:sp>
          <p:sp>
            <p:nvSpPr>
              <p:cNvPr id="128" name="AutoShape 35">
                <a:extLst>
                  <a:ext uri="{FF2B5EF4-FFF2-40B4-BE49-F238E27FC236}">
                    <a16:creationId xmlns:a16="http://schemas.microsoft.com/office/drawing/2014/main" id="{8A836D6B-6E04-4CB8-8F4D-92432F5D74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680"/>
                <a:ext cx="432" cy="240"/>
              </a:xfrm>
              <a:prstGeom prst="leftArrow">
                <a:avLst>
                  <a:gd name="adj1" fmla="val 50000"/>
                  <a:gd name="adj2" fmla="val 45000"/>
                </a:avLst>
              </a:prstGeom>
              <a:gradFill rotWithShape="0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CA"/>
              </a:p>
            </p:txBody>
          </p:sp>
          <p:sp>
            <p:nvSpPr>
              <p:cNvPr id="129" name="AutoShape 36">
                <a:extLst>
                  <a:ext uri="{FF2B5EF4-FFF2-40B4-BE49-F238E27FC236}">
                    <a16:creationId xmlns:a16="http://schemas.microsoft.com/office/drawing/2014/main" id="{AFC00327-A4FB-4738-B2F3-5EE55B34E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968"/>
                <a:ext cx="432" cy="240"/>
              </a:xfrm>
              <a:prstGeom prst="leftArrow">
                <a:avLst>
                  <a:gd name="adj1" fmla="val 50000"/>
                  <a:gd name="adj2" fmla="val 45000"/>
                </a:avLst>
              </a:prstGeom>
              <a:gradFill rotWithShape="0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CA"/>
              </a:p>
            </p:txBody>
          </p:sp>
          <p:sp>
            <p:nvSpPr>
              <p:cNvPr id="130" name="AutoShape 37">
                <a:extLst>
                  <a:ext uri="{FF2B5EF4-FFF2-40B4-BE49-F238E27FC236}">
                    <a16:creationId xmlns:a16="http://schemas.microsoft.com/office/drawing/2014/main" id="{FE1EF54F-20E1-4CB3-BEA5-96F413023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2592"/>
                <a:ext cx="432" cy="240"/>
              </a:xfrm>
              <a:prstGeom prst="leftArrow">
                <a:avLst>
                  <a:gd name="adj1" fmla="val 50000"/>
                  <a:gd name="adj2" fmla="val 45000"/>
                </a:avLst>
              </a:prstGeom>
              <a:gradFill rotWithShape="0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CA"/>
              </a:p>
            </p:txBody>
          </p:sp>
          <p:sp>
            <p:nvSpPr>
              <p:cNvPr id="131" name="AutoShape 38">
                <a:extLst>
                  <a:ext uri="{FF2B5EF4-FFF2-40B4-BE49-F238E27FC236}">
                    <a16:creationId xmlns:a16="http://schemas.microsoft.com/office/drawing/2014/main" id="{3D00B8A4-205D-48A9-A6E4-D28092911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1824"/>
                <a:ext cx="432" cy="240"/>
              </a:xfrm>
              <a:prstGeom prst="leftArrow">
                <a:avLst>
                  <a:gd name="adj1" fmla="val 50000"/>
                  <a:gd name="adj2" fmla="val 45000"/>
                </a:avLst>
              </a:prstGeom>
              <a:gradFill rotWithShape="0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CA"/>
              </a:p>
            </p:txBody>
          </p:sp>
          <p:sp>
            <p:nvSpPr>
              <p:cNvPr id="132" name="AutoShape 39">
                <a:extLst>
                  <a:ext uri="{FF2B5EF4-FFF2-40B4-BE49-F238E27FC236}">
                    <a16:creationId xmlns:a16="http://schemas.microsoft.com/office/drawing/2014/main" id="{2DFD32AA-DF7D-4408-B2CB-FE5F4E519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1488"/>
                <a:ext cx="432" cy="240"/>
              </a:xfrm>
              <a:prstGeom prst="leftArrow">
                <a:avLst>
                  <a:gd name="adj1" fmla="val 50000"/>
                  <a:gd name="adj2" fmla="val 45000"/>
                </a:avLst>
              </a:prstGeom>
              <a:gradFill rotWithShape="0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CA"/>
              </a:p>
            </p:txBody>
          </p:sp>
        </p:grpSp>
        <p:sp>
          <p:nvSpPr>
            <p:cNvPr id="104" name="AutoShape 40">
              <a:extLst>
                <a:ext uri="{FF2B5EF4-FFF2-40B4-BE49-F238E27FC236}">
                  <a16:creationId xmlns:a16="http://schemas.microsoft.com/office/drawing/2014/main" id="{6E251860-265E-4E4C-ADBF-036C9504B6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220359">
              <a:off x="4431" y="1281"/>
              <a:ext cx="352" cy="189"/>
            </a:xfrm>
            <a:prstGeom prst="leftArrow">
              <a:avLst>
                <a:gd name="adj1" fmla="val 50000"/>
                <a:gd name="adj2" fmla="val 46561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105" name="AutoShape 41">
              <a:extLst>
                <a:ext uri="{FF2B5EF4-FFF2-40B4-BE49-F238E27FC236}">
                  <a16:creationId xmlns:a16="http://schemas.microsoft.com/office/drawing/2014/main" id="{B4CE4EA7-B2D5-4CCE-8479-5BF9732E6C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211953">
              <a:off x="4560" y="1488"/>
              <a:ext cx="352" cy="189"/>
            </a:xfrm>
            <a:prstGeom prst="leftArrow">
              <a:avLst>
                <a:gd name="adj1" fmla="val 50000"/>
                <a:gd name="adj2" fmla="val 46561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106" name="AutoShape 42">
              <a:extLst>
                <a:ext uri="{FF2B5EF4-FFF2-40B4-BE49-F238E27FC236}">
                  <a16:creationId xmlns:a16="http://schemas.microsoft.com/office/drawing/2014/main" id="{B0672D37-5C5E-4821-A649-2C141CE70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736"/>
              <a:ext cx="352" cy="188"/>
            </a:xfrm>
            <a:prstGeom prst="leftArrow">
              <a:avLst>
                <a:gd name="adj1" fmla="val 50000"/>
                <a:gd name="adj2" fmla="val 46809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107" name="AutoShape 43">
              <a:extLst>
                <a:ext uri="{FF2B5EF4-FFF2-40B4-BE49-F238E27FC236}">
                  <a16:creationId xmlns:a16="http://schemas.microsoft.com/office/drawing/2014/main" id="{7AA4DA26-9C4D-4939-A2C9-E50111DB8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400"/>
              <a:ext cx="352" cy="188"/>
            </a:xfrm>
            <a:prstGeom prst="leftArrow">
              <a:avLst>
                <a:gd name="adj1" fmla="val 50000"/>
                <a:gd name="adj2" fmla="val 46809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108" name="AutoShape 44">
              <a:extLst>
                <a:ext uri="{FF2B5EF4-FFF2-40B4-BE49-F238E27FC236}">
                  <a16:creationId xmlns:a16="http://schemas.microsoft.com/office/drawing/2014/main" id="{251E61E8-3C46-485C-BE2A-0053BF4D3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208"/>
              <a:ext cx="352" cy="189"/>
            </a:xfrm>
            <a:prstGeom prst="leftArrow">
              <a:avLst>
                <a:gd name="adj1" fmla="val 50000"/>
                <a:gd name="adj2" fmla="val 46561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109" name="AutoShape 45">
              <a:extLst>
                <a:ext uri="{FF2B5EF4-FFF2-40B4-BE49-F238E27FC236}">
                  <a16:creationId xmlns:a16="http://schemas.microsoft.com/office/drawing/2014/main" id="{8722AE0A-9FCB-49F3-B5A9-280D2D97D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592"/>
              <a:ext cx="352" cy="189"/>
            </a:xfrm>
            <a:prstGeom prst="leftArrow">
              <a:avLst>
                <a:gd name="adj1" fmla="val 50000"/>
                <a:gd name="adj2" fmla="val 46561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110" name="AutoShape 46">
              <a:extLst>
                <a:ext uri="{FF2B5EF4-FFF2-40B4-BE49-F238E27FC236}">
                  <a16:creationId xmlns:a16="http://schemas.microsoft.com/office/drawing/2014/main" id="{E3C3DFEA-B250-4F1A-9847-681418FAD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728"/>
              <a:ext cx="352" cy="188"/>
            </a:xfrm>
            <a:prstGeom prst="leftArrow">
              <a:avLst>
                <a:gd name="adj1" fmla="val 50000"/>
                <a:gd name="adj2" fmla="val 46809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112" name="AutoShape 47">
              <a:extLst>
                <a:ext uri="{FF2B5EF4-FFF2-40B4-BE49-F238E27FC236}">
                  <a16:creationId xmlns:a16="http://schemas.microsoft.com/office/drawing/2014/main" id="{45AF59A4-C4E2-4409-9DED-EBB9528BB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112"/>
              <a:ext cx="352" cy="189"/>
            </a:xfrm>
            <a:prstGeom prst="leftArrow">
              <a:avLst>
                <a:gd name="adj1" fmla="val 50000"/>
                <a:gd name="adj2" fmla="val 46561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113" name="AutoShape 48">
              <a:extLst>
                <a:ext uri="{FF2B5EF4-FFF2-40B4-BE49-F238E27FC236}">
                  <a16:creationId xmlns:a16="http://schemas.microsoft.com/office/drawing/2014/main" id="{CC0E9DE2-29EE-4F5F-B6D4-CFCE8D6EAF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76355">
              <a:off x="5136" y="2640"/>
              <a:ext cx="384" cy="192"/>
            </a:xfrm>
            <a:prstGeom prst="leftArrow">
              <a:avLst>
                <a:gd name="adj1" fmla="val 50000"/>
                <a:gd name="adj2" fmla="val 50000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114" name="AutoShape 49">
              <a:extLst>
                <a:ext uri="{FF2B5EF4-FFF2-40B4-BE49-F238E27FC236}">
                  <a16:creationId xmlns:a16="http://schemas.microsoft.com/office/drawing/2014/main" id="{53454DCB-7FDD-481F-9913-F24B840E1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920"/>
              <a:ext cx="352" cy="189"/>
            </a:xfrm>
            <a:prstGeom prst="leftArrow">
              <a:avLst>
                <a:gd name="adj1" fmla="val 50000"/>
                <a:gd name="adj2" fmla="val 46561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115" name="AutoShape 50">
              <a:extLst>
                <a:ext uri="{FF2B5EF4-FFF2-40B4-BE49-F238E27FC236}">
                  <a16:creationId xmlns:a16="http://schemas.microsoft.com/office/drawing/2014/main" id="{9FA4F1FD-924F-43A7-A505-776AF0E2B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536"/>
              <a:ext cx="352" cy="189"/>
            </a:xfrm>
            <a:prstGeom prst="leftArrow">
              <a:avLst>
                <a:gd name="adj1" fmla="val 50000"/>
                <a:gd name="adj2" fmla="val 46561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</p:grpSp>
      <p:grpSp>
        <p:nvGrpSpPr>
          <p:cNvPr id="133" name="Group 51">
            <a:extLst>
              <a:ext uri="{FF2B5EF4-FFF2-40B4-BE49-F238E27FC236}">
                <a16:creationId xmlns:a16="http://schemas.microsoft.com/office/drawing/2014/main" id="{34EFEB03-11A7-4C6A-B262-2FEF43533E16}"/>
              </a:ext>
            </a:extLst>
          </p:cNvPr>
          <p:cNvGrpSpPr>
            <a:grpSpLocks/>
          </p:cNvGrpSpPr>
          <p:nvPr/>
        </p:nvGrpSpPr>
        <p:grpSpPr bwMode="auto">
          <a:xfrm>
            <a:off x="2202873" y="2587337"/>
            <a:ext cx="2284413" cy="1544638"/>
            <a:chOff x="480" y="1847"/>
            <a:chExt cx="1439" cy="973"/>
          </a:xfrm>
        </p:grpSpPr>
        <p:sp>
          <p:nvSpPr>
            <p:cNvPr id="134" name="AutoShape 52">
              <a:extLst>
                <a:ext uri="{FF2B5EF4-FFF2-40B4-BE49-F238E27FC236}">
                  <a16:creationId xmlns:a16="http://schemas.microsoft.com/office/drawing/2014/main" id="{47CF322B-7A7B-4894-A4D4-AC1136510A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895" y="2243"/>
              <a:ext cx="288" cy="180"/>
            </a:xfrm>
            <a:prstGeom prst="leftArrow">
              <a:avLst>
                <a:gd name="adj1" fmla="val 50000"/>
                <a:gd name="adj2" fmla="val 40000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135" name="AutoShape 53">
              <a:extLst>
                <a:ext uri="{FF2B5EF4-FFF2-40B4-BE49-F238E27FC236}">
                  <a16:creationId xmlns:a16="http://schemas.microsoft.com/office/drawing/2014/main" id="{70FC34EF-B2D5-4A70-8A5E-4556A08541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183" y="2459"/>
              <a:ext cx="288" cy="180"/>
            </a:xfrm>
            <a:prstGeom prst="leftArrow">
              <a:avLst>
                <a:gd name="adj1" fmla="val 50000"/>
                <a:gd name="adj2" fmla="val 40000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136" name="AutoShape 54">
              <a:extLst>
                <a:ext uri="{FF2B5EF4-FFF2-40B4-BE49-F238E27FC236}">
                  <a16:creationId xmlns:a16="http://schemas.microsoft.com/office/drawing/2014/main" id="{6E9B21A1-1634-44F5-A415-35426E21EB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279" y="2315"/>
              <a:ext cx="288" cy="180"/>
            </a:xfrm>
            <a:prstGeom prst="leftArrow">
              <a:avLst>
                <a:gd name="adj1" fmla="val 50000"/>
                <a:gd name="adj2" fmla="val 40000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137" name="AutoShape 55">
              <a:extLst>
                <a:ext uri="{FF2B5EF4-FFF2-40B4-BE49-F238E27FC236}">
                  <a16:creationId xmlns:a16="http://schemas.microsoft.com/office/drawing/2014/main" id="{05968033-2CD8-46A7-BF2D-C48E0FB86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831" y="1955"/>
              <a:ext cx="288" cy="180"/>
            </a:xfrm>
            <a:prstGeom prst="leftArrow">
              <a:avLst>
                <a:gd name="adj1" fmla="val 50000"/>
                <a:gd name="adj2" fmla="val 40000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138" name="AutoShape 56">
              <a:extLst>
                <a:ext uri="{FF2B5EF4-FFF2-40B4-BE49-F238E27FC236}">
                  <a16:creationId xmlns:a16="http://schemas.microsoft.com/office/drawing/2014/main" id="{ADAD767D-4572-43BD-B969-8FACC5AA59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087" y="2135"/>
              <a:ext cx="288" cy="180"/>
            </a:xfrm>
            <a:prstGeom prst="leftArrow">
              <a:avLst>
                <a:gd name="adj1" fmla="val 50000"/>
                <a:gd name="adj2" fmla="val 40000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139" name="AutoShape 57">
              <a:extLst>
                <a:ext uri="{FF2B5EF4-FFF2-40B4-BE49-F238E27FC236}">
                  <a16:creationId xmlns:a16="http://schemas.microsoft.com/office/drawing/2014/main" id="{9AD79341-A984-4299-AE93-8FC0E67D92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215" y="1955"/>
              <a:ext cx="288" cy="180"/>
            </a:xfrm>
            <a:prstGeom prst="leftArrow">
              <a:avLst>
                <a:gd name="adj1" fmla="val 50000"/>
                <a:gd name="adj2" fmla="val 40000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140" name="AutoShape 58">
              <a:extLst>
                <a:ext uri="{FF2B5EF4-FFF2-40B4-BE49-F238E27FC236}">
                  <a16:creationId xmlns:a16="http://schemas.microsoft.com/office/drawing/2014/main" id="{303A775A-098D-4490-AF7A-BCD5D4C27A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471" y="2171"/>
              <a:ext cx="288" cy="180"/>
            </a:xfrm>
            <a:prstGeom prst="leftArrow">
              <a:avLst>
                <a:gd name="adj1" fmla="val 50000"/>
                <a:gd name="adj2" fmla="val 40000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141" name="AutoShape 59">
              <a:extLst>
                <a:ext uri="{FF2B5EF4-FFF2-40B4-BE49-F238E27FC236}">
                  <a16:creationId xmlns:a16="http://schemas.microsoft.com/office/drawing/2014/main" id="{A6C3168D-1830-46E7-9A40-76559C11C8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631" y="2351"/>
              <a:ext cx="288" cy="180"/>
            </a:xfrm>
            <a:prstGeom prst="leftArrow">
              <a:avLst>
                <a:gd name="adj1" fmla="val 50000"/>
                <a:gd name="adj2" fmla="val 40000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142" name="AutoShape 60">
              <a:extLst>
                <a:ext uri="{FF2B5EF4-FFF2-40B4-BE49-F238E27FC236}">
                  <a16:creationId xmlns:a16="http://schemas.microsoft.com/office/drawing/2014/main" id="{8A77497D-CD51-435B-B943-A44DE8F93B4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863" y="2567"/>
              <a:ext cx="288" cy="180"/>
            </a:xfrm>
            <a:prstGeom prst="leftArrow">
              <a:avLst>
                <a:gd name="adj1" fmla="val 50000"/>
                <a:gd name="adj2" fmla="val 40000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143" name="AutoShape 61">
              <a:extLst>
                <a:ext uri="{FF2B5EF4-FFF2-40B4-BE49-F238E27FC236}">
                  <a16:creationId xmlns:a16="http://schemas.microsoft.com/office/drawing/2014/main" id="{6C013F6B-6289-4E96-949A-70A87AA88B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43" y="1847"/>
              <a:ext cx="288" cy="180"/>
            </a:xfrm>
            <a:prstGeom prst="leftArrow">
              <a:avLst>
                <a:gd name="adj1" fmla="val 50000"/>
                <a:gd name="adj2" fmla="val 40000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144" name="AutoShape 62">
              <a:extLst>
                <a:ext uri="{FF2B5EF4-FFF2-40B4-BE49-F238E27FC236}">
                  <a16:creationId xmlns:a16="http://schemas.microsoft.com/office/drawing/2014/main" id="{E50FFB2D-D7ED-4F01-BCF1-AEDC4D3291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07" y="2099"/>
              <a:ext cx="288" cy="180"/>
            </a:xfrm>
            <a:prstGeom prst="leftArrow">
              <a:avLst>
                <a:gd name="adj1" fmla="val 50000"/>
                <a:gd name="adj2" fmla="val 40000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145" name="AutoShape 63">
              <a:extLst>
                <a:ext uri="{FF2B5EF4-FFF2-40B4-BE49-F238E27FC236}">
                  <a16:creationId xmlns:a16="http://schemas.microsoft.com/office/drawing/2014/main" id="{667329DA-15FD-49AE-A4BD-0812C7CE4A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43" y="2459"/>
              <a:ext cx="288" cy="180"/>
            </a:xfrm>
            <a:prstGeom prst="leftArrow">
              <a:avLst>
                <a:gd name="adj1" fmla="val 50000"/>
                <a:gd name="adj2" fmla="val 40000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146" name="AutoShape 64">
              <a:extLst>
                <a:ext uri="{FF2B5EF4-FFF2-40B4-BE49-F238E27FC236}">
                  <a16:creationId xmlns:a16="http://schemas.microsoft.com/office/drawing/2014/main" id="{79470C9E-F5D8-4543-83C6-F5701A8E56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43" y="2243"/>
              <a:ext cx="288" cy="180"/>
            </a:xfrm>
            <a:prstGeom prst="leftArrow">
              <a:avLst>
                <a:gd name="adj1" fmla="val 50000"/>
                <a:gd name="adj2" fmla="val 40000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147" name="AutoShape 65">
              <a:extLst>
                <a:ext uri="{FF2B5EF4-FFF2-40B4-BE49-F238E27FC236}">
                  <a16:creationId xmlns:a16="http://schemas.microsoft.com/office/drawing/2014/main" id="{AF8145AA-F775-4D38-8C58-74FC1DBF24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714897">
              <a:off x="480" y="2640"/>
              <a:ext cx="288" cy="180"/>
            </a:xfrm>
            <a:prstGeom prst="leftArrow">
              <a:avLst>
                <a:gd name="adj1" fmla="val 50000"/>
                <a:gd name="adj2" fmla="val 40000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</p:grpSp>
      <p:grpSp>
        <p:nvGrpSpPr>
          <p:cNvPr id="148" name="Group 66">
            <a:extLst>
              <a:ext uri="{FF2B5EF4-FFF2-40B4-BE49-F238E27FC236}">
                <a16:creationId xmlns:a16="http://schemas.microsoft.com/office/drawing/2014/main" id="{C5C9708D-1C08-43A2-8E3B-70679482B097}"/>
              </a:ext>
            </a:extLst>
          </p:cNvPr>
          <p:cNvGrpSpPr>
            <a:grpSpLocks/>
          </p:cNvGrpSpPr>
          <p:nvPr/>
        </p:nvGrpSpPr>
        <p:grpSpPr bwMode="auto">
          <a:xfrm>
            <a:off x="2202873" y="2815937"/>
            <a:ext cx="2209800" cy="1828800"/>
            <a:chOff x="0" y="1872"/>
            <a:chExt cx="1392" cy="1152"/>
          </a:xfrm>
        </p:grpSpPr>
        <p:sp>
          <p:nvSpPr>
            <p:cNvPr id="149" name="Line 67">
              <a:extLst>
                <a:ext uri="{FF2B5EF4-FFF2-40B4-BE49-F238E27FC236}">
                  <a16:creationId xmlns:a16="http://schemas.microsoft.com/office/drawing/2014/main" id="{49D997FA-BFA3-48D0-8323-28D63E25C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256"/>
              <a:ext cx="57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CA"/>
            </a:p>
          </p:txBody>
        </p:sp>
        <p:sp>
          <p:nvSpPr>
            <p:cNvPr id="150" name="Line 68">
              <a:extLst>
                <a:ext uri="{FF2B5EF4-FFF2-40B4-BE49-F238E27FC236}">
                  <a16:creationId xmlns:a16="http://schemas.microsoft.com/office/drawing/2014/main" id="{D90C595D-981A-439D-85FA-5DB442A13E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2352"/>
              <a:ext cx="1296" cy="1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CA"/>
            </a:p>
          </p:txBody>
        </p:sp>
        <p:sp>
          <p:nvSpPr>
            <p:cNvPr id="151" name="Line 69">
              <a:extLst>
                <a:ext uri="{FF2B5EF4-FFF2-40B4-BE49-F238E27FC236}">
                  <a16:creationId xmlns:a16="http://schemas.microsoft.com/office/drawing/2014/main" id="{C1A49252-805B-460F-8132-01F683DB3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352"/>
              <a:ext cx="57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CA"/>
            </a:p>
          </p:txBody>
        </p:sp>
        <p:sp>
          <p:nvSpPr>
            <p:cNvPr id="152" name="Line 70">
              <a:extLst>
                <a:ext uri="{FF2B5EF4-FFF2-40B4-BE49-F238E27FC236}">
                  <a16:creationId xmlns:a16="http://schemas.microsoft.com/office/drawing/2014/main" id="{82AAE2CA-FC26-4690-B151-570DA29EB0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2448"/>
              <a:ext cx="576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CA"/>
            </a:p>
          </p:txBody>
        </p:sp>
        <p:sp>
          <p:nvSpPr>
            <p:cNvPr id="153" name="Line 71">
              <a:extLst>
                <a:ext uri="{FF2B5EF4-FFF2-40B4-BE49-F238E27FC236}">
                  <a16:creationId xmlns:a16="http://schemas.microsoft.com/office/drawing/2014/main" id="{ACDE4141-FEDF-4634-8E8E-5FF0F4458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872"/>
              <a:ext cx="1248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CA"/>
            </a:p>
          </p:txBody>
        </p:sp>
        <p:sp>
          <p:nvSpPr>
            <p:cNvPr id="154" name="Line 72">
              <a:extLst>
                <a:ext uri="{FF2B5EF4-FFF2-40B4-BE49-F238E27FC236}">
                  <a16:creationId xmlns:a16="http://schemas.microsoft.com/office/drawing/2014/main" id="{BCED3FB4-75B8-4A18-A4E5-C210693619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2448"/>
              <a:ext cx="480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CA"/>
            </a:p>
          </p:txBody>
        </p:sp>
      </p:grpSp>
      <p:grpSp>
        <p:nvGrpSpPr>
          <p:cNvPr id="155" name="Group 73">
            <a:extLst>
              <a:ext uri="{FF2B5EF4-FFF2-40B4-BE49-F238E27FC236}">
                <a16:creationId xmlns:a16="http://schemas.microsoft.com/office/drawing/2014/main" id="{A81F0EA4-15B4-4267-BF37-1E21C19E3520}"/>
              </a:ext>
            </a:extLst>
          </p:cNvPr>
          <p:cNvGrpSpPr>
            <a:grpSpLocks/>
          </p:cNvGrpSpPr>
          <p:nvPr/>
        </p:nvGrpSpPr>
        <p:grpSpPr bwMode="auto">
          <a:xfrm>
            <a:off x="4793673" y="2815937"/>
            <a:ext cx="4114800" cy="1371600"/>
            <a:chOff x="1632" y="1872"/>
            <a:chExt cx="2592" cy="864"/>
          </a:xfrm>
        </p:grpSpPr>
        <p:sp>
          <p:nvSpPr>
            <p:cNvPr id="156" name="Line 74">
              <a:extLst>
                <a:ext uri="{FF2B5EF4-FFF2-40B4-BE49-F238E27FC236}">
                  <a16:creationId xmlns:a16="http://schemas.microsoft.com/office/drawing/2014/main" id="{179EBD66-C971-41C2-9F53-F0BFF9F49E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1968"/>
              <a:ext cx="912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CA"/>
            </a:p>
          </p:txBody>
        </p:sp>
        <p:sp>
          <p:nvSpPr>
            <p:cNvPr id="157" name="Line 75">
              <a:extLst>
                <a:ext uri="{FF2B5EF4-FFF2-40B4-BE49-F238E27FC236}">
                  <a16:creationId xmlns:a16="http://schemas.microsoft.com/office/drawing/2014/main" id="{12FA26D1-FEA9-4D8A-B175-B5973422CF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1872"/>
              <a:ext cx="1200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CA"/>
            </a:p>
          </p:txBody>
        </p:sp>
        <p:sp>
          <p:nvSpPr>
            <p:cNvPr id="158" name="Line 76">
              <a:extLst>
                <a:ext uri="{FF2B5EF4-FFF2-40B4-BE49-F238E27FC236}">
                  <a16:creationId xmlns:a16="http://schemas.microsoft.com/office/drawing/2014/main" id="{8346DAB9-2312-4A23-9F50-087B0E14D4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2" y="2352"/>
              <a:ext cx="720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CA"/>
            </a:p>
          </p:txBody>
        </p:sp>
        <p:sp>
          <p:nvSpPr>
            <p:cNvPr id="159" name="Line 77">
              <a:extLst>
                <a:ext uri="{FF2B5EF4-FFF2-40B4-BE49-F238E27FC236}">
                  <a16:creationId xmlns:a16="http://schemas.microsoft.com/office/drawing/2014/main" id="{DBB02276-63E2-4298-9E23-4613DAD84F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72" y="2304"/>
              <a:ext cx="816" cy="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CA"/>
            </a:p>
          </p:txBody>
        </p:sp>
        <p:sp>
          <p:nvSpPr>
            <p:cNvPr id="160" name="Line 78">
              <a:extLst>
                <a:ext uri="{FF2B5EF4-FFF2-40B4-BE49-F238E27FC236}">
                  <a16:creationId xmlns:a16="http://schemas.microsoft.com/office/drawing/2014/main" id="{DF46DCDD-F278-4821-9E62-51B6D1EE23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968"/>
              <a:ext cx="288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CA"/>
            </a:p>
          </p:txBody>
        </p:sp>
        <p:sp>
          <p:nvSpPr>
            <p:cNvPr id="161" name="Line 79">
              <a:extLst>
                <a:ext uri="{FF2B5EF4-FFF2-40B4-BE49-F238E27FC236}">
                  <a16:creationId xmlns:a16="http://schemas.microsoft.com/office/drawing/2014/main" id="{91735916-0643-4B5F-B84C-94D39647BD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2112"/>
              <a:ext cx="1680" cy="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CA"/>
            </a:p>
          </p:txBody>
        </p:sp>
        <p:sp>
          <p:nvSpPr>
            <p:cNvPr id="162" name="Line 80">
              <a:extLst>
                <a:ext uri="{FF2B5EF4-FFF2-40B4-BE49-F238E27FC236}">
                  <a16:creationId xmlns:a16="http://schemas.microsoft.com/office/drawing/2014/main" id="{490C432A-D08B-48EE-A929-EC0D1B4FDC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64" y="2448"/>
              <a:ext cx="120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CA"/>
            </a:p>
          </p:txBody>
        </p:sp>
        <p:sp>
          <p:nvSpPr>
            <p:cNvPr id="163" name="Line 81">
              <a:extLst>
                <a:ext uri="{FF2B5EF4-FFF2-40B4-BE49-F238E27FC236}">
                  <a16:creationId xmlns:a16="http://schemas.microsoft.com/office/drawing/2014/main" id="{9E65AA3A-17AA-4E5E-B50A-D0CBBCEF6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2256"/>
              <a:ext cx="1488" cy="4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CA"/>
            </a:p>
          </p:txBody>
        </p:sp>
        <p:sp>
          <p:nvSpPr>
            <p:cNvPr id="164" name="Line 82">
              <a:extLst>
                <a:ext uri="{FF2B5EF4-FFF2-40B4-BE49-F238E27FC236}">
                  <a16:creationId xmlns:a16="http://schemas.microsoft.com/office/drawing/2014/main" id="{2D7E9628-EB67-4DD9-991F-FD85221B2F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56" y="2304"/>
              <a:ext cx="1824" cy="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0026231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Box 10"/>
          <p:cNvSpPr txBox="1">
            <a:spLocks noChangeArrowheads="1"/>
          </p:cNvSpPr>
          <p:nvPr/>
        </p:nvSpPr>
        <p:spPr bwMode="auto">
          <a:xfrm>
            <a:off x="5410201" y="2209800"/>
            <a:ext cx="862013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9600" dirty="0"/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52401"/>
            <a:ext cx="1219200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/>
              <a:t>Why species are where they are?: Even within a specific hypothesis there is not a clear mechanism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24000" y="1105711"/>
            <a:ext cx="9144000" cy="3680602"/>
            <a:chOff x="0" y="1105711"/>
            <a:chExt cx="9144000" cy="3680602"/>
          </a:xfrm>
        </p:grpSpPr>
        <p:cxnSp>
          <p:nvCxnSpPr>
            <p:cNvPr id="6" name="Straight Connector 5"/>
            <p:cNvCxnSpPr/>
            <p:nvPr/>
          </p:nvCxnSpPr>
          <p:spPr>
            <a:xfrm rot="5400000">
              <a:off x="1981200" y="3200400"/>
              <a:ext cx="2286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0800000">
              <a:off x="3124200" y="4343400"/>
              <a:ext cx="25146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7" name="TextBox 8"/>
            <p:cNvSpPr txBox="1">
              <a:spLocks noChangeArrowheads="1"/>
            </p:cNvSpPr>
            <p:nvPr/>
          </p:nvSpPr>
          <p:spPr bwMode="auto">
            <a:xfrm>
              <a:off x="3429000" y="4419600"/>
              <a:ext cx="20399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Human population</a:t>
              </a:r>
            </a:p>
          </p:txBody>
        </p:sp>
        <p:sp>
          <p:nvSpPr>
            <p:cNvPr id="3078" name="TextBox 9"/>
            <p:cNvSpPr txBox="1">
              <a:spLocks noChangeArrowheads="1"/>
            </p:cNvSpPr>
            <p:nvPr/>
          </p:nvSpPr>
          <p:spPr bwMode="auto">
            <a:xfrm rot="-5400000">
              <a:off x="2174082" y="3018631"/>
              <a:ext cx="1352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Biodiversity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0" y="1105711"/>
              <a:ext cx="914400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/>
                <a:t>A CASE STUDY WITH THE NUMBER OF PEOPLE HYPOTHESIS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177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756</Words>
  <Application>Microsoft Office PowerPoint</Application>
  <PresentationFormat>Widescreen</PresentationFormat>
  <Paragraphs>137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Arial Black</vt:lpstr>
      <vt:lpstr>Arial Unicode MS</vt:lpstr>
      <vt:lpstr>Calibri</vt:lpstr>
      <vt:lpstr>Times New Roman</vt:lpstr>
      <vt:lpstr>Office Theme</vt:lpstr>
      <vt:lpstr>Species richness: Processes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Species richness</dc:title>
  <dc:creator>Camilo Mora</dc:creator>
  <cp:lastModifiedBy>Camilo</cp:lastModifiedBy>
  <cp:revision>52</cp:revision>
  <dcterms:created xsi:type="dcterms:W3CDTF">2011-11-07T20:01:16Z</dcterms:created>
  <dcterms:modified xsi:type="dcterms:W3CDTF">2022-01-16T22:59:19Z</dcterms:modified>
</cp:coreProperties>
</file>