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81" r:id="rId4"/>
    <p:sldId id="283" r:id="rId5"/>
    <p:sldId id="268" r:id="rId6"/>
    <p:sldId id="272" r:id="rId7"/>
    <p:sldId id="274" r:id="rId8"/>
    <p:sldId id="276" r:id="rId9"/>
    <p:sldId id="275" r:id="rId10"/>
    <p:sldId id="277" r:id="rId11"/>
    <p:sldId id="282" r:id="rId12"/>
    <p:sldId id="278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84" autoAdjust="0"/>
    <p:restoredTop sz="63602" autoAdjust="0"/>
  </p:normalViewPr>
  <p:slideViewPr>
    <p:cSldViewPr snapToGrid="0">
      <p:cViewPr varScale="1">
        <p:scale>
          <a:sx n="78" d="100"/>
          <a:sy n="78" d="100"/>
        </p:scale>
        <p:origin x="43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83CFA-6A92-42E6-8682-614570130CB5}" type="datetimeFigureOut">
              <a:rPr lang="en-CA" smtClean="0"/>
              <a:t>2022-01-17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C13B1-64A5-430F-AF63-CEDC5A319B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748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C13B1-64A5-430F-AF63-CEDC5A319B6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30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400736" y="914977"/>
            <a:ext cx="4055129" cy="313459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CA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46350" y="4352637"/>
            <a:ext cx="4770904" cy="347806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dirty="0">
                <a:latin typeface="Arial" charset="0"/>
                <a:ea typeface="msgothic" charset="0"/>
                <a:cs typeface="msgothic" charset="0"/>
              </a:rPr>
              <a:t>(A) Body size and extinction risk. Proportion of species predicted to be threatened in each body size class (0.25 log g). (B) Mammalian body mass distribution showing the 4 risk categories based on the random forest model.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C13B1-64A5-430F-AF63-CEDC5A319B61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30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6217-9574-4698-B4F2-DE27FC5062CA}" type="datetimeFigureOut">
              <a:rPr lang="en-CA" smtClean="0"/>
              <a:t>2022-01-17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2DA4-FF9A-4C1A-B535-CD154B53C1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600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6217-9574-4698-B4F2-DE27FC5062CA}" type="datetimeFigureOut">
              <a:rPr lang="en-CA" smtClean="0"/>
              <a:t>2022-01-17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2DA4-FF9A-4C1A-B535-CD154B53C1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497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6217-9574-4698-B4F2-DE27FC5062CA}" type="datetimeFigureOut">
              <a:rPr lang="en-CA" smtClean="0"/>
              <a:t>2022-01-17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2DA4-FF9A-4C1A-B535-CD154B53C1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57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6217-9574-4698-B4F2-DE27FC5062CA}" type="datetimeFigureOut">
              <a:rPr lang="en-CA" smtClean="0"/>
              <a:t>2022-01-17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2DA4-FF9A-4C1A-B535-CD154B53C1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22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6217-9574-4698-B4F2-DE27FC5062CA}" type="datetimeFigureOut">
              <a:rPr lang="en-CA" smtClean="0"/>
              <a:t>2022-01-17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2DA4-FF9A-4C1A-B535-CD154B53C1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013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6217-9574-4698-B4F2-DE27FC5062CA}" type="datetimeFigureOut">
              <a:rPr lang="en-CA" smtClean="0"/>
              <a:t>2022-01-17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2DA4-FF9A-4C1A-B535-CD154B53C1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80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6217-9574-4698-B4F2-DE27FC5062CA}" type="datetimeFigureOut">
              <a:rPr lang="en-CA" smtClean="0"/>
              <a:t>2022-01-17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2DA4-FF9A-4C1A-B535-CD154B53C1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085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6217-9574-4698-B4F2-DE27FC5062CA}" type="datetimeFigureOut">
              <a:rPr lang="en-CA" smtClean="0"/>
              <a:t>2022-01-17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2DA4-FF9A-4C1A-B535-CD154B53C1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477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6217-9574-4698-B4F2-DE27FC5062CA}" type="datetimeFigureOut">
              <a:rPr lang="en-CA" smtClean="0"/>
              <a:t>2022-01-17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2DA4-FF9A-4C1A-B535-CD154B53C1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002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6217-9574-4698-B4F2-DE27FC5062CA}" type="datetimeFigureOut">
              <a:rPr lang="en-CA" smtClean="0"/>
              <a:t>2022-01-17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2DA4-FF9A-4C1A-B535-CD154B53C1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627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6217-9574-4698-B4F2-DE27FC5062CA}" type="datetimeFigureOut">
              <a:rPr lang="en-CA" smtClean="0"/>
              <a:t>2022-01-17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2DA4-FF9A-4C1A-B535-CD154B53C1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507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86217-9574-4698-B4F2-DE27FC5062CA}" type="datetimeFigureOut">
              <a:rPr lang="en-CA" smtClean="0"/>
              <a:t>2022-01-17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C2DA4-FF9A-4C1A-B535-CD154B53C1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142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a5d465d5bbc86a965bf668f9e1336c7d1">
            <a:extLst>
              <a:ext uri="{FF2B5EF4-FFF2-40B4-BE49-F238E27FC236}">
                <a16:creationId xmlns:a16="http://schemas.microsoft.com/office/drawing/2014/main" id="{B9305456-E12D-4EBE-87FA-FABF509EB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3E6FB1-844C-4FF6-9FFB-E9E1EDBD2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071" y="1297859"/>
            <a:ext cx="2820202" cy="121278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6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: Patterns</a:t>
            </a:r>
            <a:endParaRPr lang="en-CA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307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321" y="584623"/>
            <a:ext cx="3540642" cy="6244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941093" y="6626136"/>
            <a:ext cx="3918240" cy="23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9pPr>
          </a:lstStyle>
          <a:p>
            <a:r>
              <a:rPr lang="en-GB" sz="1100" dirty="0">
                <a:latin typeface="Arial" charset="0"/>
              </a:rPr>
              <a:t>Davidson A D et al. PNAS 2009;106:10702-10705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1897"/>
            <a:ext cx="12192000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Why is this important</a:t>
            </a:r>
            <a:endParaRPr lang="en-CA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5567840" y="1281050"/>
            <a:ext cx="44020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Arial" charset="0"/>
                <a:ea typeface="msgothic" charset="0"/>
                <a:cs typeface="msgothic" charset="0"/>
              </a:rPr>
              <a:t>Mammalian body mass by current extinction risk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1801039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04825"/>
            <a:ext cx="5791200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00346" y="6514446"/>
            <a:ext cx="17080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 err="1"/>
              <a:t>Dirzo</a:t>
            </a:r>
            <a:r>
              <a:rPr lang="en-CA" sz="1200" dirty="0"/>
              <a:t> et al. Science 2014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1897"/>
            <a:ext cx="12192000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Why is this important: we are left with small species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294868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164" y="1768665"/>
            <a:ext cx="5467036" cy="334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31897"/>
            <a:ext cx="12192000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Why is this important</a:t>
            </a:r>
            <a:endParaRPr lang="en-CA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5853294" y="4179319"/>
            <a:ext cx="2180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Guthrie, Nature 2009</a:t>
            </a:r>
          </a:p>
        </p:txBody>
      </p:sp>
      <p:sp>
        <p:nvSpPr>
          <p:cNvPr id="4" name="Rectangle 3"/>
          <p:cNvSpPr/>
          <p:nvPr/>
        </p:nvSpPr>
        <p:spPr>
          <a:xfrm>
            <a:off x="3136375" y="1091154"/>
            <a:ext cx="50504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400" dirty="0"/>
              <a:t>Rapid body size decline in Alaskan Pleistocene horses before extinction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96" y="1989953"/>
            <a:ext cx="1127937" cy="994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633682" y="5119213"/>
            <a:ext cx="6106034" cy="1193340"/>
            <a:chOff x="3116624" y="4293302"/>
            <a:chExt cx="6106034" cy="1193340"/>
          </a:xfrm>
        </p:grpSpPr>
        <p:sp>
          <p:nvSpPr>
            <p:cNvPr id="7" name="Freeform 6"/>
            <p:cNvSpPr/>
            <p:nvPr/>
          </p:nvSpPr>
          <p:spPr>
            <a:xfrm>
              <a:off x="3116624" y="4293302"/>
              <a:ext cx="1641370" cy="774000"/>
            </a:xfrm>
            <a:custGeom>
              <a:avLst/>
              <a:gdLst>
                <a:gd name="connsiteX0" fmla="*/ 34237 w 938005"/>
                <a:gd name="connsiteY0" fmla="*/ 0 h 1722475"/>
                <a:gd name="connsiteX1" fmla="*/ 108665 w 938005"/>
                <a:gd name="connsiteY1" fmla="*/ 1052623 h 1722475"/>
                <a:gd name="connsiteX2" fmla="*/ 938005 w 938005"/>
                <a:gd name="connsiteY2" fmla="*/ 1722475 h 1722475"/>
                <a:gd name="connsiteX0" fmla="*/ 4086 w 907854"/>
                <a:gd name="connsiteY0" fmla="*/ 0 h 1722475"/>
                <a:gd name="connsiteX1" fmla="*/ 353674 w 907854"/>
                <a:gd name="connsiteY1" fmla="*/ 1336567 h 1722475"/>
                <a:gd name="connsiteX2" fmla="*/ 907854 w 907854"/>
                <a:gd name="connsiteY2" fmla="*/ 1722475 h 1722475"/>
                <a:gd name="connsiteX0" fmla="*/ 0 w 903768"/>
                <a:gd name="connsiteY0" fmla="*/ 0 h 1722475"/>
                <a:gd name="connsiteX1" fmla="*/ 349588 w 903768"/>
                <a:gd name="connsiteY1" fmla="*/ 1336567 h 1722475"/>
                <a:gd name="connsiteX2" fmla="*/ 903768 w 903768"/>
                <a:gd name="connsiteY2" fmla="*/ 1722475 h 172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3768" h="1722475">
                  <a:moveTo>
                    <a:pt x="0" y="0"/>
                  </a:moveTo>
                  <a:cubicBezTo>
                    <a:pt x="55571" y="477419"/>
                    <a:pt x="198960" y="1049488"/>
                    <a:pt x="349588" y="1336567"/>
                  </a:cubicBezTo>
                  <a:cubicBezTo>
                    <a:pt x="500216" y="1623646"/>
                    <a:pt x="564412" y="1531088"/>
                    <a:pt x="903768" y="1722475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00678" y="4655645"/>
              <a:ext cx="462198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2400" dirty="0"/>
                <a:t>Current declines in body size are worrisome sings of extinction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008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0" y="0"/>
            <a:ext cx="12192000" cy="8191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dirty="0"/>
              <a:t>In summary</a:t>
            </a:r>
            <a:endParaRPr lang="en-CA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776249" y="3225206"/>
            <a:ext cx="105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 size</a:t>
            </a:r>
            <a:endParaRPr lang="en-CA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830962" y="1689985"/>
            <a:ext cx="2562781" cy="1719885"/>
            <a:chOff x="5077071" y="-740535"/>
            <a:chExt cx="2562810" cy="1720317"/>
          </a:xfrm>
        </p:grpSpPr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6172218" y="-740535"/>
              <a:ext cx="1467663" cy="36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Determinants</a:t>
              </a:r>
              <a:endParaRPr lang="en-CA" dirty="0"/>
            </a:p>
          </p:txBody>
        </p:sp>
        <p:cxnSp>
          <p:nvCxnSpPr>
            <p:cNvPr id="6" name="Curved Connector 5"/>
            <p:cNvCxnSpPr>
              <a:stCxn id="3" idx="3"/>
              <a:endCxn id="5" idx="1"/>
            </p:cNvCxnSpPr>
            <p:nvPr/>
          </p:nvCxnSpPr>
          <p:spPr>
            <a:xfrm flipV="1">
              <a:off x="5077071" y="-555823"/>
              <a:ext cx="1095147" cy="1535606"/>
            </a:xfrm>
            <a:prstGeom prst="curved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393741" y="1043080"/>
            <a:ext cx="2252414" cy="839788"/>
            <a:chOff x="6058510" y="-771623"/>
            <a:chExt cx="2252576" cy="839457"/>
          </a:xfrm>
        </p:grpSpPr>
        <p:sp>
          <p:nvSpPr>
            <p:cNvPr id="10" name="TextBox 11"/>
            <p:cNvSpPr txBox="1">
              <a:spLocks noChangeArrowheads="1"/>
            </p:cNvSpPr>
            <p:nvPr/>
          </p:nvSpPr>
          <p:spPr bwMode="auto">
            <a:xfrm>
              <a:off x="7176783" y="-771623"/>
              <a:ext cx="1134303" cy="369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Resources</a:t>
              </a:r>
              <a:endParaRPr lang="en-CA" dirty="0"/>
            </a:p>
          </p:txBody>
        </p:sp>
        <p:cxnSp>
          <p:nvCxnSpPr>
            <p:cNvPr id="11" name="Curved Connector 10"/>
            <p:cNvCxnSpPr>
              <a:endCxn id="10" idx="1"/>
            </p:cNvCxnSpPr>
            <p:nvPr/>
          </p:nvCxnSpPr>
          <p:spPr>
            <a:xfrm flipV="1">
              <a:off x="6058510" y="-587030"/>
              <a:ext cx="1118273" cy="654864"/>
            </a:xfrm>
            <a:prstGeom prst="curved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5393746" y="1882867"/>
            <a:ext cx="3582393" cy="833137"/>
            <a:chOff x="5217742" y="-2477405"/>
            <a:chExt cx="3582126" cy="832457"/>
          </a:xfrm>
        </p:grpSpPr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6346238" y="-2013979"/>
              <a:ext cx="2453630" cy="369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Human driven evolution</a:t>
              </a:r>
              <a:endParaRPr lang="en-CA" dirty="0"/>
            </a:p>
          </p:txBody>
        </p:sp>
        <p:cxnSp>
          <p:nvCxnSpPr>
            <p:cNvPr id="14" name="Curved Connector 13"/>
            <p:cNvCxnSpPr>
              <a:endCxn id="13" idx="1"/>
            </p:cNvCxnSpPr>
            <p:nvPr/>
          </p:nvCxnSpPr>
          <p:spPr>
            <a:xfrm>
              <a:off x="5217742" y="-2477405"/>
              <a:ext cx="1128496" cy="647942"/>
            </a:xfrm>
            <a:prstGeom prst="curved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5393734" y="1427255"/>
            <a:ext cx="4702649" cy="455612"/>
            <a:chOff x="7931831" y="-2350381"/>
            <a:chExt cx="4702945" cy="455820"/>
          </a:xfrm>
        </p:grpSpPr>
        <p:sp>
          <p:nvSpPr>
            <p:cNvPr id="16" name="TextBox 17"/>
            <p:cNvSpPr txBox="1">
              <a:spLocks noChangeArrowheads="1"/>
            </p:cNvSpPr>
            <p:nvPr/>
          </p:nvSpPr>
          <p:spPr bwMode="auto">
            <a:xfrm>
              <a:off x="9049914" y="-2350381"/>
              <a:ext cx="3584862" cy="369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Interactions: predation, competition</a:t>
              </a:r>
              <a:endParaRPr lang="en-CA" dirty="0"/>
            </a:p>
          </p:txBody>
        </p:sp>
        <p:cxnSp>
          <p:nvCxnSpPr>
            <p:cNvPr id="17" name="Curved Connector 16"/>
            <p:cNvCxnSpPr>
              <a:endCxn id="16" idx="1"/>
            </p:cNvCxnSpPr>
            <p:nvPr/>
          </p:nvCxnSpPr>
          <p:spPr>
            <a:xfrm flipV="1">
              <a:off x="7931831" y="-2165631"/>
              <a:ext cx="1118083" cy="271070"/>
            </a:xfrm>
            <a:prstGeom prst="curved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5393742" y="1882868"/>
            <a:ext cx="2020493" cy="400085"/>
            <a:chOff x="11597110" y="-3238734"/>
            <a:chExt cx="2020400" cy="400123"/>
          </a:xfrm>
        </p:grpSpPr>
        <p:sp>
          <p:nvSpPr>
            <p:cNvPr id="19" name="TextBox 20"/>
            <p:cNvSpPr txBox="1">
              <a:spLocks noChangeArrowheads="1"/>
            </p:cNvSpPr>
            <p:nvPr/>
          </p:nvSpPr>
          <p:spPr bwMode="auto">
            <a:xfrm>
              <a:off x="12720959" y="-3207978"/>
              <a:ext cx="896551" cy="369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Climate</a:t>
              </a:r>
              <a:endParaRPr lang="en-CA" dirty="0"/>
            </a:p>
          </p:txBody>
        </p:sp>
        <p:cxnSp>
          <p:nvCxnSpPr>
            <p:cNvPr id="20" name="Curved Connector 19"/>
            <p:cNvCxnSpPr>
              <a:endCxn id="19" idx="1"/>
            </p:cNvCxnSpPr>
            <p:nvPr/>
          </p:nvCxnSpPr>
          <p:spPr>
            <a:xfrm>
              <a:off x="11597110" y="-3238734"/>
              <a:ext cx="1123849" cy="215439"/>
            </a:xfrm>
            <a:prstGeom prst="curved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830963" y="3409872"/>
            <a:ext cx="2217171" cy="1558642"/>
            <a:chOff x="5756030" y="1763785"/>
            <a:chExt cx="2216687" cy="1065969"/>
          </a:xfrm>
        </p:grpSpPr>
        <p:sp>
          <p:nvSpPr>
            <p:cNvPr id="22" name="TextBox 29"/>
            <p:cNvSpPr txBox="1">
              <a:spLocks noChangeArrowheads="1"/>
            </p:cNvSpPr>
            <p:nvPr/>
          </p:nvSpPr>
          <p:spPr bwMode="auto">
            <a:xfrm>
              <a:off x="7010804" y="2577165"/>
              <a:ext cx="961913" cy="252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Patterns</a:t>
              </a:r>
              <a:endParaRPr lang="en-CA" dirty="0"/>
            </a:p>
          </p:txBody>
        </p:sp>
        <p:cxnSp>
          <p:nvCxnSpPr>
            <p:cNvPr id="23" name="Curved Connector 22"/>
            <p:cNvCxnSpPr>
              <a:stCxn id="3" idx="3"/>
              <a:endCxn id="22" idx="1"/>
            </p:cNvCxnSpPr>
            <p:nvPr/>
          </p:nvCxnSpPr>
          <p:spPr>
            <a:xfrm>
              <a:off x="5756028" y="1763785"/>
              <a:ext cx="1254776" cy="939675"/>
            </a:xfrm>
            <a:prstGeom prst="curved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5048134" y="3297287"/>
            <a:ext cx="5359985" cy="1486563"/>
            <a:chOff x="3523580" y="3297308"/>
            <a:chExt cx="5360817" cy="1485871"/>
          </a:xfrm>
        </p:grpSpPr>
        <p:sp>
          <p:nvSpPr>
            <p:cNvPr id="25" name="TextBox 32"/>
            <p:cNvSpPr txBox="1">
              <a:spLocks noChangeArrowheads="1"/>
            </p:cNvSpPr>
            <p:nvPr/>
          </p:nvSpPr>
          <p:spPr bwMode="auto">
            <a:xfrm>
              <a:off x="4584311" y="3297308"/>
              <a:ext cx="4300086" cy="646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US" dirty="0"/>
                <a:t>Bergmann's rule: Body increase with latitude</a:t>
              </a:r>
              <a:endParaRPr lang="en-CA" dirty="0"/>
            </a:p>
          </p:txBody>
        </p:sp>
        <p:cxnSp>
          <p:nvCxnSpPr>
            <p:cNvPr id="26" name="Curved Connector 25"/>
            <p:cNvCxnSpPr>
              <a:stCxn id="22" idx="3"/>
              <a:endCxn id="25" idx="1"/>
            </p:cNvCxnSpPr>
            <p:nvPr/>
          </p:nvCxnSpPr>
          <p:spPr>
            <a:xfrm flipV="1">
              <a:off x="3523580" y="3620324"/>
              <a:ext cx="1060731" cy="1162855"/>
            </a:xfrm>
            <a:prstGeom prst="curved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5048134" y="4150780"/>
            <a:ext cx="5456235" cy="646333"/>
            <a:chOff x="3523252" y="4150460"/>
            <a:chExt cx="5457926" cy="645921"/>
          </a:xfrm>
        </p:grpSpPr>
        <p:sp>
          <p:nvSpPr>
            <p:cNvPr id="28" name="TextBox 35"/>
            <p:cNvSpPr txBox="1">
              <a:spLocks noChangeArrowheads="1"/>
            </p:cNvSpPr>
            <p:nvPr/>
          </p:nvSpPr>
          <p:spPr bwMode="auto">
            <a:xfrm>
              <a:off x="4566768" y="4150460"/>
              <a:ext cx="4414410" cy="645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US" dirty="0"/>
                <a:t>Allen's rule: Limbs and other appendices get shorter in colder areas</a:t>
              </a:r>
              <a:endParaRPr lang="en-CA" dirty="0"/>
            </a:p>
          </p:txBody>
        </p:sp>
        <p:cxnSp>
          <p:nvCxnSpPr>
            <p:cNvPr id="29" name="Curved Connector 28"/>
            <p:cNvCxnSpPr>
              <a:stCxn id="22" idx="3"/>
              <a:endCxn id="28" idx="1"/>
            </p:cNvCxnSpPr>
            <p:nvPr/>
          </p:nvCxnSpPr>
          <p:spPr>
            <a:xfrm flipV="1">
              <a:off x="3523252" y="4473421"/>
              <a:ext cx="1043516" cy="309705"/>
            </a:xfrm>
            <a:prstGeom prst="curved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5048134" y="4783849"/>
            <a:ext cx="5542865" cy="871604"/>
            <a:chOff x="3066183" y="3556514"/>
            <a:chExt cx="5543478" cy="872402"/>
          </a:xfrm>
        </p:grpSpPr>
        <p:sp>
          <p:nvSpPr>
            <p:cNvPr id="31" name="TextBox 40"/>
            <p:cNvSpPr txBox="1">
              <a:spLocks noChangeArrowheads="1"/>
            </p:cNvSpPr>
            <p:nvPr/>
          </p:nvSpPr>
          <p:spPr bwMode="auto">
            <a:xfrm>
              <a:off x="4126865" y="3781990"/>
              <a:ext cx="4482796" cy="646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US" dirty="0"/>
                <a:t>Cope's rule: Body increase with evolutionary time</a:t>
              </a:r>
              <a:endParaRPr lang="en-CA" dirty="0"/>
            </a:p>
          </p:txBody>
        </p:sp>
        <p:cxnSp>
          <p:nvCxnSpPr>
            <p:cNvPr id="32" name="Curved Connector 31"/>
            <p:cNvCxnSpPr>
              <a:stCxn id="22" idx="3"/>
              <a:endCxn id="31" idx="1"/>
            </p:cNvCxnSpPr>
            <p:nvPr/>
          </p:nvCxnSpPr>
          <p:spPr>
            <a:xfrm>
              <a:off x="3066183" y="3556514"/>
              <a:ext cx="1060682" cy="548939"/>
            </a:xfrm>
            <a:prstGeom prst="curved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048134" y="4783850"/>
            <a:ext cx="5359983" cy="1801241"/>
            <a:chOff x="7882039" y="3358724"/>
            <a:chExt cx="5359671" cy="1801426"/>
          </a:xfrm>
        </p:grpSpPr>
        <p:sp>
          <p:nvSpPr>
            <p:cNvPr id="34" name="TextBox 43"/>
            <p:cNvSpPr txBox="1">
              <a:spLocks noChangeArrowheads="1"/>
            </p:cNvSpPr>
            <p:nvPr/>
          </p:nvSpPr>
          <p:spPr bwMode="auto">
            <a:xfrm>
              <a:off x="8925529" y="4513752"/>
              <a:ext cx="4316181" cy="646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US" dirty="0"/>
                <a:t>Island rule: On islands large species get smaller and vice versa</a:t>
              </a:r>
              <a:endParaRPr lang="en-CA" dirty="0"/>
            </a:p>
          </p:txBody>
        </p:sp>
        <p:cxnSp>
          <p:nvCxnSpPr>
            <p:cNvPr id="35" name="Curved Connector 34"/>
            <p:cNvCxnSpPr>
              <a:stCxn id="22" idx="3"/>
              <a:endCxn id="34" idx="1"/>
            </p:cNvCxnSpPr>
            <p:nvPr/>
          </p:nvCxnSpPr>
          <p:spPr>
            <a:xfrm>
              <a:off x="7882039" y="3358724"/>
              <a:ext cx="1043490" cy="1478227"/>
            </a:xfrm>
            <a:prstGeom prst="curved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142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82541" y="1413503"/>
            <a:ext cx="252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Why a species has the body size it does?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772" y="882502"/>
            <a:ext cx="4937965" cy="2415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195071" y="3771277"/>
            <a:ext cx="3394211" cy="2595478"/>
            <a:chOff x="1671070" y="3771277"/>
            <a:chExt cx="3394211" cy="259547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643753" y="4082902"/>
              <a:ext cx="0" cy="190322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643753" y="5954231"/>
              <a:ext cx="2316583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538806" y="5997423"/>
              <a:ext cx="252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Body size</a:t>
              </a:r>
              <a:endParaRPr lang="en-CA" b="1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869497" y="4572850"/>
              <a:ext cx="25264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Ecological / </a:t>
              </a:r>
            </a:p>
            <a:p>
              <a:pPr algn="ctr"/>
              <a:r>
                <a:rPr lang="en-US" b="1" dirty="0"/>
                <a:t>Evolutionary </a:t>
              </a:r>
            </a:p>
            <a:p>
              <a:pPr algn="ctr"/>
              <a:r>
                <a:rPr lang="en-US" b="1" dirty="0"/>
                <a:t>forces</a:t>
              </a:r>
              <a:endParaRPr lang="en-CA" b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69220" y="4320734"/>
            <a:ext cx="2592817" cy="1420851"/>
            <a:chOff x="2945219" y="4320733"/>
            <a:chExt cx="2592817" cy="1420851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945219" y="4508207"/>
              <a:ext cx="1860697" cy="12333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602371" y="4320733"/>
              <a:ext cx="935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Cost</a:t>
              </a:r>
              <a:endParaRPr lang="en-CA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69220" y="4508207"/>
            <a:ext cx="2700665" cy="1407410"/>
            <a:chOff x="2945219" y="4508207"/>
            <a:chExt cx="2700665" cy="140741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945219" y="4508207"/>
              <a:ext cx="1860697" cy="12333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710219" y="5546285"/>
              <a:ext cx="935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Benefit</a:t>
              </a:r>
              <a:endParaRPr lang="en-CA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399567" y="5124896"/>
            <a:ext cx="0" cy="80135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97818" y="4270055"/>
            <a:ext cx="139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Optimum trade-off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538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0" y="0"/>
            <a:ext cx="12192000" cy="8191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n-US" sz="2800" b="1" dirty="0"/>
              <a:t>Body size</a:t>
            </a:r>
            <a:endParaRPr lang="en-CA" sz="2800" b="1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524000" y="3626362"/>
            <a:ext cx="14676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Determinants</a:t>
            </a:r>
            <a:endParaRPr lang="en-CA" dirty="0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991647" y="2979457"/>
            <a:ext cx="2252414" cy="839788"/>
            <a:chOff x="6058510" y="-771623"/>
            <a:chExt cx="2252576" cy="839457"/>
          </a:xfrm>
        </p:grpSpPr>
        <p:sp>
          <p:nvSpPr>
            <p:cNvPr id="10" name="TextBox 11"/>
            <p:cNvSpPr txBox="1">
              <a:spLocks noChangeArrowheads="1"/>
            </p:cNvSpPr>
            <p:nvPr/>
          </p:nvSpPr>
          <p:spPr bwMode="auto">
            <a:xfrm>
              <a:off x="7176783" y="-771623"/>
              <a:ext cx="1134303" cy="369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Resources</a:t>
              </a:r>
              <a:endParaRPr lang="en-CA" dirty="0"/>
            </a:p>
          </p:txBody>
        </p:sp>
        <p:cxnSp>
          <p:nvCxnSpPr>
            <p:cNvPr id="11" name="Curved Connector 10"/>
            <p:cNvCxnSpPr>
              <a:endCxn id="10" idx="1"/>
            </p:cNvCxnSpPr>
            <p:nvPr/>
          </p:nvCxnSpPr>
          <p:spPr>
            <a:xfrm flipV="1">
              <a:off x="6058510" y="-587030"/>
              <a:ext cx="1118273" cy="654864"/>
            </a:xfrm>
            <a:prstGeom prst="curved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991652" y="3819244"/>
            <a:ext cx="3582393" cy="833137"/>
            <a:chOff x="5217742" y="-2477405"/>
            <a:chExt cx="3582126" cy="832457"/>
          </a:xfrm>
        </p:grpSpPr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6346238" y="-2013979"/>
              <a:ext cx="2453630" cy="369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Human driven evolution</a:t>
              </a:r>
              <a:endParaRPr lang="en-CA" dirty="0"/>
            </a:p>
          </p:txBody>
        </p:sp>
        <p:cxnSp>
          <p:nvCxnSpPr>
            <p:cNvPr id="14" name="Curved Connector 13"/>
            <p:cNvCxnSpPr>
              <a:endCxn id="13" idx="1"/>
            </p:cNvCxnSpPr>
            <p:nvPr/>
          </p:nvCxnSpPr>
          <p:spPr>
            <a:xfrm>
              <a:off x="5217742" y="-2477405"/>
              <a:ext cx="1128496" cy="647942"/>
            </a:xfrm>
            <a:prstGeom prst="curved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991640" y="3363632"/>
            <a:ext cx="4702649" cy="455612"/>
            <a:chOff x="7931831" y="-2350381"/>
            <a:chExt cx="4702945" cy="455820"/>
          </a:xfrm>
        </p:grpSpPr>
        <p:sp>
          <p:nvSpPr>
            <p:cNvPr id="16" name="TextBox 17"/>
            <p:cNvSpPr txBox="1">
              <a:spLocks noChangeArrowheads="1"/>
            </p:cNvSpPr>
            <p:nvPr/>
          </p:nvSpPr>
          <p:spPr bwMode="auto">
            <a:xfrm>
              <a:off x="9049914" y="-2350381"/>
              <a:ext cx="3584862" cy="369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Interactions: predation, competition</a:t>
              </a:r>
              <a:endParaRPr lang="en-CA" dirty="0"/>
            </a:p>
          </p:txBody>
        </p:sp>
        <p:cxnSp>
          <p:nvCxnSpPr>
            <p:cNvPr id="17" name="Curved Connector 16"/>
            <p:cNvCxnSpPr>
              <a:endCxn id="16" idx="1"/>
            </p:cNvCxnSpPr>
            <p:nvPr/>
          </p:nvCxnSpPr>
          <p:spPr>
            <a:xfrm flipV="1">
              <a:off x="7931831" y="-2165631"/>
              <a:ext cx="1118083" cy="271070"/>
            </a:xfrm>
            <a:prstGeom prst="curved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2991648" y="3819245"/>
            <a:ext cx="2020493" cy="400085"/>
            <a:chOff x="11597110" y="-3238734"/>
            <a:chExt cx="2020400" cy="400123"/>
          </a:xfrm>
        </p:grpSpPr>
        <p:sp>
          <p:nvSpPr>
            <p:cNvPr id="19" name="TextBox 20"/>
            <p:cNvSpPr txBox="1">
              <a:spLocks noChangeArrowheads="1"/>
            </p:cNvSpPr>
            <p:nvPr/>
          </p:nvSpPr>
          <p:spPr bwMode="auto">
            <a:xfrm>
              <a:off x="12720959" y="-3207978"/>
              <a:ext cx="896551" cy="369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Climate</a:t>
              </a:r>
              <a:endParaRPr lang="en-CA" dirty="0"/>
            </a:p>
          </p:txBody>
        </p:sp>
        <p:cxnSp>
          <p:nvCxnSpPr>
            <p:cNvPr id="20" name="Curved Connector 19"/>
            <p:cNvCxnSpPr>
              <a:endCxn id="19" idx="1"/>
            </p:cNvCxnSpPr>
            <p:nvPr/>
          </p:nvCxnSpPr>
          <p:spPr>
            <a:xfrm>
              <a:off x="11597110" y="-3238734"/>
              <a:ext cx="1123849" cy="215439"/>
            </a:xfrm>
            <a:prstGeom prst="curved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7555900" y="3098205"/>
            <a:ext cx="1745879" cy="1403870"/>
            <a:chOff x="6031899" y="3098205"/>
            <a:chExt cx="1745879" cy="1403870"/>
          </a:xfrm>
        </p:grpSpPr>
        <p:cxnSp>
          <p:nvCxnSpPr>
            <p:cNvPr id="36" name="Curved Connector 35"/>
            <p:cNvCxnSpPr/>
            <p:nvPr/>
          </p:nvCxnSpPr>
          <p:spPr bwMode="auto">
            <a:xfrm>
              <a:off x="6031899" y="3098205"/>
              <a:ext cx="865990" cy="769171"/>
            </a:xfrm>
            <a:prstGeom prst="curved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6"/>
            <p:cNvSpPr txBox="1">
              <a:spLocks noChangeArrowheads="1"/>
            </p:cNvSpPr>
            <p:nvPr/>
          </p:nvSpPr>
          <p:spPr bwMode="auto">
            <a:xfrm>
              <a:off x="6902823" y="3531336"/>
              <a:ext cx="87495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dirty="0"/>
                <a:t>Spatial</a:t>
              </a:r>
            </a:p>
            <a:p>
              <a:pPr algn="ctr" eaLnBrk="1" hangingPunct="1"/>
              <a:r>
                <a:rPr lang="en-US" sz="1200" dirty="0"/>
                <a:t>temporal variations</a:t>
              </a:r>
              <a:endParaRPr lang="en-CA" sz="1200" dirty="0"/>
            </a:p>
          </p:txBody>
        </p:sp>
        <p:cxnSp>
          <p:nvCxnSpPr>
            <p:cNvPr id="39" name="Curved Connector 38"/>
            <p:cNvCxnSpPr>
              <a:stCxn id="16" idx="3"/>
              <a:endCxn id="38" idx="1"/>
            </p:cNvCxnSpPr>
            <p:nvPr/>
          </p:nvCxnSpPr>
          <p:spPr bwMode="auto">
            <a:xfrm>
              <a:off x="6170288" y="3548298"/>
              <a:ext cx="732535" cy="306204"/>
            </a:xfrm>
            <a:prstGeom prst="curved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endCxn id="38" idx="1"/>
            </p:cNvCxnSpPr>
            <p:nvPr/>
          </p:nvCxnSpPr>
          <p:spPr bwMode="auto">
            <a:xfrm flipV="1">
              <a:off x="6228678" y="3854502"/>
              <a:ext cx="674145" cy="201131"/>
            </a:xfrm>
            <a:prstGeom prst="curved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>
              <a:endCxn id="38" idx="1"/>
            </p:cNvCxnSpPr>
            <p:nvPr/>
          </p:nvCxnSpPr>
          <p:spPr bwMode="auto">
            <a:xfrm flipV="1">
              <a:off x="6067313" y="3854502"/>
              <a:ext cx="835510" cy="647573"/>
            </a:xfrm>
            <a:prstGeom prst="curved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9237232" y="3710632"/>
            <a:ext cx="1195892" cy="276999"/>
            <a:chOff x="7713232" y="3710631"/>
            <a:chExt cx="1195892" cy="276999"/>
          </a:xfrm>
        </p:grpSpPr>
        <p:sp>
          <p:nvSpPr>
            <p:cNvPr id="49" name="TextBox 6"/>
            <p:cNvSpPr txBox="1">
              <a:spLocks noChangeArrowheads="1"/>
            </p:cNvSpPr>
            <p:nvPr/>
          </p:nvSpPr>
          <p:spPr bwMode="auto">
            <a:xfrm>
              <a:off x="8034169" y="3710631"/>
              <a:ext cx="8749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 dirty="0"/>
                <a:t>PATTERNS</a:t>
              </a:r>
              <a:endParaRPr lang="en-CA" sz="1200" b="1" dirty="0"/>
            </a:p>
          </p:txBody>
        </p:sp>
        <p:sp>
          <p:nvSpPr>
            <p:cNvPr id="52" name="Freeform 51"/>
            <p:cNvSpPr/>
            <p:nvPr/>
          </p:nvSpPr>
          <p:spPr>
            <a:xfrm flipV="1">
              <a:off x="7713232" y="3864374"/>
              <a:ext cx="397985" cy="0"/>
            </a:xfrm>
            <a:custGeom>
              <a:avLst/>
              <a:gdLst>
                <a:gd name="connsiteX0" fmla="*/ 34237 w 938005"/>
                <a:gd name="connsiteY0" fmla="*/ 0 h 1722475"/>
                <a:gd name="connsiteX1" fmla="*/ 108665 w 938005"/>
                <a:gd name="connsiteY1" fmla="*/ 1052623 h 1722475"/>
                <a:gd name="connsiteX2" fmla="*/ 938005 w 938005"/>
                <a:gd name="connsiteY2" fmla="*/ 1722475 h 1722475"/>
                <a:gd name="connsiteX0" fmla="*/ 0 w 903768"/>
                <a:gd name="connsiteY0" fmla="*/ 0 h 1722475"/>
                <a:gd name="connsiteX1" fmla="*/ 903768 w 903768"/>
                <a:gd name="connsiteY1" fmla="*/ 1722475 h 172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3768" h="1722475">
                  <a:moveTo>
                    <a:pt x="0" y="0"/>
                  </a:moveTo>
                  <a:lnTo>
                    <a:pt x="903768" y="1722475"/>
                  </a:ln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58713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716" y="425038"/>
            <a:ext cx="2272266" cy="2882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089" y="423528"/>
            <a:ext cx="2289200" cy="28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828" y="193638"/>
            <a:ext cx="1312705" cy="76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780" y="167004"/>
            <a:ext cx="1200486" cy="742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414" y="3426311"/>
            <a:ext cx="1723151" cy="20688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782" y="3437067"/>
            <a:ext cx="1709793" cy="20475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Freeform 10"/>
          <p:cNvSpPr/>
          <p:nvPr/>
        </p:nvSpPr>
        <p:spPr>
          <a:xfrm rot="9787877">
            <a:off x="7835215" y="3415348"/>
            <a:ext cx="1397438" cy="877273"/>
          </a:xfrm>
          <a:custGeom>
            <a:avLst/>
            <a:gdLst>
              <a:gd name="connsiteX0" fmla="*/ 5039833 w 5039833"/>
              <a:gd name="connsiteY0" fmla="*/ 32226 h 3019975"/>
              <a:gd name="connsiteX1" fmla="*/ 1998921 w 5039833"/>
              <a:gd name="connsiteY1" fmla="*/ 425631 h 3019975"/>
              <a:gd name="connsiteX2" fmla="*/ 0 w 5039833"/>
              <a:gd name="connsiteY2" fmla="*/ 3019975 h 301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9833" h="3019975">
                <a:moveTo>
                  <a:pt x="5039833" y="32226"/>
                </a:moveTo>
                <a:cubicBezTo>
                  <a:pt x="3939363" y="-20051"/>
                  <a:pt x="2838893" y="-72327"/>
                  <a:pt x="1998921" y="425631"/>
                </a:cubicBezTo>
                <a:cubicBezTo>
                  <a:pt x="1158949" y="923589"/>
                  <a:pt x="579474" y="1971782"/>
                  <a:pt x="0" y="3019975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reeform 11"/>
          <p:cNvSpPr/>
          <p:nvPr/>
        </p:nvSpPr>
        <p:spPr>
          <a:xfrm rot="11812123" flipH="1">
            <a:off x="3480161" y="3298807"/>
            <a:ext cx="1397438" cy="877273"/>
          </a:xfrm>
          <a:custGeom>
            <a:avLst/>
            <a:gdLst>
              <a:gd name="connsiteX0" fmla="*/ 5039833 w 5039833"/>
              <a:gd name="connsiteY0" fmla="*/ 32226 h 3019975"/>
              <a:gd name="connsiteX1" fmla="*/ 1998921 w 5039833"/>
              <a:gd name="connsiteY1" fmla="*/ 425631 h 3019975"/>
              <a:gd name="connsiteX2" fmla="*/ 0 w 5039833"/>
              <a:gd name="connsiteY2" fmla="*/ 3019975 h 301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9833" h="3019975">
                <a:moveTo>
                  <a:pt x="5039833" y="32226"/>
                </a:moveTo>
                <a:cubicBezTo>
                  <a:pt x="3939363" y="-20051"/>
                  <a:pt x="2838893" y="-72327"/>
                  <a:pt x="1998921" y="425631"/>
                </a:cubicBezTo>
                <a:cubicBezTo>
                  <a:pt x="1158949" y="923589"/>
                  <a:pt x="579474" y="1971782"/>
                  <a:pt x="0" y="3019975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8521913" y="6568448"/>
            <a:ext cx="20906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Olalla-</a:t>
            </a:r>
            <a:r>
              <a:rPr lang="en-US" sz="1000" dirty="0" err="1"/>
              <a:t>Tarraga</a:t>
            </a:r>
            <a:r>
              <a:rPr lang="en-US" sz="1000" dirty="0"/>
              <a:t> et al, J. </a:t>
            </a:r>
            <a:r>
              <a:rPr lang="en-US" sz="1000" dirty="0" err="1"/>
              <a:t>Biogeo</a:t>
            </a:r>
            <a:r>
              <a:rPr lang="en-US" sz="1000" dirty="0"/>
              <a:t>. (2006)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1732" y="5647341"/>
            <a:ext cx="8030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Contrasting associations with environmental gradients suggest that no single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mechanism can explain variations of body size</a:t>
            </a:r>
          </a:p>
        </p:txBody>
      </p:sp>
    </p:spTree>
    <p:extLst>
      <p:ext uri="{BB962C8B-B14F-4D97-AF65-F5344CB8AC3E}">
        <p14:creationId xmlns:p14="http://schemas.microsoft.com/office/powerpoint/2010/main" val="140292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31897"/>
            <a:ext cx="12192000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Geographical variations in body size: Bergmann's rule</a:t>
            </a:r>
            <a:endParaRPr lang="en-CA" sz="28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661651" y="1828189"/>
            <a:ext cx="4444885" cy="3912459"/>
            <a:chOff x="-1" y="1434742"/>
            <a:chExt cx="4444885" cy="3912459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434742"/>
              <a:ext cx="4444885" cy="3757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Rectangle 41"/>
            <p:cNvSpPr/>
            <p:nvPr/>
          </p:nvSpPr>
          <p:spPr>
            <a:xfrm>
              <a:off x="1033463" y="5100980"/>
              <a:ext cx="28147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CA" sz="1000" dirty="0"/>
                <a:t>Roberts DF (1978) Climate and human variability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061355" y="2724126"/>
            <a:ext cx="2338674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A lower area/mass ratio helps to conserve heat which is very adaptable in cool temperature </a:t>
            </a:r>
            <a:endParaRPr lang="en-CA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6819536" y="4629545"/>
            <a:ext cx="2145269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A higher area/mass ratio helps to dissipate heat which is very adaptable in warm temperature </a:t>
            </a:r>
            <a:endParaRPr lang="en-CA" sz="14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5608084" y="4414702"/>
            <a:ext cx="2680013" cy="2443298"/>
            <a:chOff x="3946432" y="4021256"/>
            <a:chExt cx="2680013" cy="2443298"/>
          </a:xfrm>
        </p:grpSpPr>
        <p:grpSp>
          <p:nvGrpSpPr>
            <p:cNvPr id="56" name="Group 55"/>
            <p:cNvGrpSpPr/>
            <p:nvPr/>
          </p:nvGrpSpPr>
          <p:grpSpPr>
            <a:xfrm>
              <a:off x="4177959" y="5192192"/>
              <a:ext cx="2448486" cy="1272362"/>
              <a:chOff x="5009276" y="1620797"/>
              <a:chExt cx="2448486" cy="1272362"/>
            </a:xfrm>
          </p:grpSpPr>
          <p:sp>
            <p:nvSpPr>
              <p:cNvPr id="44" name="Cube 43"/>
              <p:cNvSpPr/>
              <p:nvPr/>
            </p:nvSpPr>
            <p:spPr>
              <a:xfrm>
                <a:off x="5009276" y="1620797"/>
                <a:ext cx="1020725" cy="924296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289697" y="252382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en-CA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966203" y="17836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en-CA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816917" y="231338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en-CA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300842" y="1806429"/>
                <a:ext cx="115692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Mass=1</a:t>
                </a:r>
              </a:p>
              <a:p>
                <a:r>
                  <a:rPr lang="en-US" sz="1400" dirty="0"/>
                  <a:t>Area=6</a:t>
                </a:r>
              </a:p>
              <a:p>
                <a:r>
                  <a:rPr lang="en-US" sz="1400" dirty="0"/>
                  <a:t>Area/Mass=6</a:t>
                </a:r>
                <a:endParaRPr lang="en-CA" sz="1400" dirty="0"/>
              </a:p>
            </p:txBody>
          </p:sp>
        </p:grpSp>
        <p:sp>
          <p:nvSpPr>
            <p:cNvPr id="61" name="Freeform 60"/>
            <p:cNvSpPr/>
            <p:nvPr/>
          </p:nvSpPr>
          <p:spPr>
            <a:xfrm rot="4891472">
              <a:off x="3686350" y="4281338"/>
              <a:ext cx="1397438" cy="877273"/>
            </a:xfrm>
            <a:custGeom>
              <a:avLst/>
              <a:gdLst>
                <a:gd name="connsiteX0" fmla="*/ 5039833 w 5039833"/>
                <a:gd name="connsiteY0" fmla="*/ 32226 h 3019975"/>
                <a:gd name="connsiteX1" fmla="*/ 1998921 w 5039833"/>
                <a:gd name="connsiteY1" fmla="*/ 425631 h 3019975"/>
                <a:gd name="connsiteX2" fmla="*/ 0 w 5039833"/>
                <a:gd name="connsiteY2" fmla="*/ 3019975 h 301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39833" h="3019975">
                  <a:moveTo>
                    <a:pt x="5039833" y="32226"/>
                  </a:moveTo>
                  <a:cubicBezTo>
                    <a:pt x="3939363" y="-20051"/>
                    <a:pt x="2838893" y="-72327"/>
                    <a:pt x="1998921" y="425631"/>
                  </a:cubicBezTo>
                  <a:cubicBezTo>
                    <a:pt x="1158949" y="923589"/>
                    <a:pt x="579474" y="1971782"/>
                    <a:pt x="0" y="3019975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944347" y="1283999"/>
            <a:ext cx="4906113" cy="1668939"/>
            <a:chOff x="1282695" y="645993"/>
            <a:chExt cx="4906113" cy="1668939"/>
          </a:xfrm>
        </p:grpSpPr>
        <p:grpSp>
          <p:nvGrpSpPr>
            <p:cNvPr id="58" name="Group 57"/>
            <p:cNvGrpSpPr/>
            <p:nvPr/>
          </p:nvGrpSpPr>
          <p:grpSpPr>
            <a:xfrm>
              <a:off x="3317259" y="645993"/>
              <a:ext cx="2871549" cy="1668939"/>
              <a:chOff x="4881686" y="3129884"/>
              <a:chExt cx="2871549" cy="1668939"/>
            </a:xfrm>
          </p:grpSpPr>
          <p:sp>
            <p:nvSpPr>
              <p:cNvPr id="47" name="Cube 46"/>
              <p:cNvSpPr/>
              <p:nvPr/>
            </p:nvSpPr>
            <p:spPr>
              <a:xfrm>
                <a:off x="4881686" y="3129884"/>
                <a:ext cx="1386203" cy="1370863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261826" y="442949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endParaRPr lang="en-CA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010292" y="420192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endParaRPr lang="en-CA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245065" y="34924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endParaRPr lang="en-CA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596315" y="3492420"/>
                <a:ext cx="115692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Mass=8</a:t>
                </a:r>
              </a:p>
              <a:p>
                <a:r>
                  <a:rPr lang="en-US" sz="1400" dirty="0"/>
                  <a:t>Area=24</a:t>
                </a:r>
              </a:p>
              <a:p>
                <a:r>
                  <a:rPr lang="en-US" sz="1400" dirty="0"/>
                  <a:t>Area/Mass=3</a:t>
                </a:r>
                <a:endParaRPr lang="en-CA" sz="1400" dirty="0"/>
              </a:p>
            </p:txBody>
          </p:sp>
        </p:grpSp>
        <p:sp>
          <p:nvSpPr>
            <p:cNvPr id="62" name="Freeform 61"/>
            <p:cNvSpPr/>
            <p:nvPr/>
          </p:nvSpPr>
          <p:spPr>
            <a:xfrm rot="10493131" flipH="1" flipV="1">
              <a:off x="1282695" y="1276943"/>
              <a:ext cx="1894875" cy="357343"/>
            </a:xfrm>
            <a:custGeom>
              <a:avLst/>
              <a:gdLst>
                <a:gd name="connsiteX0" fmla="*/ 5039833 w 5039833"/>
                <a:gd name="connsiteY0" fmla="*/ 32226 h 3019975"/>
                <a:gd name="connsiteX1" fmla="*/ 1998921 w 5039833"/>
                <a:gd name="connsiteY1" fmla="*/ 425631 h 3019975"/>
                <a:gd name="connsiteX2" fmla="*/ 0 w 5039833"/>
                <a:gd name="connsiteY2" fmla="*/ 3019975 h 301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39833" h="3019975">
                  <a:moveTo>
                    <a:pt x="5039833" y="32226"/>
                  </a:moveTo>
                  <a:cubicBezTo>
                    <a:pt x="3939363" y="-20051"/>
                    <a:pt x="2838893" y="-72327"/>
                    <a:pt x="1998921" y="425631"/>
                  </a:cubicBezTo>
                  <a:cubicBezTo>
                    <a:pt x="1158949" y="923589"/>
                    <a:pt x="579474" y="1971782"/>
                    <a:pt x="0" y="3019975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867" y="804978"/>
            <a:ext cx="1981785" cy="149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726681" y="641093"/>
            <a:ext cx="762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Body size increases with colder temperatures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241614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Geographical variations in body size: Allen's rule</a:t>
            </a:r>
            <a:endParaRPr lang="en-C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" y="768758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Limbs and other appendices are shorter and more compact in individuals living in colder temperatures</a:t>
            </a:r>
            <a:endParaRPr lang="en-CA" sz="2200" dirty="0"/>
          </a:p>
        </p:txBody>
      </p:sp>
      <p:grpSp>
        <p:nvGrpSpPr>
          <p:cNvPr id="6" name="Group 5"/>
          <p:cNvGrpSpPr/>
          <p:nvPr/>
        </p:nvGrpSpPr>
        <p:grpSpPr>
          <a:xfrm>
            <a:off x="375810" y="2195477"/>
            <a:ext cx="3253442" cy="4662523"/>
            <a:chOff x="424971" y="1876813"/>
            <a:chExt cx="3253442" cy="4662523"/>
          </a:xfrm>
        </p:grpSpPr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71" y="1876813"/>
              <a:ext cx="2073681" cy="2073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84" y="3955810"/>
              <a:ext cx="1116750" cy="2583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498652" y="2358864"/>
              <a:ext cx="115692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Mass=8</a:t>
              </a:r>
            </a:p>
            <a:p>
              <a:r>
                <a:rPr lang="en-US" sz="1400" dirty="0"/>
                <a:t>Area=24</a:t>
              </a:r>
            </a:p>
            <a:p>
              <a:r>
                <a:rPr lang="en-US" sz="1400" dirty="0"/>
                <a:t>Area/Mass=3</a:t>
              </a:r>
              <a:endParaRPr lang="en-CA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85238" y="4616511"/>
              <a:ext cx="129317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Mass=8</a:t>
              </a:r>
            </a:p>
            <a:p>
              <a:r>
                <a:rPr lang="en-US" sz="1400" dirty="0"/>
                <a:t>Area=28</a:t>
              </a:r>
            </a:p>
            <a:p>
              <a:r>
                <a:rPr lang="en-US" sz="1400" dirty="0"/>
                <a:t>Area/Mass=3.5</a:t>
              </a:r>
              <a:endParaRPr lang="en-CA" sz="14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1338892"/>
            <a:ext cx="12192000" cy="933773"/>
            <a:chOff x="-1524000" y="1004595"/>
            <a:chExt cx="12192000" cy="933773"/>
          </a:xfrm>
        </p:grpSpPr>
        <p:sp>
          <p:nvSpPr>
            <p:cNvPr id="4" name="Rectangle 3"/>
            <p:cNvSpPr/>
            <p:nvPr/>
          </p:nvSpPr>
          <p:spPr>
            <a:xfrm>
              <a:off x="-1524000" y="1507481"/>
              <a:ext cx="1219200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sz="2200" dirty="0"/>
                <a:t>The greater the exposed surface area, the greater the loss of heat and therefore energy</a:t>
              </a:r>
            </a:p>
          </p:txBody>
        </p:sp>
        <p:sp>
          <p:nvSpPr>
            <p:cNvPr id="10" name="Freeform 9"/>
            <p:cNvSpPr/>
            <p:nvPr/>
          </p:nvSpPr>
          <p:spPr>
            <a:xfrm rot="5400000">
              <a:off x="4320887" y="1266232"/>
              <a:ext cx="523273" cy="0"/>
            </a:xfrm>
            <a:custGeom>
              <a:avLst/>
              <a:gdLst>
                <a:gd name="connsiteX0" fmla="*/ 34237 w 938005"/>
                <a:gd name="connsiteY0" fmla="*/ 0 h 1722475"/>
                <a:gd name="connsiteX1" fmla="*/ 108665 w 938005"/>
                <a:gd name="connsiteY1" fmla="*/ 1052623 h 1722475"/>
                <a:gd name="connsiteX2" fmla="*/ 938005 w 938005"/>
                <a:gd name="connsiteY2" fmla="*/ 1722475 h 1722475"/>
                <a:gd name="connsiteX0" fmla="*/ 0 w 903768"/>
                <a:gd name="connsiteY0" fmla="*/ 0 h 1722475"/>
                <a:gd name="connsiteX1" fmla="*/ 903768 w 903768"/>
                <a:gd name="connsiteY1" fmla="*/ 1722475 h 172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3768" h="1722475">
                  <a:moveTo>
                    <a:pt x="0" y="0"/>
                  </a:moveTo>
                  <a:lnTo>
                    <a:pt x="903768" y="1722475"/>
                  </a:lnTo>
                </a:path>
              </a:pathLst>
            </a:custGeom>
            <a:noFill/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927103" y="2698857"/>
            <a:ext cx="56720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Will conserve more heat, which is better in colder environments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95929" y="4711839"/>
            <a:ext cx="55147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Will dissipate more heat, which is better in warmer environments</a:t>
            </a:r>
          </a:p>
        </p:txBody>
      </p:sp>
    </p:spTree>
    <p:extLst>
      <p:ext uri="{BB962C8B-B14F-4D97-AF65-F5344CB8AC3E}">
        <p14:creationId xmlns:p14="http://schemas.microsoft.com/office/powerpoint/2010/main" val="231953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1897"/>
            <a:ext cx="12192000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Geographical variations in body size: Cope's rule</a:t>
            </a:r>
            <a:endParaRPr lang="en-CA" sz="2800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57" y="2339163"/>
            <a:ext cx="4811932" cy="397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0" y="95693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400" dirty="0"/>
              <a:t>Lineages tend to increase in body size over evolutionary 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79459" y="2061343"/>
            <a:ext cx="5358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Size benefits survival, mating success and fecundity </a:t>
            </a:r>
            <a:r>
              <a:rPr lang="en-CA" sz="1200" dirty="0"/>
              <a:t>(Hone &amp; Benton, Trends Ecol. </a:t>
            </a:r>
            <a:r>
              <a:rPr lang="en-CA" sz="1200" dirty="0" err="1"/>
              <a:t>Evol</a:t>
            </a:r>
            <a:r>
              <a:rPr lang="en-CA" sz="1200" dirty="0"/>
              <a:t>. 2005)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86687" y="4276166"/>
            <a:ext cx="32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contradiction with prior knowledge?</a:t>
            </a:r>
          </a:p>
        </p:txBody>
      </p:sp>
    </p:spTree>
    <p:extLst>
      <p:ext uri="{BB962C8B-B14F-4D97-AF65-F5344CB8AC3E}">
        <p14:creationId xmlns:p14="http://schemas.microsoft.com/office/powerpoint/2010/main" val="388257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33573" y="1711837"/>
            <a:ext cx="6921500" cy="4279900"/>
            <a:chOff x="1111250" y="1289050"/>
            <a:chExt cx="6921500" cy="4279900"/>
          </a:xfrm>
        </p:grpSpPr>
        <p:pic>
          <p:nvPicPr>
            <p:cNvPr id="2048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250" y="1289050"/>
              <a:ext cx="6921500" cy="4279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3" name="Straight Connector 22"/>
            <p:cNvCxnSpPr/>
            <p:nvPr/>
          </p:nvCxnSpPr>
          <p:spPr>
            <a:xfrm>
              <a:off x="3040912" y="2615609"/>
              <a:ext cx="3951764" cy="177563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0" y="31897"/>
            <a:ext cx="12192000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Geographical variations in body size: Island rule</a:t>
            </a:r>
            <a:endParaRPr lang="en-CA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11045" y="673926"/>
            <a:ext cx="9842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Insular body size </a:t>
            </a:r>
            <a:r>
              <a:rPr lang="en-US" sz="2400" dirty="0"/>
              <a:t>of terrestrial mammal</a:t>
            </a:r>
            <a:r>
              <a:rPr lang="en-CA" sz="2400" dirty="0"/>
              <a:t> as percentage of body size of the species on the mainland (</a:t>
            </a:r>
            <a:r>
              <a:rPr lang="en-CA" sz="2400" dirty="0" err="1"/>
              <a:t>Sm</a:t>
            </a:r>
            <a:r>
              <a:rPr lang="en-CA" sz="2400" dirty="0"/>
              <a:t>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897690" y="1858971"/>
            <a:ext cx="1275907" cy="1902440"/>
            <a:chOff x="2275366" y="1436184"/>
            <a:chExt cx="1275907" cy="190244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892056" y="2286000"/>
              <a:ext cx="10632" cy="10526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75366" y="1436184"/>
              <a:ext cx="12759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Small species get larger</a:t>
              </a:r>
              <a:endParaRPr lang="en-CA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615000" y="3761411"/>
            <a:ext cx="1275907" cy="1890143"/>
            <a:chOff x="6992676" y="3338623"/>
            <a:chExt cx="1275907" cy="1890143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619997" y="3338623"/>
              <a:ext cx="10632" cy="804529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992676" y="4305436"/>
              <a:ext cx="1275907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Large species get smaller</a:t>
              </a:r>
              <a:endParaRPr lang="en-CA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15000" y="5579920"/>
            <a:ext cx="1275907" cy="919674"/>
            <a:chOff x="6992676" y="5157133"/>
            <a:chExt cx="1275907" cy="919674"/>
          </a:xfrm>
        </p:grpSpPr>
        <p:sp>
          <p:nvSpPr>
            <p:cNvPr id="12" name="TextBox 11"/>
            <p:cNvSpPr txBox="1"/>
            <p:nvPr/>
          </p:nvSpPr>
          <p:spPr>
            <a:xfrm>
              <a:off x="6992676" y="5430476"/>
              <a:ext cx="127590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Resource limitation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7630630" y="5157133"/>
              <a:ext cx="10632" cy="402265"/>
            </a:xfrm>
            <a:prstGeom prst="straightConnector1">
              <a:avLst/>
            </a:prstGeom>
            <a:ln w="76200">
              <a:solidFill>
                <a:schemeClr val="bg2">
                  <a:lumMod val="9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088532" y="1976205"/>
            <a:ext cx="1584256" cy="646331"/>
            <a:chOff x="3466209" y="1553417"/>
            <a:chExt cx="1584256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3774558" y="1553417"/>
              <a:ext cx="12759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Ecological release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66209" y="1897849"/>
              <a:ext cx="425305" cy="14114"/>
            </a:xfrm>
            <a:prstGeom prst="straightConnector1">
              <a:avLst/>
            </a:prstGeom>
            <a:ln w="76200">
              <a:solidFill>
                <a:schemeClr val="bg2">
                  <a:lumMod val="9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902023" y="6140478"/>
            <a:ext cx="5393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contradiction with prior knowledge?</a:t>
            </a:r>
          </a:p>
        </p:txBody>
      </p:sp>
    </p:spTree>
    <p:extLst>
      <p:ext uri="{BB962C8B-B14F-4D97-AF65-F5344CB8AC3E}">
        <p14:creationId xmlns:p14="http://schemas.microsoft.com/office/powerpoint/2010/main" val="382532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1897"/>
            <a:ext cx="12192000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Why shall we care about patterns in body size?</a:t>
            </a:r>
            <a:endParaRPr lang="en-CA" sz="28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512289" y="1591499"/>
            <a:ext cx="4754083" cy="3989711"/>
            <a:chOff x="1988288" y="1087002"/>
            <a:chExt cx="4754083" cy="398971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8288" y="1087002"/>
              <a:ext cx="4754083" cy="3712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4463221" y="4799714"/>
              <a:ext cx="22791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200" dirty="0" err="1"/>
                <a:t>Forero</a:t>
              </a:r>
              <a:r>
                <a:rPr lang="en-CA" sz="1200" dirty="0"/>
                <a:t> et al., Biota </a:t>
              </a:r>
              <a:r>
                <a:rPr lang="en-CA" sz="1200" dirty="0" err="1"/>
                <a:t>Neotrop</a:t>
              </a:r>
              <a:r>
                <a:rPr lang="en-CA" sz="1200" dirty="0"/>
                <a:t> 2009 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465007" y="80384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Because body size influences the risk of becoming extinct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01698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518</Words>
  <Application>Microsoft Office PowerPoint</Application>
  <PresentationFormat>Widescreen</PresentationFormat>
  <Paragraphs>87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msgothic</vt:lpstr>
      <vt:lpstr>Wingdings</vt:lpstr>
      <vt:lpstr>Office Theme</vt:lpstr>
      <vt:lpstr>BODY SIZE :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SIZE</dc:title>
  <dc:creator>Camilo Mora</dc:creator>
  <cp:lastModifiedBy>Camilo</cp:lastModifiedBy>
  <cp:revision>76</cp:revision>
  <dcterms:created xsi:type="dcterms:W3CDTF">2011-11-28T18:39:09Z</dcterms:created>
  <dcterms:modified xsi:type="dcterms:W3CDTF">2022-01-17T22:21:20Z</dcterms:modified>
</cp:coreProperties>
</file>