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5" r:id="rId16"/>
    <p:sldId id="266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sz="4800" dirty="0"/>
              <a:t/>
            </a:r>
            <a:br>
              <a:rPr lang="es-CO" sz="4800" dirty="0"/>
            </a:br>
            <a:r>
              <a:rPr lang="es-CO" sz="4800" dirty="0" err="1" smtClean="0"/>
              <a:t>Absence</a:t>
            </a:r>
            <a:r>
              <a:rPr lang="es-CO" sz="4800" dirty="0" smtClean="0"/>
              <a:t> and </a:t>
            </a:r>
            <a:r>
              <a:rPr lang="es-CO" sz="4800" dirty="0" err="1" smtClean="0"/>
              <a:t>bad</a:t>
            </a:r>
            <a:r>
              <a:rPr lang="es-CO" sz="4800" dirty="0" smtClean="0"/>
              <a:t> grades software(ABGS)</a:t>
            </a:r>
            <a:endParaRPr lang="es-CO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815563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LEIDY KATHERINE CALDERON </a:t>
            </a:r>
            <a:r>
              <a:rPr lang="es-CO" dirty="0"/>
              <a:t>CASTAÑO</a:t>
            </a:r>
          </a:p>
          <a:p>
            <a:r>
              <a:rPr lang="es-CO" dirty="0"/>
              <a:t>CAMILO ANDRES TIRIA CORREDOR</a:t>
            </a:r>
          </a:p>
          <a:p>
            <a:endParaRPr lang="es-CO" dirty="0"/>
          </a:p>
          <a:p>
            <a:pPr algn="r"/>
            <a:endParaRPr lang="es-CO" sz="1500" dirty="0" smtClean="0"/>
          </a:p>
          <a:p>
            <a:pPr algn="r"/>
            <a:r>
              <a:rPr lang="es-CO" sz="1500" dirty="0" smtClean="0"/>
              <a:t>TRIMESTRE N°1</a:t>
            </a:r>
          </a:p>
          <a:p>
            <a:pPr algn="r"/>
            <a:r>
              <a:rPr lang="es-CO" sz="1500" dirty="0" smtClean="0"/>
              <a:t>2067472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38995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680" y="1687135"/>
            <a:ext cx="9294170" cy="42439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Recolección de datos</a:t>
            </a:r>
            <a:br>
              <a:rPr lang="es-CO" dirty="0"/>
            </a:br>
            <a:r>
              <a:rPr lang="es-CO" sz="2000" dirty="0"/>
              <a:t>(encuesta)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61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83" y="1801879"/>
            <a:ext cx="10847835" cy="46138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Recolección de datos</a:t>
            </a:r>
            <a:br>
              <a:rPr lang="es-CO" dirty="0"/>
            </a:br>
            <a:r>
              <a:rPr lang="es-CO" sz="2000" dirty="0"/>
              <a:t>(encuesta)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008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42" y="1777286"/>
            <a:ext cx="11151446" cy="342650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Recolección de datos</a:t>
            </a:r>
            <a:br>
              <a:rPr lang="es-CO" dirty="0"/>
            </a:br>
            <a:r>
              <a:rPr lang="es-CO" sz="2000" dirty="0"/>
              <a:t>(encuesta)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002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Recolección de datos</a:t>
            </a:r>
            <a:br>
              <a:rPr lang="es-CO" dirty="0"/>
            </a:br>
            <a:r>
              <a:rPr lang="es-CO" sz="2000" dirty="0"/>
              <a:t>(encuesta)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964" y="1790163"/>
            <a:ext cx="10860904" cy="35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7571" y="197703"/>
            <a:ext cx="8610600" cy="1293028"/>
          </a:xfrm>
        </p:spPr>
        <p:txBody>
          <a:bodyPr/>
          <a:lstStyle/>
          <a:p>
            <a:r>
              <a:rPr lang="es-CO" dirty="0"/>
              <a:t>BPMN</a:t>
            </a:r>
            <a:br>
              <a:rPr lang="es-CO" dirty="0"/>
            </a:br>
            <a:r>
              <a:rPr lang="es-CO" sz="2800" dirty="0" smtClean="0"/>
              <a:t>Actual</a:t>
            </a:r>
            <a:endParaRPr lang="es-CO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871" y="540913"/>
            <a:ext cx="12327871" cy="5756856"/>
          </a:xfrm>
        </p:spPr>
      </p:pic>
    </p:spTree>
    <p:extLst>
      <p:ext uri="{BB962C8B-B14F-4D97-AF65-F5344CB8AC3E}">
        <p14:creationId xmlns:p14="http://schemas.microsoft.com/office/powerpoint/2010/main" val="317472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333481" y="154546"/>
            <a:ext cx="8610600" cy="1293028"/>
          </a:xfrm>
        </p:spPr>
        <p:txBody>
          <a:bodyPr/>
          <a:lstStyle/>
          <a:p>
            <a:r>
              <a:rPr lang="es-CO" dirty="0" smtClean="0"/>
              <a:t>BPMN</a:t>
            </a:r>
            <a:br>
              <a:rPr lang="es-CO" dirty="0" smtClean="0"/>
            </a:br>
            <a:r>
              <a:rPr lang="es-CO" sz="2800" dirty="0" smtClean="0"/>
              <a:t>propuesto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31" y="450759"/>
            <a:ext cx="12477248" cy="5872767"/>
          </a:xfrm>
        </p:spPr>
      </p:pic>
    </p:spTree>
    <p:extLst>
      <p:ext uri="{BB962C8B-B14F-4D97-AF65-F5344CB8AC3E}">
        <p14:creationId xmlns:p14="http://schemas.microsoft.com/office/powerpoint/2010/main" val="4998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Inventario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El instructor cuenta co</a:t>
            </a:r>
            <a:r>
              <a:rPr lang="es-CO" dirty="0" smtClean="0"/>
              <a:t>n un dispositivo electrónico como Tablet, celular, laptop  o computador con conexión a internet en buen estado.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-352" t="-193" r="29542" b="48031"/>
          <a:stretch/>
        </p:blipFill>
        <p:spPr>
          <a:xfrm>
            <a:off x="3442450" y="3168204"/>
            <a:ext cx="4111066" cy="27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2119" y="146186"/>
            <a:ext cx="8610600" cy="1293028"/>
          </a:xfrm>
        </p:spPr>
        <p:txBody>
          <a:bodyPr/>
          <a:lstStyle/>
          <a:p>
            <a:r>
              <a:rPr lang="es-CO" dirty="0" smtClean="0"/>
              <a:t>Historias de Usuario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64072"/>
              </p:ext>
            </p:extLst>
          </p:nvPr>
        </p:nvGraphicFramePr>
        <p:xfrm>
          <a:off x="0" y="1336184"/>
          <a:ext cx="12192000" cy="256032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1030312"/>
                <a:gridCol w="1094704"/>
                <a:gridCol w="1120462"/>
                <a:gridCol w="1184856"/>
                <a:gridCol w="1339403"/>
                <a:gridCol w="1287888"/>
                <a:gridCol w="1197735"/>
                <a:gridCol w="1498240"/>
                <a:gridCol w="1219200"/>
                <a:gridCol w="1219200"/>
              </a:tblGrid>
              <a:tr h="340941">
                <a:tc>
                  <a:txBody>
                    <a:bodyPr/>
                    <a:lstStyle/>
                    <a:p>
                      <a:r>
                        <a:rPr lang="es-CO" dirty="0" smtClean="0"/>
                        <a:t>Como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 </a:t>
                      </a:r>
                      <a:endParaRPr lang="es-CO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0" dirty="0" smtClean="0"/>
                        <a:t>Instructor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Quiero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aseline="0" dirty="0" smtClean="0"/>
                        <a:t>Entrar a la plataforma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aseline="0" dirty="0" smtClean="0"/>
                        <a:t>Registrarme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Iniciar sesión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Crear</a:t>
                      </a:r>
                      <a:r>
                        <a:rPr lang="es-CO" sz="1200" baseline="0" dirty="0" smtClean="0"/>
                        <a:t> listas de asistencia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Ingresar</a:t>
                      </a:r>
                      <a:r>
                        <a:rPr lang="es-CO" sz="1200" baseline="0" dirty="0" smtClean="0"/>
                        <a:t> los datos de aprendices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Guardar los datos ingresados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>
                          <a:latin typeface="+mn-lt"/>
                        </a:rPr>
                        <a:t>Que el Sistema </a:t>
                      </a:r>
                      <a:r>
                        <a:rPr lang="es-C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categorice y avise la inasistencia y malas notas de los aprendices </a:t>
                      </a:r>
                      <a:endParaRPr lang="es-CO" sz="12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Visualizar</a:t>
                      </a:r>
                      <a:r>
                        <a:rPr lang="es-CO" sz="1200" baseline="0" dirty="0" smtClean="0"/>
                        <a:t> los resultados obtenidos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Saber</a:t>
                      </a:r>
                      <a:r>
                        <a:rPr lang="es-CO" sz="1200" b="0" baseline="0" dirty="0" smtClean="0"/>
                        <a:t> qué proceso seguir con el aprendiz en cuestión</a:t>
                      </a:r>
                      <a:endParaRPr lang="es-CO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Para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Para registrarme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Tener</a:t>
                      </a:r>
                      <a:r>
                        <a:rPr lang="es-CO" sz="1200" baseline="0" dirty="0" smtClean="0"/>
                        <a:t> mi cuenta en ASS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Crear listas de asistencia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Ingresar información</a:t>
                      </a:r>
                      <a:r>
                        <a:rPr lang="es-CO" sz="1200" baseline="0" dirty="0" smtClean="0"/>
                        <a:t> de los aprendices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Organizar las listas de asistencia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Para mantener un control de asistencia y notas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Saber</a:t>
                      </a:r>
                      <a:r>
                        <a:rPr lang="es-CO" sz="1200" baseline="0" dirty="0" smtClean="0"/>
                        <a:t> que procedimientos seguir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Saber</a:t>
                      </a:r>
                      <a:r>
                        <a:rPr lang="es-CO" sz="1200" baseline="0" dirty="0" smtClean="0"/>
                        <a:t> que procedimientos seguir</a:t>
                      </a:r>
                      <a:endParaRPr lang="es-CO" sz="1200" dirty="0" smtClean="0"/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Cumplir</a:t>
                      </a:r>
                      <a:r>
                        <a:rPr lang="es-CO" sz="1200" b="0" baseline="0" dirty="0" smtClean="0"/>
                        <a:t> la normatividad del aprendiz</a:t>
                      </a:r>
                      <a:endParaRPr lang="es-CO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8994"/>
              </p:ext>
            </p:extLst>
          </p:nvPr>
        </p:nvGraphicFramePr>
        <p:xfrm>
          <a:off x="0" y="4241666"/>
          <a:ext cx="6812924" cy="201676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940158"/>
                <a:gridCol w="1275008"/>
                <a:gridCol w="1596980"/>
                <a:gridCol w="1609860"/>
                <a:gridCol w="1390918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/>
                        <a:t>Sistema</a:t>
                      </a:r>
                      <a:endParaRPr lang="es-CO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Quiero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Presentar</a:t>
                      </a:r>
                      <a:r>
                        <a:rPr lang="es-CO" sz="1200" baseline="0" dirty="0" smtClean="0"/>
                        <a:t> una interfaz de usuario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Garantizar un</a:t>
                      </a:r>
                      <a:r>
                        <a:rPr lang="es-CO" sz="1200" baseline="0" dirty="0" smtClean="0"/>
                        <a:t> buen desempeño con los datos almacenados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Garantizar el acceso de información y</a:t>
                      </a:r>
                      <a:r>
                        <a:rPr lang="es-CO" sz="1200" baseline="0" dirty="0" smtClean="0"/>
                        <a:t> edición de datos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Que</a:t>
                      </a:r>
                      <a:r>
                        <a:rPr lang="es-CO" sz="1200" b="0" baseline="0" dirty="0" smtClean="0"/>
                        <a:t> solo el instructor acceda a la plataforma</a:t>
                      </a:r>
                      <a:endParaRPr lang="es-CO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Para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Facilitar</a:t>
                      </a:r>
                      <a:r>
                        <a:rPr lang="es-CO" sz="1200" baseline="0" dirty="0" smtClean="0"/>
                        <a:t> el manejo a los instructores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Ofrecer</a:t>
                      </a:r>
                      <a:r>
                        <a:rPr lang="es-CO" sz="1200" baseline="0" dirty="0" smtClean="0"/>
                        <a:t> confiabilidad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Almacenarlos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endParaRPr lang="es-CO" sz="1200" baseline="0" dirty="0" smtClean="0"/>
                    </a:p>
                    <a:p>
                      <a:endParaRPr lang="es-CO" sz="1200" baseline="0" dirty="0" smtClean="0"/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Brindar</a:t>
                      </a:r>
                      <a:r>
                        <a:rPr lang="es-CO" sz="1200" b="0" baseline="0" dirty="0" smtClean="0"/>
                        <a:t> seguridad</a:t>
                      </a:r>
                      <a:endParaRPr lang="es-CO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58656"/>
              </p:ext>
            </p:extLst>
          </p:nvPr>
        </p:nvGraphicFramePr>
        <p:xfrm>
          <a:off x="6807417" y="4248292"/>
          <a:ext cx="4953216" cy="2016760"/>
        </p:xfrm>
        <a:graphic>
          <a:graphicData uri="http://schemas.openxmlformats.org/drawingml/2006/table">
            <a:tbl>
              <a:tblPr firstRow="1" firstCol="1" lastCol="1" bandRow="1">
                <a:tableStyleId>{284E427A-3D55-4303-BF80-6455036E1DE7}</a:tableStyleId>
              </a:tblPr>
              <a:tblGrid>
                <a:gridCol w="1822174"/>
                <a:gridCol w="1479970"/>
                <a:gridCol w="16510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0" dirty="0" smtClean="0"/>
                        <a:t>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Generar</a:t>
                      </a:r>
                      <a:r>
                        <a:rPr lang="es-CO" sz="1200" b="0" baseline="0" dirty="0" smtClean="0"/>
                        <a:t> una respuesta automática al percibir las problemáticas</a:t>
                      </a:r>
                      <a:endParaRPr lang="es-CO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Quiero</a:t>
                      </a:r>
                      <a:r>
                        <a:rPr lang="es-CO" sz="1200" baseline="0" dirty="0" smtClean="0"/>
                        <a:t> funcionar las 24 horas del día los 7 días de la semana</a:t>
                      </a:r>
                      <a:endParaRPr lang="es-CO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Sólo</a:t>
                      </a:r>
                      <a:r>
                        <a:rPr lang="es-CO" sz="1200" b="0" baseline="0" dirty="0" smtClean="0"/>
                        <a:t> los instructores intervengan en el Sistema</a:t>
                      </a:r>
                      <a:endParaRPr lang="es-CO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Para</a:t>
                      </a:r>
                      <a:r>
                        <a:rPr lang="es-CO" sz="1200" b="0" baseline="0" dirty="0" smtClean="0"/>
                        <a:t> informar al instructor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Para</a:t>
                      </a:r>
                      <a:r>
                        <a:rPr lang="es-CO" sz="1200" baseline="0" dirty="0" smtClean="0"/>
                        <a:t> que el instructor pueda generar cambios diariamente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b="0" dirty="0" smtClean="0"/>
                        <a:t>Para generar privacidad</a:t>
                      </a:r>
                      <a:endParaRPr lang="es-CO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4351" r="3098" b="4236"/>
          <a:stretch/>
        </p:blipFill>
        <p:spPr bwMode="auto">
          <a:xfrm>
            <a:off x="0" y="476518"/>
            <a:ext cx="8829550" cy="63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7571" y="141667"/>
            <a:ext cx="8610600" cy="1293028"/>
          </a:xfrm>
        </p:spPr>
        <p:txBody>
          <a:bodyPr/>
          <a:lstStyle/>
          <a:p>
            <a:r>
              <a:rPr lang="es-CO" dirty="0" smtClean="0"/>
              <a:t>Casos de uso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-1" y="6078828"/>
            <a:ext cx="772733" cy="5795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ABGS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214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1400" y="-124269"/>
            <a:ext cx="8610600" cy="1293028"/>
          </a:xfrm>
        </p:spPr>
        <p:txBody>
          <a:bodyPr/>
          <a:lstStyle/>
          <a:p>
            <a:r>
              <a:rPr lang="es-CO" dirty="0" smtClean="0"/>
              <a:t>Casos de uso extendido</a:t>
            </a:r>
            <a:endParaRPr lang="es-CO" dirty="0"/>
          </a:p>
        </p:txBody>
      </p:sp>
      <p:pic>
        <p:nvPicPr>
          <p:cNvPr id="18" name="Marcador de contenido 1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571" b="8265"/>
          <a:stretch/>
        </p:blipFill>
        <p:spPr>
          <a:xfrm>
            <a:off x="2769703" y="656824"/>
            <a:ext cx="6734906" cy="58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Desarrollar un Sistema de Información que permita a cada instructor del Centro de Electricidad, Electrónica y Telecomunicaciones (CEET) gestionar la inasistencia y notas de cada uno de los aprendices dentro de cada modalidad del CEET mediante una plataforma web.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50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574" b="8265"/>
          <a:stretch/>
        </p:blipFill>
        <p:spPr>
          <a:xfrm>
            <a:off x="2833353" y="90152"/>
            <a:ext cx="6465194" cy="65811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45980" b="8024"/>
          <a:stretch/>
        </p:blipFill>
        <p:spPr>
          <a:xfrm>
            <a:off x="3268092" y="83712"/>
            <a:ext cx="6352426" cy="70125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13" y="92765"/>
            <a:ext cx="11588568" cy="67652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44632"/>
          <a:stretch/>
        </p:blipFill>
        <p:spPr>
          <a:xfrm>
            <a:off x="3216925" y="180679"/>
            <a:ext cx="5451753" cy="61689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52" y="675861"/>
            <a:ext cx="10044409" cy="61821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45071" b="8075"/>
          <a:stretch/>
        </p:blipFill>
        <p:spPr>
          <a:xfrm>
            <a:off x="3351491" y="90153"/>
            <a:ext cx="6050086" cy="658110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17" y="0"/>
            <a:ext cx="9480904" cy="69545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44504" b="7328"/>
          <a:stretch/>
        </p:blipFill>
        <p:spPr>
          <a:xfrm>
            <a:off x="3087757" y="115910"/>
            <a:ext cx="6751702" cy="67420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69691"/>
            <a:ext cx="10957774" cy="1437915"/>
          </a:xfrm>
        </p:spPr>
        <p:txBody>
          <a:bodyPr>
            <a:noAutofit/>
          </a:bodyPr>
          <a:lstStyle/>
          <a:p>
            <a:r>
              <a:rPr lang="es-CO" sz="11500" dirty="0" smtClean="0">
                <a:latin typeface="Algerian" panose="04020705040A02060702" pitchFamily="82" charset="0"/>
              </a:rPr>
              <a:t>GRACIAS POR SU ATENCIÓN</a:t>
            </a:r>
            <a:endParaRPr lang="es-CO" sz="115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Registrar los aprendices del Centro de Electricidad, Electrónica y Telecomunicaciones (CEET) dentro de </a:t>
            </a:r>
            <a:r>
              <a:rPr lang="es-CO" dirty="0" err="1" smtClean="0"/>
              <a:t>Absence</a:t>
            </a:r>
            <a:r>
              <a:rPr lang="es-CO" dirty="0" smtClean="0"/>
              <a:t> and </a:t>
            </a:r>
            <a:r>
              <a:rPr lang="es-CO" dirty="0" err="1" smtClean="0"/>
              <a:t>Bad</a:t>
            </a:r>
            <a:r>
              <a:rPr lang="es-CO" dirty="0" smtClean="0"/>
              <a:t> Grades Software (ABGS) antes del inicio de la formación de cada modalidad.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Distinguir la inasistencia de los aprendices de cada modalidad dentro del Centro de Electricidad, Electrónica y Telecomunicaciones (CEET) durante cada uno de los trimestres.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Categorizar en el sistema el tipo de inasistencia(Si son 2 o 3 fallas continuas, más del 50% de las clases en fallas no consecutivas) y visualizar que procedimiento debe seguir el instructor.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dirty="0" smtClean="0"/>
              <a:t>Alertar quién necesita apoyo con base a las malas notas obtenidas por los aprendices. </a:t>
            </a:r>
            <a:br>
              <a:rPr lang="es-CO" dirty="0" smtClean="0"/>
            </a:br>
            <a:r>
              <a:rPr lang="es-CO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04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Problemática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T</a:t>
            </a:r>
            <a:r>
              <a:rPr lang="es-CO" dirty="0" smtClean="0"/>
              <a:t>eniendo en cuenta que muchas de las veces algunos instructores pasan por alto a los estudiantes que presentan  inasistencia o malas notas lo que conlleva al incumplimiento de los debidos procesos como la expulsión, sanciones o plan de mejoramiento decidimos plantear el ASGS. Por consiguiente, los instructores no estarían cumpliendo un deber el cuál es indagar qué sucede con el respectivo aprendiz.</a:t>
            </a:r>
            <a:br>
              <a:rPr lang="es-CO" dirty="0" smtClean="0"/>
            </a:br>
            <a:endParaRPr lang="es-CO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 smtClean="0"/>
              <a:t>  Por lo mencionado anteriormente, los instructores llegan a perder tiempo buscando uno por uno cuáles son los aprendices que necesitan apoyo respecto a sus inasistencias o  malas notas.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  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414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Justificación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 err="1" smtClean="0"/>
              <a:t>Absence</a:t>
            </a:r>
            <a:r>
              <a:rPr lang="es-CO" dirty="0" smtClean="0"/>
              <a:t> and </a:t>
            </a:r>
            <a:r>
              <a:rPr lang="es-CO" dirty="0" err="1" smtClean="0"/>
              <a:t>Bad</a:t>
            </a:r>
            <a:r>
              <a:rPr lang="es-CO" dirty="0" smtClean="0"/>
              <a:t> Grades Software será desarrollado porque  las listas de asistencia comunes se llega a pasar por alto qué estudiantes necesitan seguir un determinado proceso o apoyo, esto, bajo la plataforma web ABGS  para que así se le facilite a cada instructor proceder con la normatividad respectiva del SENA. 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4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DELIMITACIÓN Y ALCANCE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El Sistema será construido principalmente para la ficha 2067472, luego se implementará para el  CEET y finalmente se espera su implementación  dentro de todo el SENA, por tanto estará al alcance de cada instructor del SENA.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dirty="0" smtClean="0"/>
              <a:t>El proyecto tiene como fecha máxima de entrega el día 30 de abril del 2021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25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5904" y="580599"/>
            <a:ext cx="8610600" cy="1293028"/>
          </a:xfrm>
        </p:spPr>
        <p:txBody>
          <a:bodyPr/>
          <a:lstStyle/>
          <a:p>
            <a:r>
              <a:rPr lang="es-CO" dirty="0" smtClean="0"/>
              <a:t>Recolección de datos</a:t>
            </a:r>
            <a:br>
              <a:rPr lang="es-CO" dirty="0" smtClean="0"/>
            </a:br>
            <a:r>
              <a:rPr lang="es-CO" sz="2000" dirty="0" smtClean="0"/>
              <a:t>(encuesta)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5" y="3232598"/>
            <a:ext cx="12169095" cy="247039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2905" y="249528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800" b="1" dirty="0" smtClean="0"/>
              <a:t>Introducción de la encuesta:</a:t>
            </a:r>
            <a:br>
              <a:rPr lang="es-CO" sz="2800" b="1" dirty="0" smtClean="0"/>
            </a:b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4077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426" y="1751528"/>
            <a:ext cx="9174157" cy="45586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Recolección de datos</a:t>
            </a:r>
            <a:br>
              <a:rPr lang="es-CO" dirty="0"/>
            </a:br>
            <a:r>
              <a:rPr lang="es-CO" sz="2000" dirty="0"/>
              <a:t>(encuesta)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837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690" y="1648497"/>
            <a:ext cx="9600936" cy="43015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Recolección de datos</a:t>
            </a:r>
            <a:br>
              <a:rPr lang="es-CO" dirty="0"/>
            </a:br>
            <a:r>
              <a:rPr lang="es-CO" sz="2000" dirty="0"/>
              <a:t>(encuesta)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484702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2649</TotalTime>
  <Words>611</Words>
  <Application>Microsoft Office PowerPoint</Application>
  <PresentationFormat>Panorámica</PresentationFormat>
  <Paragraphs>96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Algerian</vt:lpstr>
      <vt:lpstr>Arial</vt:lpstr>
      <vt:lpstr>Century Gothic</vt:lpstr>
      <vt:lpstr>Wingdings</vt:lpstr>
      <vt:lpstr>Estela de condensación</vt:lpstr>
      <vt:lpstr> Absence and bad grades software(ABGS)</vt:lpstr>
      <vt:lpstr>OBJETIVO GENERAL</vt:lpstr>
      <vt:lpstr>Objetivos específicos</vt:lpstr>
      <vt:lpstr>Problemática</vt:lpstr>
      <vt:lpstr>Justificación</vt:lpstr>
      <vt:lpstr>DELIMITACIÓN Y ALCANCE</vt:lpstr>
      <vt:lpstr>Recolección de datos (encuesta)</vt:lpstr>
      <vt:lpstr>Recolección de datos (encuesta)</vt:lpstr>
      <vt:lpstr>Recolección de datos (encuesta)</vt:lpstr>
      <vt:lpstr>Recolección de datos (encuesta)</vt:lpstr>
      <vt:lpstr>Recolección de datos (encuesta)</vt:lpstr>
      <vt:lpstr>Recolección de datos (encuesta)</vt:lpstr>
      <vt:lpstr>Recolección de datos (encuesta)</vt:lpstr>
      <vt:lpstr>BPMN Actual</vt:lpstr>
      <vt:lpstr>BPMN propuesto</vt:lpstr>
      <vt:lpstr>Inventario </vt:lpstr>
      <vt:lpstr>Historias de Usuario</vt:lpstr>
      <vt:lpstr>Casos de uso</vt:lpstr>
      <vt:lpstr>Casos de uso extendido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asistencia de aprendices (saa)</dc:title>
  <dc:creator>ALEXANDER</dc:creator>
  <cp:lastModifiedBy>ALEXANDER</cp:lastModifiedBy>
  <cp:revision>83</cp:revision>
  <dcterms:created xsi:type="dcterms:W3CDTF">2020-07-23T01:34:24Z</dcterms:created>
  <dcterms:modified xsi:type="dcterms:W3CDTF">2020-07-30T14:55:05Z</dcterms:modified>
</cp:coreProperties>
</file>