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74" r:id="rId3"/>
    <p:sldId id="258" r:id="rId4"/>
    <p:sldId id="278" r:id="rId5"/>
    <p:sldId id="259" r:id="rId6"/>
    <p:sldId id="275" r:id="rId7"/>
    <p:sldId id="277" r:id="rId8"/>
    <p:sldId id="279" r:id="rId9"/>
  </p:sldIdLst>
  <p:sldSz cx="24384000" cy="1574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Helvetica Neue Light" panose="020B0604020202020204" charset="0"/>
      <p:regular r:id="rId15"/>
      <p:bold r:id="rId16"/>
      <p:italic r:id="rId17"/>
      <p:boldItalic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8" d="100"/>
          <a:sy n="28" d="100"/>
        </p:scale>
        <p:origin x="1044" y="60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058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1685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5592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2351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916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>
            <a:spLocks noGrp="1"/>
          </p:cNvSpPr>
          <p:nvPr>
            <p:ph type="pic" idx="2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arriba)">
  <p:cSld name="Título (arriba)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>
            <a:spLocks noGrp="1"/>
          </p:cNvSpPr>
          <p:nvPr>
            <p:ph type="pic" idx="2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L="457200" lvl="0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marL="914400" lvl="1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marL="1371600" lvl="2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marL="1828800" lvl="3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marL="2286000" lvl="4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>
            <a:spLocks noGrp="1"/>
          </p:cNvSpPr>
          <p:nvPr>
            <p:ph type="pic" idx="2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0"/>
          <p:cNvSpPr>
            <a:spLocks noGrp="1"/>
          </p:cNvSpPr>
          <p:nvPr>
            <p:ph type="pic" idx="3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0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2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>
            <a:spLocks noGrp="1"/>
          </p:cNvSpPr>
          <p:nvPr>
            <p:ph type="pic" idx="2"/>
          </p:nvPr>
        </p:nvSpPr>
        <p:spPr>
          <a:xfrm>
            <a:off x="3048000" y="1016000"/>
            <a:ext cx="18288001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L="457200" marR="0" lvl="0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hyperlink" Target="../OneDrive/Escritorio/Quinto_Trimestre/Exel/actualizacion_HistoriasUsuario.xls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../OneDrive/Escritorio/Quinto_Trimestre/PDF/Plan_Migracion.pd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../OneDrive/Escritorio/Quinto_Trimestre/PDF/Planes%20de%20Pruebas%20Funcionales_ABGS.pdf" TargetMode="External"/><Relationship Id="rId3" Type="http://schemas.openxmlformats.org/officeDocument/2006/relationships/image" Target="../media/image3.png"/><Relationship Id="rId7" Type="http://schemas.openxmlformats.org/officeDocument/2006/relationships/hyperlink" Target="../OneDrive/Escritorio/Quinto_Trimestre/PDF/Plan_Capacitacion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../OneDrive/Escritorio/Quinto_Trimestre/Exel/Evaluacion_Propuestas.xlsx" TargetMode="External"/><Relationship Id="rId5" Type="http://schemas.openxmlformats.org/officeDocument/2006/relationships/hyperlink" Target="../OneDrive/Escritorio/Quinto_Trimestre/PDF/Invitacion_Cotizar.pdf" TargetMode="External"/><Relationship Id="rId4" Type="http://schemas.openxmlformats.org/officeDocument/2006/relationships/hyperlink" Target="../OneDrive/Escritorio/Quinto_Trimestre/PDF/CONTRATO_ABGS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400800" y="2750135"/>
            <a:ext cx="12832080" cy="900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s-CO" sz="3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Sustentación Proyecto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n-US" sz="36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Absence and Bad Grades Software (ABGS)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s-CO" sz="36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Tecnólogos </a:t>
            </a:r>
            <a:r>
              <a:rPr lang="es-CO" sz="3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programación de software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s-CO" sz="3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Aprendices: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s-CO" sz="3600" b="1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Leidy</a:t>
            </a:r>
            <a:r>
              <a:rPr lang="es-CO" sz="36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Katherine Calderón Castaño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s-CO" sz="3600" b="1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Camilo </a:t>
            </a:r>
            <a:r>
              <a:rPr lang="es-CO" sz="3600" b="1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Andres</a:t>
            </a:r>
            <a:r>
              <a:rPr lang="es-CO" sz="3600" b="1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Tiria Corredor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endParaRPr lang="es-CO" sz="3600" b="1" i="0" u="none" strike="noStrike" cap="none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s-CO" sz="36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lang="es-CO" sz="3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s-CO" sz="3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Graciela Arias V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s-CO" sz="36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2021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s-CO" sz="36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Bogotá D.C.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s-CO" sz="36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28 de </a:t>
            </a:r>
            <a:r>
              <a:rPr lang="es-CO" sz="3600" b="1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s-CO" sz="36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eptiembre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522" y="2750135"/>
            <a:ext cx="2941885" cy="15106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400800" y="2750135"/>
            <a:ext cx="12832080" cy="900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s-CO" sz="3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Sustentación Proyecto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n-US" sz="36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Absence and Bad Grades Software (ABGS)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s-CO" sz="36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Tecnólogos </a:t>
            </a:r>
            <a:r>
              <a:rPr lang="es-CO" sz="3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programación de software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s-CO" sz="3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Aprendices: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s-CO" sz="3600" b="1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Leidy</a:t>
            </a:r>
            <a:r>
              <a:rPr lang="es-CO" sz="36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Katherine Calderón Castaño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s-CO" sz="3600" b="1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Camilo </a:t>
            </a:r>
            <a:r>
              <a:rPr lang="es-CO" sz="3600" b="1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Andres</a:t>
            </a:r>
            <a:r>
              <a:rPr lang="es-CO" sz="3600" b="1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Tiria Corredor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endParaRPr lang="es-CO" sz="3600" b="1" i="0" u="none" strike="noStrike" cap="none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s-CO" sz="36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lang="es-CO" sz="3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s-CO" sz="3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Graciela Arias V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s-CO" sz="36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2021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s-CO" sz="36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Bogotá D.C.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s-CO" sz="36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28 de </a:t>
            </a:r>
            <a:r>
              <a:rPr lang="es-CO" sz="3600" b="1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s-CO" sz="36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eptiembre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3125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954780" y="3127822"/>
            <a:ext cx="17830800" cy="1021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s-CO" sz="3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Objetivos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s-CO" sz="3600" b="1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Obejtivo</a:t>
            </a:r>
            <a:r>
              <a:rPr lang="es-CO" sz="36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General:</a:t>
            </a:r>
            <a:endParaRPr sz="36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0287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3600" dirty="0">
                <a:latin typeface="Calibri" panose="020F0502020204030204" pitchFamily="34" charset="0"/>
              </a:rPr>
              <a:t>Crear un Sistema de Información </a:t>
            </a:r>
            <a:r>
              <a:rPr lang="es-ES" sz="3600" dirty="0" smtClean="0">
                <a:latin typeface="Calibri" panose="020F0502020204030204" pitchFamily="34" charset="0"/>
              </a:rPr>
              <a:t>el cual recolecte las notas y asistencias de los aprendices, </a:t>
            </a:r>
            <a:r>
              <a:rPr lang="es-ES" sz="3600" dirty="0">
                <a:latin typeface="Calibri" panose="020F0502020204030204" pitchFamily="34" charset="0"/>
              </a:rPr>
              <a:t>cuya función es facilitar el trabajo de los instructores a la hora de saber que aprendiz va perdiendo y quien necesita un debido proceso u observación</a:t>
            </a:r>
            <a:r>
              <a:rPr lang="es-ES" sz="3600" dirty="0" smtClean="0">
                <a:latin typeface="Calibri" panose="020F0502020204030204" pitchFamily="34" charset="0"/>
              </a:rPr>
              <a:t>.</a:t>
            </a:r>
            <a:endParaRPr sz="3600" b="1" i="0" u="none" strike="noStrike" cap="none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001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 panose="020B0604020202020204" pitchFamily="34" charset="0"/>
              <a:buChar char="•"/>
            </a:pPr>
            <a:endParaRPr sz="3600" b="1" i="0" u="none" strike="noStrike" cap="none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s-CO" sz="36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Objetivos </a:t>
            </a:r>
            <a:r>
              <a:rPr lang="es-CO" sz="3600" b="1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Especificos</a:t>
            </a:r>
            <a:r>
              <a:rPr lang="es-CO" sz="36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endParaRPr lang="es-CO" sz="3600" b="1" i="0" u="none" strike="noStrike" cap="none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34950" fontAlgn="base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rgbClr val="202124"/>
                </a:solidFill>
                <a:latin typeface="Calibri" panose="020F0502020204030204" pitchFamily="34" charset="0"/>
              </a:rPr>
              <a:t>Registrar a </a:t>
            </a:r>
            <a:r>
              <a:rPr lang="es-ES" sz="3600" dirty="0">
                <a:solidFill>
                  <a:srgbClr val="202124"/>
                </a:solidFill>
                <a:latin typeface="Calibri" panose="020F0502020204030204" pitchFamily="34" charset="0"/>
              </a:rPr>
              <a:t>los aprendices del Centro de Electricidad, Electrónica y Telecomunicaciones (CEET) del programa ADSI dentro de </a:t>
            </a:r>
            <a:r>
              <a:rPr lang="es-ES" sz="3600" dirty="0" err="1">
                <a:solidFill>
                  <a:srgbClr val="202124"/>
                </a:solidFill>
                <a:latin typeface="Calibri" panose="020F0502020204030204" pitchFamily="34" charset="0"/>
              </a:rPr>
              <a:t>Absence</a:t>
            </a:r>
            <a:r>
              <a:rPr lang="es-ES" sz="3600" dirty="0">
                <a:solidFill>
                  <a:srgbClr val="202124"/>
                </a:solidFill>
                <a:latin typeface="Calibri" panose="020F0502020204030204" pitchFamily="34" charset="0"/>
              </a:rPr>
              <a:t> and </a:t>
            </a:r>
            <a:r>
              <a:rPr lang="es-ES" sz="3600" dirty="0" err="1">
                <a:solidFill>
                  <a:srgbClr val="202124"/>
                </a:solidFill>
                <a:latin typeface="Calibri" panose="020F0502020204030204" pitchFamily="34" charset="0"/>
              </a:rPr>
              <a:t>Bad</a:t>
            </a:r>
            <a:r>
              <a:rPr lang="es-ES" sz="3600" dirty="0">
                <a:solidFill>
                  <a:srgbClr val="202124"/>
                </a:solidFill>
                <a:latin typeface="Calibri" panose="020F0502020204030204" pitchFamily="34" charset="0"/>
              </a:rPr>
              <a:t> Grades Software (ABGS) antes del inicio de la formación.</a:t>
            </a:r>
            <a:endParaRPr lang="es-ES" sz="3600" dirty="0">
              <a:latin typeface="Calibri" panose="020F0502020204030204" pitchFamily="34" charset="0"/>
            </a:endParaRPr>
          </a:p>
          <a:p>
            <a:pPr marL="234950" fontAlgn="base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rgbClr val="202124"/>
                </a:solidFill>
                <a:latin typeface="Calibri" panose="020F0502020204030204" pitchFamily="34" charset="0"/>
              </a:rPr>
              <a:t>Distinguir la </a:t>
            </a:r>
            <a:r>
              <a:rPr lang="es-ES" sz="3600" dirty="0" smtClean="0">
                <a:solidFill>
                  <a:srgbClr val="202124"/>
                </a:solidFill>
                <a:latin typeface="Calibri" panose="020F0502020204030204" pitchFamily="34" charset="0"/>
              </a:rPr>
              <a:t>inactividad de </a:t>
            </a:r>
            <a:r>
              <a:rPr lang="es-ES" sz="3600" dirty="0">
                <a:solidFill>
                  <a:srgbClr val="202124"/>
                </a:solidFill>
                <a:latin typeface="Calibri" panose="020F0502020204030204" pitchFamily="34" charset="0"/>
              </a:rPr>
              <a:t>los aprendices del programa ADSI dentro del Centro de Electricidad, Electrónica y Telecomunicaciones (CEET) durante cada uno de los trimestres.</a:t>
            </a:r>
            <a:endParaRPr lang="es-ES" sz="3600" dirty="0">
              <a:latin typeface="Calibri" panose="020F0502020204030204" pitchFamily="34" charset="0"/>
            </a:endParaRPr>
          </a:p>
          <a:p>
            <a:pPr marL="234950" fontAlgn="base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rgbClr val="202124"/>
                </a:solidFill>
                <a:latin typeface="Calibri" panose="020F0502020204030204" pitchFamily="34" charset="0"/>
              </a:rPr>
              <a:t>Categorizar en el sistema el tipo de inasistencia (Si son 2 o 3 fallas continuas, más del 50% de las clases en fallas no consecutivas y visualizar que posible procedimiento debe seguir el instructor.</a:t>
            </a:r>
            <a:endParaRPr lang="es-ES" sz="3600" dirty="0">
              <a:latin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endParaRPr sz="3600" b="1" i="0" u="none" strike="noStrike" cap="none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954780" y="6226107"/>
            <a:ext cx="17830800" cy="402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n-US" sz="3600" b="1" dirty="0" smtClean="0">
                <a:solidFill>
                  <a:schemeClr val="dk1"/>
                </a:solidFill>
                <a:latin typeface="Helvetica Neue"/>
                <a:sym typeface="Helvetica Neue"/>
              </a:rPr>
              <a:t>JUSTIFICACIÓN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buClr>
                <a:schemeClr val="dk1"/>
              </a:buClr>
              <a:buSzPts val="3600"/>
            </a:pPr>
            <a:r>
              <a:rPr lang="es-ES" sz="3600" dirty="0" err="1">
                <a:latin typeface="Century Gothic" panose="020B0502020202020204" pitchFamily="34" charset="0"/>
              </a:rPr>
              <a:t>Absence</a:t>
            </a:r>
            <a:r>
              <a:rPr lang="es-ES" sz="3600" dirty="0">
                <a:latin typeface="Century Gothic" panose="020B0502020202020204" pitchFamily="34" charset="0"/>
              </a:rPr>
              <a:t> and </a:t>
            </a:r>
            <a:r>
              <a:rPr lang="es-ES" sz="3600" dirty="0" err="1">
                <a:latin typeface="Century Gothic" panose="020B0502020202020204" pitchFamily="34" charset="0"/>
              </a:rPr>
              <a:t>Bad</a:t>
            </a:r>
            <a:r>
              <a:rPr lang="es-ES" sz="3600" dirty="0">
                <a:latin typeface="Century Gothic" panose="020B0502020202020204" pitchFamily="34" charset="0"/>
              </a:rPr>
              <a:t> Grades Software será desarrollado porque  las listas de asistencia comunes se llega a pasar por alto qué estudiantes necesitan seguir un determinado proceso o apoyo, esto, bajo la plataforma ABGS  para que así se le facilite a cada instructor proceder con la normatividad respectiva del SENA.</a:t>
            </a:r>
            <a:endParaRPr sz="3600" b="1" i="0" u="none" strike="noStrike" cap="none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5255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1824930" y="12106142"/>
            <a:ext cx="383951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300"/>
              </a:buClr>
              <a:buSzPts val="5400"/>
              <a:buFont typeface="Helvetica Neue"/>
              <a:buNone/>
            </a:pPr>
            <a:r>
              <a:rPr lang="es-CO" sz="5400" b="1" i="0" u="none" strike="noStrike" cap="none" dirty="0">
                <a:solidFill>
                  <a:srgbClr val="FF5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SENA </a:t>
            </a:r>
            <a:r>
              <a:rPr lang="es-CO" sz="5400" b="1" i="0" u="none" strike="noStrike" cap="none" dirty="0" smtClean="0">
                <a:solidFill>
                  <a:srgbClr val="FF5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2021</a:t>
            </a:r>
            <a:endParaRPr dirty="0"/>
          </a:p>
        </p:txBody>
      </p:sp>
      <p:sp>
        <p:nvSpPr>
          <p:cNvPr id="70" name="Google Shape;70;p16"/>
          <p:cNvSpPr txBox="1"/>
          <p:nvPr/>
        </p:nvSpPr>
        <p:spPr>
          <a:xfrm>
            <a:off x="3744686" y="2234244"/>
            <a:ext cx="16315364" cy="10116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s-CO" sz="3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Requisitos funcionales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15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</a:t>
            </a:r>
            <a:r>
              <a:rPr lang="en-US" sz="36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el Proyecto se </a:t>
            </a:r>
            <a:r>
              <a:rPr lang="en-US" sz="3600" b="1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aplicaron</a:t>
            </a:r>
            <a:r>
              <a:rPr lang="en-US" sz="36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600" b="1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</a:t>
            </a:r>
            <a:r>
              <a:rPr lang="en-US" sz="36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600" b="1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siguientes</a:t>
            </a:r>
            <a:r>
              <a:rPr lang="en-US" sz="36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600" b="1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requisitos</a:t>
            </a:r>
            <a:r>
              <a:rPr lang="en-US" sz="36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con la </a:t>
            </a:r>
            <a:r>
              <a:rPr lang="en-US" sz="3600" b="1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metodología</a:t>
            </a:r>
            <a:r>
              <a:rPr lang="en-US" sz="36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600" b="1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agil</a:t>
            </a:r>
            <a:r>
              <a:rPr lang="en-US" sz="36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600" b="1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Historias</a:t>
            </a:r>
            <a:r>
              <a:rPr lang="en-US" sz="36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3600" b="1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Usuario</a:t>
            </a:r>
            <a:r>
              <a:rPr lang="en-US" sz="36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</a:p>
          <a:p>
            <a:pPr marL="5715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dirty="0" smtClean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dirty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dirty="0" smtClean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dirty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dirty="0" smtClean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dirty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dirty="0" smtClean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dirty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dirty="0" smtClean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dirty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dirty="0" smtClean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dirty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dirty="0" smtClean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dirty="0" smtClean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dirty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dirty="0" smtClean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dirty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dirty="0" smtClean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3600" dirty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3600" dirty="0" smtClean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3600" dirty="0" smtClean="0">
                <a:solidFill>
                  <a:schemeClr val="tx1"/>
                </a:solidFill>
                <a:hlinkClick r:id="rId4" action="ppaction://hlinkfile"/>
              </a:rPr>
              <a:t>..\OneDrive\</a:t>
            </a:r>
            <a:r>
              <a:rPr lang="en-US" sz="3600" dirty="0" err="1" smtClean="0">
                <a:solidFill>
                  <a:schemeClr val="tx1"/>
                </a:solidFill>
                <a:hlinkClick r:id="rId4" action="ppaction://hlinkfile"/>
              </a:rPr>
              <a:t>Escritorio</a:t>
            </a:r>
            <a:r>
              <a:rPr lang="en-US" sz="3600" dirty="0" smtClean="0">
                <a:solidFill>
                  <a:schemeClr val="tx1"/>
                </a:solidFill>
                <a:hlinkClick r:id="rId4" action="ppaction://hlinkfile"/>
              </a:rPr>
              <a:t>\</a:t>
            </a:r>
            <a:r>
              <a:rPr lang="en-US" sz="3600" dirty="0" err="1" smtClean="0">
                <a:solidFill>
                  <a:schemeClr val="tx1"/>
                </a:solidFill>
                <a:hlinkClick r:id="rId4" action="ppaction://hlinkfile"/>
              </a:rPr>
              <a:t>Quinto_Trimestre</a:t>
            </a:r>
            <a:r>
              <a:rPr lang="en-US" sz="3600" dirty="0" smtClean="0">
                <a:solidFill>
                  <a:schemeClr val="tx1"/>
                </a:solidFill>
                <a:hlinkClick r:id="rId4" action="ppaction://hlinkfile"/>
              </a:rPr>
              <a:t>\</a:t>
            </a:r>
            <a:r>
              <a:rPr lang="en-US" sz="3600" dirty="0" err="1" smtClean="0">
                <a:solidFill>
                  <a:schemeClr val="tx1"/>
                </a:solidFill>
                <a:hlinkClick r:id="rId4" action="ppaction://hlinkfile"/>
              </a:rPr>
              <a:t>Exel</a:t>
            </a:r>
            <a:r>
              <a:rPr lang="en-US" sz="3600" dirty="0" smtClean="0">
                <a:solidFill>
                  <a:schemeClr val="tx1"/>
                </a:solidFill>
                <a:hlinkClick r:id="rId4" action="ppaction://hlinkfile"/>
              </a:rPr>
              <a:t>\actualizacion_HistoriasUsuario.xlsx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020" y="6418579"/>
            <a:ext cx="4898780" cy="45378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1824930" y="12106142"/>
            <a:ext cx="383951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300"/>
              </a:buClr>
              <a:buSzPts val="5400"/>
              <a:buFont typeface="Helvetica Neue"/>
              <a:buNone/>
            </a:pPr>
            <a:r>
              <a:rPr lang="es-CO" sz="5400" b="1" i="0" u="none" strike="noStrike" cap="none" dirty="0">
                <a:solidFill>
                  <a:srgbClr val="FF5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SENA </a:t>
            </a:r>
            <a:r>
              <a:rPr lang="es-CO" sz="5400" b="1" i="0" u="none" strike="noStrike" cap="none" dirty="0" smtClean="0">
                <a:solidFill>
                  <a:srgbClr val="FF5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2021</a:t>
            </a:r>
            <a:endParaRPr dirty="0"/>
          </a:p>
        </p:txBody>
      </p:sp>
      <p:sp>
        <p:nvSpPr>
          <p:cNvPr id="70" name="Google Shape;70;p16"/>
          <p:cNvSpPr txBox="1"/>
          <p:nvPr/>
        </p:nvSpPr>
        <p:spPr>
          <a:xfrm>
            <a:off x="4094882" y="4880325"/>
            <a:ext cx="16315364" cy="673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n-US" sz="3600" b="1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Entregable</a:t>
            </a:r>
            <a:r>
              <a:rPr lang="en-US" sz="36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600" b="1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pendiente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15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Migración</a:t>
            </a:r>
            <a:r>
              <a:rPr lang="en-US" sz="36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3600" b="1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r>
              <a:rPr lang="en-US" sz="36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MySQL a PostgreSQL:</a:t>
            </a:r>
          </a:p>
          <a:p>
            <a:pPr marL="5715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Informe</a:t>
            </a:r>
            <a:r>
              <a:rPr lang="en-US" sz="3600" b="1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3600" b="1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Migración</a:t>
            </a:r>
            <a:r>
              <a:rPr lang="en-US" sz="3600" b="1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lang="en-US" sz="3600" b="1" i="0" u="none" strike="noStrike" cap="none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15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dirty="0" smtClean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dirty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dirty="0" smtClean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dirty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dirty="0" smtClean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dirty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dirty="0" smtClean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dirty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dirty="0" smtClean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dirty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3600" dirty="0" smtClean="0">
                <a:hlinkClick r:id="rId4" action="ppaction://hlinkfile"/>
              </a:rPr>
              <a:t>..\OneDrive\</a:t>
            </a:r>
            <a:r>
              <a:rPr lang="en-US" sz="3600" dirty="0" err="1" smtClean="0">
                <a:hlinkClick r:id="rId4" action="ppaction://hlinkfile"/>
              </a:rPr>
              <a:t>Escritorio</a:t>
            </a:r>
            <a:r>
              <a:rPr lang="en-US" sz="3600" dirty="0" smtClean="0">
                <a:hlinkClick r:id="rId4" action="ppaction://hlinkfile"/>
              </a:rPr>
              <a:t>\</a:t>
            </a:r>
            <a:r>
              <a:rPr lang="en-US" sz="3600" dirty="0" err="1" smtClean="0">
                <a:hlinkClick r:id="rId4" action="ppaction://hlinkfile"/>
              </a:rPr>
              <a:t>Quinto_Trimestre</a:t>
            </a:r>
            <a:r>
              <a:rPr lang="en-US" sz="3600" dirty="0" smtClean="0">
                <a:hlinkClick r:id="rId4" action="ppaction://hlinkfile"/>
              </a:rPr>
              <a:t>\PDF\Plan_Migracion.pdf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26382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1824930" y="12106142"/>
            <a:ext cx="383951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300"/>
              </a:buClr>
              <a:buSzPts val="5400"/>
              <a:buFont typeface="Helvetica Neue"/>
              <a:buNone/>
            </a:pPr>
            <a:r>
              <a:rPr lang="es-CO" sz="5400" b="1" i="0" u="none" strike="noStrike" cap="none" dirty="0">
                <a:solidFill>
                  <a:srgbClr val="FF5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SENA </a:t>
            </a:r>
            <a:r>
              <a:rPr lang="es-CO" sz="5400" b="1" i="0" u="none" strike="noStrike" cap="none" dirty="0" smtClean="0">
                <a:solidFill>
                  <a:srgbClr val="FF5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2021</a:t>
            </a:r>
            <a:endParaRPr dirty="0"/>
          </a:p>
        </p:txBody>
      </p:sp>
      <p:sp>
        <p:nvSpPr>
          <p:cNvPr id="70" name="Google Shape;70;p16"/>
          <p:cNvSpPr txBox="1"/>
          <p:nvPr/>
        </p:nvSpPr>
        <p:spPr>
          <a:xfrm>
            <a:off x="4561810" y="3818175"/>
            <a:ext cx="16315364" cy="8115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n-US" sz="3600" b="1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Entregable</a:t>
            </a:r>
            <a:r>
              <a:rPr lang="en-US" sz="3600" b="1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3600" b="1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 </a:t>
            </a:r>
            <a:r>
              <a:rPr lang="en-US" sz="3600" b="1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Trimestre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71550" marR="0" lvl="0" indent="-742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3600"/>
              <a:buFont typeface="+mj-lt"/>
              <a:buAutoNum type="arabicPeriod"/>
            </a:pPr>
            <a:r>
              <a:rPr lang="en-US" sz="3600" b="1" dirty="0" err="1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Contrato</a:t>
            </a:r>
            <a:r>
              <a:rPr lang="en-US" sz="3600" b="1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3600" b="1" dirty="0" err="1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desarrollo</a:t>
            </a:r>
            <a:r>
              <a:rPr lang="en-US" sz="3600" b="1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Software</a:t>
            </a:r>
          </a:p>
          <a:p>
            <a:pPr marL="22860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3600"/>
            </a:pPr>
            <a:r>
              <a:rPr lang="en-US" sz="3600" b="1" i="0" u="none" strike="noStrike" cap="none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 action="ppaction://hlinkfile"/>
              </a:rPr>
              <a:t>..\OneDrive\</a:t>
            </a:r>
            <a:r>
              <a:rPr lang="en-US" sz="3600" b="1" i="0" u="none" strike="noStrike" cap="none" dirty="0" err="1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 action="ppaction://hlinkfile"/>
              </a:rPr>
              <a:t>Escritorio</a:t>
            </a:r>
            <a:r>
              <a:rPr lang="en-US" sz="3600" b="1" i="0" u="none" strike="noStrike" cap="none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 action="ppaction://hlinkfile"/>
              </a:rPr>
              <a:t>\</a:t>
            </a:r>
            <a:r>
              <a:rPr lang="en-US" sz="3600" b="1" i="0" u="none" strike="noStrike" cap="none" dirty="0" err="1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 action="ppaction://hlinkfile"/>
              </a:rPr>
              <a:t>Quinto_Trimestre</a:t>
            </a:r>
            <a:r>
              <a:rPr lang="en-US" sz="3600" b="1" i="0" u="none" strike="noStrike" cap="none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 action="ppaction://hlinkfile"/>
              </a:rPr>
              <a:t>\PDF\CONTRATO_ABGS.pdf</a:t>
            </a:r>
            <a:endParaRPr lang="en-US" sz="3600" b="1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3600"/>
            </a:pPr>
            <a:r>
              <a:rPr lang="en-US" sz="3600" b="1" i="0" u="none" strike="noStrike" cap="none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</a:t>
            </a:r>
            <a:r>
              <a:rPr lang="en-US" sz="3600" b="1" i="0" u="none" strike="noStrike" cap="none" dirty="0" err="1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Invitación</a:t>
            </a:r>
            <a:r>
              <a:rPr lang="en-US" sz="3600" b="1" i="0" u="none" strike="noStrike" cap="none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lang="en-US" sz="3600" b="1" i="0" u="none" strike="noStrike" cap="none" dirty="0" err="1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licitación</a:t>
            </a:r>
            <a:endParaRPr lang="en-US" sz="3600" b="1" i="0" u="none" strike="noStrike" cap="none" dirty="0" smtClean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3600"/>
            </a:pPr>
            <a:r>
              <a:rPr lang="en-US" sz="3600" b="1" i="0" u="none" strike="noStrike" cap="none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 action="ppaction://hlinkfile"/>
              </a:rPr>
              <a:t>..\OneDrive\</a:t>
            </a:r>
            <a:r>
              <a:rPr lang="en-US" sz="3600" b="1" i="0" u="none" strike="noStrike" cap="none" dirty="0" err="1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 action="ppaction://hlinkfile"/>
              </a:rPr>
              <a:t>Escritorio</a:t>
            </a:r>
            <a:r>
              <a:rPr lang="en-US" sz="3600" b="1" i="0" u="none" strike="noStrike" cap="none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 action="ppaction://hlinkfile"/>
              </a:rPr>
              <a:t>\</a:t>
            </a:r>
            <a:r>
              <a:rPr lang="en-US" sz="3600" b="1" i="0" u="none" strike="noStrike" cap="none" dirty="0" err="1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 action="ppaction://hlinkfile"/>
              </a:rPr>
              <a:t>Quinto_Trimestre</a:t>
            </a:r>
            <a:r>
              <a:rPr lang="en-US" sz="3600" b="1" i="0" u="none" strike="noStrike" cap="none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 action="ppaction://hlinkfile"/>
              </a:rPr>
              <a:t>\PDF\Invitacion_Cotizar.pdf</a:t>
            </a:r>
            <a:endParaRPr lang="en-US" sz="3600" b="1" i="0" u="none" strike="noStrike" cap="none" dirty="0" smtClean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3600"/>
            </a:pPr>
            <a:r>
              <a:rPr lang="en-US" sz="3600" b="1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</a:t>
            </a:r>
            <a:r>
              <a:rPr lang="en-US" sz="3600" b="1" dirty="0" err="1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Cuadro</a:t>
            </a:r>
            <a:r>
              <a:rPr lang="en-US" sz="3600" b="1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Comparativo</a:t>
            </a:r>
            <a:r>
              <a:rPr lang="en-US" sz="3600" b="1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3600" b="1" dirty="0" err="1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proveedores</a:t>
            </a:r>
            <a:endParaRPr lang="en-US" sz="3600" b="1" dirty="0" smtClean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3600"/>
            </a:pPr>
            <a:r>
              <a:rPr lang="en-US" sz="3600" b="1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 action="ppaction://hlinkfile"/>
              </a:rPr>
              <a:t>..\OneDrive\</a:t>
            </a:r>
            <a:r>
              <a:rPr lang="en-US" sz="3600" b="1" dirty="0" err="1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 action="ppaction://hlinkfile"/>
              </a:rPr>
              <a:t>Escritorio</a:t>
            </a:r>
            <a:r>
              <a:rPr lang="en-US" sz="3600" b="1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 action="ppaction://hlinkfile"/>
              </a:rPr>
              <a:t>\</a:t>
            </a:r>
            <a:r>
              <a:rPr lang="en-US" sz="3600" b="1" dirty="0" err="1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 action="ppaction://hlinkfile"/>
              </a:rPr>
              <a:t>Quinto_Trimestre</a:t>
            </a:r>
            <a:r>
              <a:rPr lang="en-US" sz="3600" b="1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 action="ppaction://hlinkfile"/>
              </a:rPr>
              <a:t>\</a:t>
            </a:r>
            <a:r>
              <a:rPr lang="en-US" sz="3600" b="1" dirty="0" err="1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 action="ppaction://hlinkfile"/>
              </a:rPr>
              <a:t>Exel</a:t>
            </a:r>
            <a:r>
              <a:rPr lang="en-US" sz="3600" b="1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 action="ppaction://hlinkfile"/>
              </a:rPr>
              <a:t>\Evaluacion_Propuestas.xlsx</a:t>
            </a:r>
            <a:endParaRPr lang="en-US" sz="3600" b="1" dirty="0" smtClean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3600"/>
            </a:pPr>
            <a:r>
              <a:rPr lang="en-US" sz="3600" b="1" i="0" u="none" strike="noStrike" cap="none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Plan de </a:t>
            </a:r>
            <a:r>
              <a:rPr lang="en-US" sz="3600" b="1" i="0" u="none" strike="noStrike" cap="none" dirty="0" err="1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capacitación</a:t>
            </a:r>
            <a:endParaRPr lang="en-US" sz="3600" b="1" i="0" u="none" strike="noStrike" cap="none" dirty="0" smtClean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3600"/>
            </a:pPr>
            <a:r>
              <a:rPr lang="en-US" sz="3600" b="1" i="0" u="none" strike="noStrike" cap="none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 action="ppaction://hlinkfile"/>
              </a:rPr>
              <a:t>..\OneDrive\</a:t>
            </a:r>
            <a:r>
              <a:rPr lang="en-US" sz="3600" b="1" i="0" u="none" strike="noStrike" cap="none" dirty="0" err="1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 action="ppaction://hlinkfile"/>
              </a:rPr>
              <a:t>Escritorio</a:t>
            </a:r>
            <a:r>
              <a:rPr lang="en-US" sz="3600" b="1" i="0" u="none" strike="noStrike" cap="none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 action="ppaction://hlinkfile"/>
              </a:rPr>
              <a:t>\</a:t>
            </a:r>
            <a:r>
              <a:rPr lang="en-US" sz="3600" b="1" i="0" u="none" strike="noStrike" cap="none" dirty="0" err="1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 action="ppaction://hlinkfile"/>
              </a:rPr>
              <a:t>Quinto_Trimestre</a:t>
            </a:r>
            <a:r>
              <a:rPr lang="en-US" sz="3600" b="1" i="0" u="none" strike="noStrike" cap="none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 action="ppaction://hlinkfile"/>
              </a:rPr>
              <a:t>\PDF\Plan_Capacitacion.pdf</a:t>
            </a:r>
            <a:endParaRPr lang="en-US" sz="3600" b="1" i="0" u="none" strike="noStrike" cap="none" dirty="0" smtClean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3600"/>
            </a:pPr>
            <a:r>
              <a:rPr lang="en-US" sz="3600" b="1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 </a:t>
            </a:r>
            <a:r>
              <a:rPr lang="en-US" sz="3600" b="1" dirty="0" err="1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Documentación</a:t>
            </a:r>
            <a:r>
              <a:rPr lang="en-US" sz="3600" b="1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las </a:t>
            </a:r>
            <a:r>
              <a:rPr lang="en-US" sz="3600" b="1" dirty="0" err="1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pruebas</a:t>
            </a:r>
            <a:endParaRPr lang="en-US" sz="3600" b="1" dirty="0" smtClean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3600"/>
            </a:pPr>
            <a:r>
              <a:rPr lang="en-US" sz="3600" b="1" i="0" u="none" strike="noStrike" cap="none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 action="ppaction://hlinkfile"/>
              </a:rPr>
              <a:t>..\OneDrive\</a:t>
            </a:r>
            <a:r>
              <a:rPr lang="en-US" sz="3600" b="1" i="0" u="none" strike="noStrike" cap="none" dirty="0" err="1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 action="ppaction://hlinkfile"/>
              </a:rPr>
              <a:t>Escritorio</a:t>
            </a:r>
            <a:r>
              <a:rPr lang="en-US" sz="3600" b="1" i="0" u="none" strike="noStrike" cap="none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 action="ppaction://hlinkfile"/>
              </a:rPr>
              <a:t>\</a:t>
            </a:r>
            <a:r>
              <a:rPr lang="en-US" sz="3600" b="1" i="0" u="none" strike="noStrike" cap="none" dirty="0" err="1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 action="ppaction://hlinkfile"/>
              </a:rPr>
              <a:t>Quinto_Trimestre</a:t>
            </a:r>
            <a:r>
              <a:rPr lang="en-US" sz="3600" b="1" i="0" u="none" strike="noStrike" cap="none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 action="ppaction://hlinkfile"/>
              </a:rPr>
              <a:t>\PDF\Planes de </a:t>
            </a:r>
            <a:r>
              <a:rPr lang="en-US" sz="3600" b="1" i="0" u="none" strike="noStrike" cap="none" dirty="0" err="1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 action="ppaction://hlinkfile"/>
              </a:rPr>
              <a:t>Pruebas</a:t>
            </a:r>
            <a:r>
              <a:rPr lang="en-US" sz="3600" b="1" i="0" u="none" strike="noStrike" cap="none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 action="ppaction://hlinkfile"/>
              </a:rPr>
              <a:t> Funcionales_ABGS.pdf</a:t>
            </a:r>
            <a:endParaRPr sz="3600" b="1" i="0" u="none" strike="noStrike" cap="none" dirty="0" smtClean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578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1824930" y="12106142"/>
            <a:ext cx="383951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300"/>
              </a:buClr>
              <a:buSzPts val="5400"/>
              <a:buFont typeface="Helvetica Neue"/>
              <a:buNone/>
            </a:pPr>
            <a:r>
              <a:rPr lang="es-CO" sz="5400" b="1" i="0" u="none" strike="noStrike" cap="none" dirty="0">
                <a:solidFill>
                  <a:srgbClr val="FF5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SENA </a:t>
            </a:r>
            <a:r>
              <a:rPr lang="es-CO" sz="5400" b="1" i="0" u="none" strike="noStrike" cap="none" dirty="0" smtClean="0">
                <a:solidFill>
                  <a:srgbClr val="FF5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2021</a:t>
            </a:r>
            <a:endParaRPr dirty="0"/>
          </a:p>
        </p:txBody>
      </p:sp>
      <p:sp>
        <p:nvSpPr>
          <p:cNvPr id="70" name="Google Shape;70;p16"/>
          <p:cNvSpPr txBox="1"/>
          <p:nvPr/>
        </p:nvSpPr>
        <p:spPr>
          <a:xfrm>
            <a:off x="4192159" y="7487973"/>
            <a:ext cx="16315364" cy="69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3600" dirty="0" err="1" smtClean="0"/>
              <a:t>Muchas</a:t>
            </a:r>
            <a:r>
              <a:rPr lang="en-US" sz="3600" dirty="0" smtClean="0"/>
              <a:t> gracias </a:t>
            </a:r>
            <a:r>
              <a:rPr lang="en-US" sz="3600" dirty="0" err="1" smtClean="0"/>
              <a:t>por</a:t>
            </a:r>
            <a:r>
              <a:rPr lang="en-US" sz="3600" dirty="0" smtClean="0"/>
              <a:t> </a:t>
            </a:r>
            <a:r>
              <a:rPr lang="en-US" sz="3600" dirty="0" err="1" smtClean="0"/>
              <a:t>su</a:t>
            </a:r>
            <a:r>
              <a:rPr lang="en-US" sz="3600" dirty="0" smtClean="0"/>
              <a:t> </a:t>
            </a:r>
            <a:r>
              <a:rPr lang="en-US" sz="3600" dirty="0" err="1" smtClean="0"/>
              <a:t>atención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118555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327</Words>
  <Application>Microsoft Office PowerPoint</Application>
  <PresentationFormat>Personalizado</PresentationFormat>
  <Paragraphs>106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Calibri</vt:lpstr>
      <vt:lpstr>Helvetica Neue Light</vt:lpstr>
      <vt:lpstr>Helvetica Neue</vt:lpstr>
      <vt:lpstr>Century Gothic</vt:lpstr>
      <vt:lpstr>Arial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Gateway</cp:lastModifiedBy>
  <cp:revision>9</cp:revision>
  <dcterms:modified xsi:type="dcterms:W3CDTF">2021-09-23T12:13:23Z</dcterms:modified>
</cp:coreProperties>
</file>