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sz="4800" dirty="0"/>
              <a:t/>
            </a:r>
            <a:br>
              <a:rPr lang="es-CO" sz="4800" dirty="0"/>
            </a:br>
            <a:r>
              <a:rPr lang="es-CO" sz="4800" dirty="0" err="1"/>
              <a:t>automatic</a:t>
            </a:r>
            <a:r>
              <a:rPr lang="es-CO" sz="4800" dirty="0"/>
              <a:t> </a:t>
            </a:r>
            <a:r>
              <a:rPr lang="es-CO" sz="4800" dirty="0" err="1"/>
              <a:t>assistance</a:t>
            </a:r>
            <a:r>
              <a:rPr lang="es-CO" sz="4800" dirty="0"/>
              <a:t> </a:t>
            </a:r>
            <a:r>
              <a:rPr lang="es-CO" sz="4800" dirty="0" smtClean="0"/>
              <a:t>software (</a:t>
            </a:r>
            <a:r>
              <a:rPr lang="es-CO" sz="4800" dirty="0" err="1" smtClean="0"/>
              <a:t>Aas</a:t>
            </a:r>
            <a:r>
              <a:rPr lang="es-CO" sz="4800" dirty="0" smtClean="0"/>
              <a:t>)</a:t>
            </a:r>
            <a:endParaRPr lang="es-CO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815563"/>
          </a:xfrm>
        </p:spPr>
        <p:txBody>
          <a:bodyPr>
            <a:normAutofit fontScale="85000" lnSpcReduction="20000"/>
          </a:bodyPr>
          <a:lstStyle/>
          <a:p>
            <a:r>
              <a:rPr lang="es-CO" dirty="0" smtClean="0"/>
              <a:t>LEIDY KATHERIN CALDERON </a:t>
            </a:r>
            <a:r>
              <a:rPr lang="es-CO" dirty="0"/>
              <a:t>CASTAÑO</a:t>
            </a:r>
          </a:p>
          <a:p>
            <a:r>
              <a:rPr lang="es-CO" dirty="0"/>
              <a:t>CAMILO ANDRES TIRIA CORREDOR</a:t>
            </a:r>
          </a:p>
          <a:p>
            <a:endParaRPr lang="es-CO" dirty="0"/>
          </a:p>
          <a:p>
            <a:pPr algn="r"/>
            <a:endParaRPr lang="es-CO" sz="1500" dirty="0" smtClean="0"/>
          </a:p>
          <a:p>
            <a:pPr algn="r"/>
            <a:r>
              <a:rPr lang="es-CO" sz="1500" dirty="0" smtClean="0"/>
              <a:t>TRIMESTRE N°1</a:t>
            </a:r>
          </a:p>
          <a:p>
            <a:pPr algn="r"/>
            <a:r>
              <a:rPr lang="es-CO" sz="1500" dirty="0" smtClean="0"/>
              <a:t>2067472</a:t>
            </a:r>
            <a:endParaRPr lang="es-CO" sz="1500" dirty="0"/>
          </a:p>
        </p:txBody>
      </p:sp>
    </p:spTree>
    <p:extLst>
      <p:ext uri="{BB962C8B-B14F-4D97-AF65-F5344CB8AC3E}">
        <p14:creationId xmlns:p14="http://schemas.microsoft.com/office/powerpoint/2010/main" val="389950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6vKjqko9aGPEqdGapSxdtPskQZlqiRRK0KrPhg04IZoRl6w_v80gloL54hQHhjdbWFGFlyBRYhpt5ukSqVcSHtASO43EG7006zLeTfuPstjHFoTLhud4Xozy3wdI9pYJ8Jrwr88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19115" cy="645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333481" y="0"/>
            <a:ext cx="8610600" cy="1293028"/>
          </a:xfrm>
        </p:spPr>
        <p:txBody>
          <a:bodyPr/>
          <a:lstStyle/>
          <a:p>
            <a:r>
              <a:rPr lang="es-CO" dirty="0" smtClean="0"/>
              <a:t>BPMN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98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Inventario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O" dirty="0" smtClean="0"/>
              <a:t>El cliente cuenta con un computador para poder ejecutar AAS.</a:t>
            </a:r>
          </a:p>
          <a:p>
            <a:pPr>
              <a:buFont typeface="Wingdings" panose="05000000000000000000" pitchFamily="2" charset="2"/>
              <a:buChar char="§"/>
            </a:pP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-352" t="-193" r="29542" b="48031"/>
          <a:stretch/>
        </p:blipFill>
        <p:spPr>
          <a:xfrm>
            <a:off x="2895600" y="2685365"/>
            <a:ext cx="5671112" cy="38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3330" y="0"/>
            <a:ext cx="8610600" cy="1293028"/>
          </a:xfrm>
        </p:spPr>
        <p:txBody>
          <a:bodyPr/>
          <a:lstStyle/>
          <a:p>
            <a:r>
              <a:rPr lang="es-CO" dirty="0"/>
              <a:t>INFORME DE REQUERIMIENTOS</a:t>
            </a:r>
            <a:br>
              <a:rPr lang="es-CO" dirty="0"/>
            </a:br>
            <a:r>
              <a:rPr lang="es-CO" sz="1600" dirty="0" smtClean="0"/>
              <a:t> </a:t>
            </a:r>
            <a:r>
              <a:rPr lang="es-CO" sz="1600" dirty="0"/>
              <a:t>funcionales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386326"/>
              </p:ext>
            </p:extLst>
          </p:nvPr>
        </p:nvGraphicFramePr>
        <p:xfrm>
          <a:off x="90152" y="4739427"/>
          <a:ext cx="12003109" cy="2301832"/>
        </p:xfrm>
        <a:graphic>
          <a:graphicData uri="http://schemas.openxmlformats.org/drawingml/2006/table">
            <a:tbl>
              <a:tblPr/>
              <a:tblGrid>
                <a:gridCol w="1338182"/>
                <a:gridCol w="4055105"/>
                <a:gridCol w="6609822"/>
              </a:tblGrid>
              <a:tr h="56221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RF6</a:t>
                      </a:r>
                      <a:endParaRPr lang="es-CO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s-CO" sz="2800" dirty="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Requerimiento funcional</a:t>
                      </a:r>
                      <a:endParaRPr lang="es-CO" sz="2800" dirty="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 sistema debe permitir guardar los datos ingresados por el instructor</a:t>
                      </a:r>
                      <a:endParaRPr lang="es-CO" sz="2800" dirty="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441453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RF7</a:t>
                      </a:r>
                      <a:endParaRPr lang="es-CO" sz="280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Requerimiento funcional</a:t>
                      </a:r>
                      <a:endParaRPr lang="es-CO" sz="2800" dirty="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 sistema debe categorizar y avisar la inasistencia y </a:t>
                      </a:r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malas notas 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 los aprendices al instructor</a:t>
                      </a:r>
                      <a:endParaRPr lang="es-CO" sz="2800" dirty="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56389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RF8</a:t>
                      </a:r>
                      <a:endParaRPr lang="es-CO" sz="280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Requerimiento funcional</a:t>
                      </a:r>
                      <a:endParaRPr lang="es-CO" sz="280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 sistema debe permitir al instructor visualizar los resultados obtenidos</a:t>
                      </a:r>
                      <a:endParaRPr lang="es-CO" sz="2800" dirty="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56389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RF9</a:t>
                      </a:r>
                      <a:endParaRPr lang="es-CO" sz="280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Requerimiento funcional</a:t>
                      </a:r>
                      <a:endParaRPr lang="es-CO" sz="280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 sistema debe indicar qué proceso debe seguir el instructor </a:t>
                      </a:r>
                      <a:endParaRPr lang="es-CO" sz="2800" dirty="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376327"/>
              </p:ext>
            </p:extLst>
          </p:nvPr>
        </p:nvGraphicFramePr>
        <p:xfrm>
          <a:off x="90152" y="1046704"/>
          <a:ext cx="12003111" cy="3744157"/>
        </p:xfrm>
        <a:graphic>
          <a:graphicData uri="http://schemas.openxmlformats.org/drawingml/2006/table">
            <a:tbl>
              <a:tblPr/>
              <a:tblGrid>
                <a:gridCol w="1338184"/>
                <a:gridCol w="4055105"/>
                <a:gridCol w="6609822"/>
              </a:tblGrid>
              <a:tr h="44724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Cód.</a:t>
                      </a:r>
                      <a:endParaRPr lang="es-CO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s-CO" sz="2800" dirty="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Tipo de registro</a:t>
                      </a:r>
                      <a:endParaRPr lang="es-CO" sz="2800" dirty="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Descripción de requisito</a:t>
                      </a:r>
                      <a:endParaRPr lang="es-CO" sz="2800" dirty="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533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RF1</a:t>
                      </a:r>
                      <a:endParaRPr lang="es-CO" sz="2800">
                        <a:effectLst/>
                      </a:endParaRPr>
                    </a:p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s-CO" sz="280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Requerimiento funcional</a:t>
                      </a:r>
                      <a:endParaRPr lang="es-CO" sz="2800" dirty="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 sistema debe permitir al instructor acceder a la plataforma (AAS)</a:t>
                      </a:r>
                      <a:endParaRPr lang="es-CO" sz="2800" dirty="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65533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RF2</a:t>
                      </a:r>
                      <a:endParaRPr lang="es-CO" sz="2800">
                        <a:effectLst/>
                      </a:endParaRPr>
                    </a:p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s-CO" sz="280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Requerimiento funcional</a:t>
                      </a:r>
                      <a:endParaRPr lang="es-CO" sz="2800" dirty="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 sistema debe permitir registrar al instructor</a:t>
                      </a:r>
                      <a:endParaRPr lang="es-CO" sz="2800" dirty="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428047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RF3</a:t>
                      </a:r>
                      <a:endParaRPr lang="es-CO" sz="280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Requerimiento funcional</a:t>
                      </a:r>
                      <a:endParaRPr lang="es-CO" sz="2800" dirty="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 sistema debe permitir al instructor iniciar sesión</a:t>
                      </a:r>
                      <a:endParaRPr lang="es-CO" sz="2800" dirty="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515155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RF4</a:t>
                      </a:r>
                      <a:endParaRPr lang="es-CO" sz="2800">
                        <a:effectLst/>
                      </a:endParaRPr>
                    </a:p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s-CO" sz="280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Requerimiento funcional</a:t>
                      </a:r>
                      <a:endParaRPr lang="es-CO" sz="2800" dirty="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 sistema debe permitir al instructor crear listas de asistencia por fichas de caracterización</a:t>
                      </a:r>
                      <a:endParaRPr lang="es-CO" sz="2800" dirty="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65533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RF5</a:t>
                      </a:r>
                      <a:endParaRPr lang="es-CO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s-CO" sz="2800" dirty="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Requerimiento funcional</a:t>
                      </a:r>
                      <a:endParaRPr lang="es-CO" sz="2800" dirty="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 sistema debe permitir al instructor registrar los datos de cada aprendiz en su correspondiente ficha de caracterización</a:t>
                      </a:r>
                      <a:endParaRPr lang="es-CO" sz="2800" dirty="0">
                        <a:effectLst/>
                      </a:endParaRPr>
                    </a:p>
                  </a:txBody>
                  <a:tcPr marL="42051" marR="42051" marT="42051" marB="42051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64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75150" y="225287"/>
            <a:ext cx="8610600" cy="1293028"/>
          </a:xfrm>
        </p:spPr>
        <p:txBody>
          <a:bodyPr/>
          <a:lstStyle/>
          <a:p>
            <a:r>
              <a:rPr lang="es-CO" dirty="0"/>
              <a:t>INFORME DE </a:t>
            </a:r>
            <a:r>
              <a:rPr lang="es-CO" dirty="0" smtClean="0"/>
              <a:t>REQUERIMIENTOS</a:t>
            </a:r>
            <a:br>
              <a:rPr lang="es-CO" dirty="0" smtClean="0"/>
            </a:br>
            <a:r>
              <a:rPr lang="es-CO" sz="1600" dirty="0" smtClean="0"/>
              <a:t>No funcionales</a:t>
            </a:r>
            <a:endParaRPr lang="es-CO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394588"/>
              </p:ext>
            </p:extLst>
          </p:nvPr>
        </p:nvGraphicFramePr>
        <p:xfrm>
          <a:off x="1954608" y="1643269"/>
          <a:ext cx="8753149" cy="4903305"/>
        </p:xfrm>
        <a:graphic>
          <a:graphicData uri="http://schemas.openxmlformats.org/drawingml/2006/table">
            <a:tbl>
              <a:tblPr/>
              <a:tblGrid>
                <a:gridCol w="975857"/>
                <a:gridCol w="2971931"/>
                <a:gridCol w="4805361"/>
              </a:tblGrid>
              <a:tr h="85477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Cód.</a:t>
                      </a:r>
                      <a:endParaRPr lang="es-CO" sz="20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s-CO" sz="2000" dirty="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Tipo de registro</a:t>
                      </a:r>
                      <a:endParaRPr lang="es-CO" sz="2000" dirty="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Descripción de requisito</a:t>
                      </a:r>
                      <a:endParaRPr lang="es-CO" sz="2000" dirty="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012133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RNF1</a:t>
                      </a:r>
                      <a:endParaRPr lang="es-CO" sz="2000">
                        <a:effectLst/>
                      </a:endParaRPr>
                    </a:p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s-CO" sz="2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Requerimiento No funcional</a:t>
                      </a:r>
                      <a:endParaRPr lang="es-CO" sz="2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 Sistema presentará una interfaz de usuario para que sea de fácil manejo a los instructores del CEET.</a:t>
                      </a:r>
                      <a:endParaRPr lang="es-CO" sz="2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128609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RNF2</a:t>
                      </a:r>
                      <a:endParaRPr lang="es-CO" sz="2000">
                        <a:effectLst/>
                      </a:endParaRPr>
                    </a:p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s-CO" sz="2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Requerimiento No funcional</a:t>
                      </a:r>
                      <a:endParaRPr lang="es-CO" sz="2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 Sistema garantizará a los instructores del CEET un </a:t>
                      </a:r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buen desempeño 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 la hora de almacenar los datos en el Sistemas AAS ofreciendo confiabilidad a ésta misma.</a:t>
                      </a:r>
                      <a:endParaRPr lang="es-CO" sz="2000" dirty="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73817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RNF3</a:t>
                      </a:r>
                      <a:endParaRPr lang="es-CO" sz="2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Requerimiento No funcional</a:t>
                      </a:r>
                      <a:endParaRPr lang="es-CO" sz="2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Garantizar  al instructor el acceso de información y edición de datos.</a:t>
                      </a:r>
                      <a:endParaRPr lang="es-CO" sz="2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1012133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RNF4</a:t>
                      </a:r>
                      <a:endParaRPr lang="es-CO" sz="2000">
                        <a:effectLst/>
                      </a:endParaRPr>
                    </a:p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s-CO" sz="2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Requerimiento No funcional</a:t>
                      </a:r>
                      <a:endParaRPr lang="es-CO" sz="2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 Sistema garantizará que la información de los permisos de acceso al Sistema sólo los podrá cambiar el instructor.</a:t>
                      </a:r>
                      <a:endParaRPr lang="es-CO" sz="2000" dirty="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71225" y="1975849"/>
            <a:ext cx="1822352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2119" y="146186"/>
            <a:ext cx="8610600" cy="1293028"/>
          </a:xfrm>
        </p:spPr>
        <p:txBody>
          <a:bodyPr/>
          <a:lstStyle/>
          <a:p>
            <a:r>
              <a:rPr lang="es-CO" dirty="0" smtClean="0"/>
              <a:t>Historias de Usuario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64072"/>
              </p:ext>
            </p:extLst>
          </p:nvPr>
        </p:nvGraphicFramePr>
        <p:xfrm>
          <a:off x="0" y="1336184"/>
          <a:ext cx="12192000" cy="2560320"/>
        </p:xfrm>
        <a:graphic>
          <a:graphicData uri="http://schemas.openxmlformats.org/drawingml/2006/table">
            <a:tbl>
              <a:tblPr firstRow="1" firstCol="1" lastCol="1" bandRow="1">
                <a:tableStyleId>{284E427A-3D55-4303-BF80-6455036E1DE7}</a:tableStyleId>
              </a:tblPr>
              <a:tblGrid>
                <a:gridCol w="1030312"/>
                <a:gridCol w="1094704"/>
                <a:gridCol w="1120462"/>
                <a:gridCol w="1184856"/>
                <a:gridCol w="1339403"/>
                <a:gridCol w="1287888"/>
                <a:gridCol w="1197735"/>
                <a:gridCol w="1498240"/>
                <a:gridCol w="1219200"/>
                <a:gridCol w="1219200"/>
              </a:tblGrid>
              <a:tr h="340941">
                <a:tc>
                  <a:txBody>
                    <a:bodyPr/>
                    <a:lstStyle/>
                    <a:p>
                      <a:r>
                        <a:rPr lang="es-CO" dirty="0" smtClean="0"/>
                        <a:t>Como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b="0" dirty="0" smtClean="0"/>
                        <a:t>Instructor </a:t>
                      </a:r>
                      <a:endParaRPr lang="es-CO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b="0" dirty="0" smtClean="0"/>
                        <a:t>Instructor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b="0" dirty="0" smtClean="0"/>
                        <a:t>Instructor</a:t>
                      </a:r>
                      <a:endParaRPr lang="es-C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b="0" dirty="0" smtClean="0"/>
                        <a:t>Instructor</a:t>
                      </a:r>
                      <a:endParaRPr lang="es-C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b="0" dirty="0" smtClean="0"/>
                        <a:t>Instructor</a:t>
                      </a:r>
                      <a:endParaRPr lang="es-C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b="0" dirty="0" smtClean="0"/>
                        <a:t>Instructor</a:t>
                      </a:r>
                      <a:endParaRPr lang="es-C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b="0" dirty="0" smtClean="0"/>
                        <a:t>Instructor</a:t>
                      </a:r>
                      <a:endParaRPr lang="es-C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b="0" dirty="0" smtClean="0"/>
                        <a:t>Instructor</a:t>
                      </a:r>
                      <a:endParaRPr lang="es-C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b="0" dirty="0" smtClean="0"/>
                        <a:t>Instructor</a:t>
                      </a:r>
                      <a:endParaRPr lang="es-C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Quiero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aseline="0" dirty="0" smtClean="0"/>
                        <a:t>Entrar a la plataforma</a:t>
                      </a:r>
                      <a:endParaRPr lang="es-CO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aseline="0" dirty="0" smtClean="0"/>
                        <a:t>Registrarme</a:t>
                      </a:r>
                      <a:endParaRPr lang="es-CO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Iniciar sesión</a:t>
                      </a:r>
                      <a:endParaRPr lang="es-CO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Crear</a:t>
                      </a:r>
                      <a:r>
                        <a:rPr lang="es-CO" sz="1200" baseline="0" dirty="0" smtClean="0"/>
                        <a:t> listas de asistencia</a:t>
                      </a:r>
                      <a:endParaRPr lang="es-CO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Ingresar</a:t>
                      </a:r>
                      <a:r>
                        <a:rPr lang="es-CO" sz="1200" baseline="0" dirty="0" smtClean="0"/>
                        <a:t> los datos de aprendices</a:t>
                      </a:r>
                      <a:endParaRPr lang="es-CO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Guardar los datos ingresados</a:t>
                      </a:r>
                      <a:endParaRPr lang="es-CO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>
                          <a:latin typeface="+mn-lt"/>
                        </a:rPr>
                        <a:t>Que el Sistema </a:t>
                      </a:r>
                      <a:r>
                        <a:rPr lang="es-C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categorice y avise la inasistencia y malas notas de los aprendices </a:t>
                      </a:r>
                      <a:endParaRPr lang="es-CO" sz="12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Visualizar</a:t>
                      </a:r>
                      <a:r>
                        <a:rPr lang="es-CO" sz="1200" baseline="0" dirty="0" smtClean="0"/>
                        <a:t> los resultados obtenidos</a:t>
                      </a:r>
                      <a:endParaRPr lang="es-CO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 smtClean="0"/>
                        <a:t>Saber</a:t>
                      </a:r>
                      <a:r>
                        <a:rPr lang="es-CO" sz="1200" b="0" baseline="0" dirty="0" smtClean="0"/>
                        <a:t> qué proceso seguir con el aprendiz en cuestión</a:t>
                      </a:r>
                      <a:endParaRPr lang="es-CO" sz="12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Para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Para registrarme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Tener</a:t>
                      </a:r>
                      <a:r>
                        <a:rPr lang="es-CO" sz="1200" baseline="0" dirty="0" smtClean="0"/>
                        <a:t> mi cuenta en ASS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Crear listas de asistencia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Ingresar información</a:t>
                      </a:r>
                      <a:r>
                        <a:rPr lang="es-CO" sz="1200" baseline="0" dirty="0" smtClean="0"/>
                        <a:t> de los aprendices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Organizar las listas de asistencia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Para mantener un control de asistencia y notas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Saber</a:t>
                      </a:r>
                      <a:r>
                        <a:rPr lang="es-CO" sz="1200" baseline="0" dirty="0" smtClean="0"/>
                        <a:t> que procedimientos seguir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/>
                        <a:t>Saber</a:t>
                      </a:r>
                      <a:r>
                        <a:rPr lang="es-CO" sz="1200" baseline="0" dirty="0" smtClean="0"/>
                        <a:t> que procedimientos seguir</a:t>
                      </a:r>
                      <a:endParaRPr lang="es-CO" sz="1200" dirty="0" smtClean="0"/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b="0" dirty="0" smtClean="0"/>
                        <a:t>Cumplir</a:t>
                      </a:r>
                      <a:r>
                        <a:rPr lang="es-CO" sz="1200" b="0" baseline="0" dirty="0" smtClean="0"/>
                        <a:t> la normatividad del aprendiz</a:t>
                      </a:r>
                      <a:endParaRPr lang="es-CO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6652"/>
              </p:ext>
            </p:extLst>
          </p:nvPr>
        </p:nvGraphicFramePr>
        <p:xfrm>
          <a:off x="0" y="4241666"/>
          <a:ext cx="8255360" cy="1651000"/>
        </p:xfrm>
        <a:graphic>
          <a:graphicData uri="http://schemas.openxmlformats.org/drawingml/2006/table">
            <a:tbl>
              <a:tblPr firstRow="1" firstCol="1" lastCol="1" bandRow="1">
                <a:tableStyleId>{284E427A-3D55-4303-BF80-6455036E1DE7}</a:tableStyleId>
              </a:tblPr>
              <a:tblGrid>
                <a:gridCol w="1262130"/>
                <a:gridCol w="2040014"/>
                <a:gridCol w="1651072"/>
                <a:gridCol w="1651072"/>
                <a:gridCol w="1651072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Como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0" dirty="0" smtClean="0"/>
                        <a:t>Sistema</a:t>
                      </a:r>
                      <a:endParaRPr lang="es-CO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0" dirty="0" smtClean="0"/>
                        <a:t>Sistema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0" dirty="0" smtClean="0"/>
                        <a:t>Sistema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0" dirty="0" smtClean="0"/>
                        <a:t>Sistema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Quiero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Presentar</a:t>
                      </a:r>
                      <a:r>
                        <a:rPr lang="es-CO" sz="1200" baseline="0" dirty="0" smtClean="0"/>
                        <a:t> una interfaz de usuario</a:t>
                      </a:r>
                      <a:endParaRPr lang="es-CO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Garantizar un</a:t>
                      </a:r>
                      <a:r>
                        <a:rPr lang="es-CO" sz="1200" baseline="0" dirty="0" smtClean="0"/>
                        <a:t> buen desempeño con los datos almacenados</a:t>
                      </a:r>
                      <a:endParaRPr lang="es-CO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Garantizar el acceso de información y</a:t>
                      </a:r>
                      <a:r>
                        <a:rPr lang="es-CO" sz="1200" baseline="0" dirty="0" smtClean="0"/>
                        <a:t> edición de datos</a:t>
                      </a:r>
                      <a:endParaRPr lang="es-CO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 smtClean="0"/>
                        <a:t>Que</a:t>
                      </a:r>
                      <a:r>
                        <a:rPr lang="es-CO" sz="1200" b="0" baseline="0" dirty="0" smtClean="0"/>
                        <a:t> solo el instructor acceda a la plataforma</a:t>
                      </a:r>
                      <a:endParaRPr lang="es-CO" sz="12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Para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Facilitar</a:t>
                      </a:r>
                      <a:r>
                        <a:rPr lang="es-CO" sz="1200" baseline="0" dirty="0" smtClean="0"/>
                        <a:t> el manejo a los instructores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Ofrecer</a:t>
                      </a:r>
                      <a:r>
                        <a:rPr lang="es-CO" sz="1200" baseline="0" dirty="0" smtClean="0"/>
                        <a:t> confiabilidad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Almacenarlos</a:t>
                      </a:r>
                      <a:r>
                        <a:rPr lang="es-CO" sz="1200" baseline="0" dirty="0" smtClean="0"/>
                        <a:t> 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b="0" dirty="0" smtClean="0"/>
                        <a:t>Brindar</a:t>
                      </a:r>
                      <a:r>
                        <a:rPr lang="es-CO" sz="1200" b="0" baseline="0" dirty="0" smtClean="0"/>
                        <a:t> seguridad</a:t>
                      </a:r>
                      <a:endParaRPr lang="es-CO" sz="12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45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" t="4351" r="3098" b="4236"/>
          <a:stretch/>
        </p:blipFill>
        <p:spPr bwMode="auto">
          <a:xfrm>
            <a:off x="0" y="476518"/>
            <a:ext cx="8829550" cy="638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17571" y="141667"/>
            <a:ext cx="8610600" cy="1293028"/>
          </a:xfrm>
        </p:spPr>
        <p:txBody>
          <a:bodyPr/>
          <a:lstStyle/>
          <a:p>
            <a:r>
              <a:rPr lang="es-CO" dirty="0" smtClean="0"/>
              <a:t>Casos de uso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2140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81400" y="-124269"/>
            <a:ext cx="8610600" cy="1293028"/>
          </a:xfrm>
        </p:spPr>
        <p:txBody>
          <a:bodyPr/>
          <a:lstStyle/>
          <a:p>
            <a:r>
              <a:rPr lang="es-CO" dirty="0" smtClean="0"/>
              <a:t>Casos de uso extendido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264479"/>
              </p:ext>
            </p:extLst>
          </p:nvPr>
        </p:nvGraphicFramePr>
        <p:xfrm>
          <a:off x="0" y="746974"/>
          <a:ext cx="11925838" cy="5852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3059"/>
                <a:gridCol w="3889324"/>
                <a:gridCol w="5953455"/>
              </a:tblGrid>
              <a:tr h="301213">
                <a:tc>
                  <a:txBody>
                    <a:bodyPr/>
                    <a:lstStyle/>
                    <a:p>
                      <a:r>
                        <a:rPr lang="es-CO" dirty="0" smtClean="0"/>
                        <a:t>Versión</a:t>
                      </a:r>
                      <a:endParaRPr lang="es-C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01213">
                <a:tc>
                  <a:txBody>
                    <a:bodyPr/>
                    <a:lstStyle/>
                    <a:p>
                      <a:r>
                        <a:rPr lang="es-CO" dirty="0" smtClean="0"/>
                        <a:t>Actores</a:t>
                      </a:r>
                      <a:endParaRPr lang="es-C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CO" dirty="0" smtClean="0"/>
                        <a:t>Instructor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01213">
                <a:tc>
                  <a:txBody>
                    <a:bodyPr/>
                    <a:lstStyle/>
                    <a:p>
                      <a:r>
                        <a:rPr lang="es-CO" dirty="0" smtClean="0"/>
                        <a:t>Tipo</a:t>
                      </a:r>
                      <a:endParaRPr lang="es-C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CO" dirty="0" smtClean="0"/>
                        <a:t>Principal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892438">
                <a:tc>
                  <a:txBody>
                    <a:bodyPr/>
                    <a:lstStyle/>
                    <a:p>
                      <a:r>
                        <a:rPr lang="es-CO" dirty="0" smtClean="0"/>
                        <a:t>Descripción</a:t>
                      </a:r>
                      <a:endParaRPr lang="es-C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CO" dirty="0" smtClean="0"/>
                        <a:t>El Sistema</a:t>
                      </a:r>
                      <a:r>
                        <a:rPr lang="es-CO" baseline="0" dirty="0" smtClean="0"/>
                        <a:t> Permitirá a los instructores registrarse, crear y editar las listas de asistencias. El Sistema se encargará de categorizar y alertar al instructor acerca de la inasistencia y malas notas del algún aprendiz, indicando qué proceso debe seguir. 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527123">
                <a:tc>
                  <a:txBody>
                    <a:bodyPr/>
                    <a:lstStyle/>
                    <a:p>
                      <a:r>
                        <a:rPr lang="es-CO" dirty="0" smtClean="0"/>
                        <a:t>Precondición</a:t>
                      </a:r>
                      <a:endParaRPr lang="es-C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CO" dirty="0" smtClean="0"/>
                        <a:t>El instructor no puede crear una lista de asistencia sin antes haberse registrado con nombre y</a:t>
                      </a:r>
                      <a:r>
                        <a:rPr lang="es-CO" baseline="0" dirty="0" smtClean="0"/>
                        <a:t> contraseña en ASS.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01213">
                <a:tc gridSpan="3">
                  <a:txBody>
                    <a:bodyPr/>
                    <a:lstStyle/>
                    <a:p>
                      <a:r>
                        <a:rPr lang="es-CO" b="1" dirty="0" smtClean="0"/>
                        <a:t>Flujo Normal</a:t>
                      </a:r>
                      <a:endParaRPr lang="es-C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540015">
                <a:tc gridSpan="2">
                  <a:txBody>
                    <a:bodyPr/>
                    <a:lstStyle/>
                    <a:p>
                      <a:r>
                        <a:rPr lang="es-CO" dirty="0" smtClean="0"/>
                        <a:t>Acción actores</a:t>
                      </a:r>
                    </a:p>
                    <a:p>
                      <a:endParaRPr lang="es-CO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s-CO" dirty="0" smtClean="0"/>
                        <a:t>El instructor se registra con Usuario</a:t>
                      </a:r>
                      <a:r>
                        <a:rPr lang="es-CO" baseline="0" dirty="0" smtClean="0"/>
                        <a:t> y contraseña.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CO" baseline="0" dirty="0" smtClean="0"/>
                        <a:t>El instructor crea la lista de asistencia e ingresa los datos de los aprendices.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CO" baseline="0" dirty="0" smtClean="0"/>
                        <a:t>El instructor llena la asistencia y las notas.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s-CO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s-CO" baseline="0" dirty="0" smtClean="0"/>
                        <a:t>El Instructor visualiza los resultados.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s-CO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s-CO" baseline="0" dirty="0" smtClean="0"/>
                        <a:t>El instructor sigue el debido proceso.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Respuesta</a:t>
                      </a:r>
                      <a:r>
                        <a:rPr lang="es-CO" baseline="0" dirty="0" smtClean="0"/>
                        <a:t> del Sistema</a:t>
                      </a:r>
                    </a:p>
                    <a:p>
                      <a:endParaRPr lang="es-CO" baseline="0" dirty="0" smtClean="0"/>
                    </a:p>
                    <a:p>
                      <a:r>
                        <a:rPr lang="es-CO" baseline="0" dirty="0" smtClean="0"/>
                        <a:t>1.1 El Sistema  permite el registro de usuarios.</a:t>
                      </a:r>
                    </a:p>
                    <a:p>
                      <a:endParaRPr lang="es-CO" baseline="0" dirty="0" smtClean="0"/>
                    </a:p>
                    <a:p>
                      <a:r>
                        <a:rPr lang="es-CO" baseline="0" dirty="0" smtClean="0"/>
                        <a:t>2.1 El Sistema permite la creación de listas y el ingreso de datos.</a:t>
                      </a:r>
                    </a:p>
                    <a:p>
                      <a:r>
                        <a:rPr lang="es-CO" baseline="0" dirty="0" smtClean="0"/>
                        <a:t>3.1 El Sistema Permite llenar la asistencia y notas.</a:t>
                      </a:r>
                    </a:p>
                    <a:p>
                      <a:r>
                        <a:rPr lang="es-CO" baseline="0" dirty="0" smtClean="0"/>
                        <a:t>4.1 El Sistema </a:t>
                      </a:r>
                      <a:r>
                        <a:rPr lang="es-CO" baseline="0" dirty="0" smtClean="0"/>
                        <a:t>categoriza y alerta al instructor acerca de la inasistencia y malas notas del  aprendiz, indicando qué proceso debe seguir. </a:t>
                      </a:r>
                      <a:endParaRPr lang="es-CO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73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069691"/>
            <a:ext cx="10957774" cy="1437915"/>
          </a:xfrm>
        </p:spPr>
        <p:txBody>
          <a:bodyPr>
            <a:noAutofit/>
          </a:bodyPr>
          <a:lstStyle/>
          <a:p>
            <a:r>
              <a:rPr lang="es-CO" sz="11500" dirty="0" smtClean="0">
                <a:latin typeface="Algerian" panose="04020705040A02060702" pitchFamily="82" charset="0"/>
              </a:rPr>
              <a:t>GRACIAS POR SU ATENCIÓN</a:t>
            </a:r>
            <a:endParaRPr lang="es-CO" sz="115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 GENERAL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CO" dirty="0" smtClean="0"/>
              <a:t>Desarrollar un Sistema de Información que permita a cada instructor del Centro de Electricidad, Electrónica y Telecomunicaciones (CEET) gestionar la asistencia de cada uno de los aprendices dentro de cada modalidad del CEET mediante una plataforma Web.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50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Objetivos específicos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CO" dirty="0" smtClean="0"/>
              <a:t>Registrar los aprendices del Centro de Electricidad, Electrónica y Telecomunicaciones (CEET) dentro del Sistema de Asistencia de Aprendices (AAS) antes del inicio de la formación de cada modalidad.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dirty="0" smtClean="0"/>
              <a:t>Distinguir la inasistencia de los aprendices de cada modalidad dentro del Centro de Electricidad, Electrónica y Telecomunicaciones (CEET) durante cada uno de los trimestres.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dirty="0" smtClean="0"/>
              <a:t>Categorizar en el sistema el tipo de inasistencia(Si son 2 o 3 fallas continuas, más del 50% de las clases en fallas no consecutivas) y visualizar que procedimiento debe seguir el instructor.</a:t>
            </a:r>
            <a:br>
              <a:rPr lang="es-CO" dirty="0" smtClean="0"/>
            </a:br>
            <a:r>
              <a:rPr lang="es-CO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704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Justificación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O" dirty="0" err="1" smtClean="0"/>
              <a:t>Automatic</a:t>
            </a:r>
            <a:r>
              <a:rPr lang="es-CO" dirty="0" smtClean="0"/>
              <a:t> </a:t>
            </a:r>
            <a:r>
              <a:rPr lang="es-CO" dirty="0" err="1" smtClean="0"/>
              <a:t>Assitance</a:t>
            </a:r>
            <a:r>
              <a:rPr lang="es-CO" dirty="0" smtClean="0"/>
              <a:t> Software será desarrollado porque  las listas de asistencia comunes se llega a pasar por alto qué estudiantes necesitan seguir un determinado proceso, esto, bajo una plataforma web para que así se le facilite a cada instructor proceder con la normatividad respectiva del SENA. 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4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DELIMITACIÓN Y ALCANCE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O" dirty="0" smtClean="0"/>
              <a:t>El Sistema será construido principalmente para el CEET pero luego </a:t>
            </a:r>
            <a:r>
              <a:rPr lang="es-CO" dirty="0" smtClean="0"/>
              <a:t>del </a:t>
            </a:r>
            <a:r>
              <a:rPr lang="es-CO" dirty="0" smtClean="0"/>
              <a:t>funcionamiento del mismo se espera que se implemente dentro de todo el SENA, por tanto estará al alcance de cada instructor del SENA.</a:t>
            </a:r>
          </a:p>
          <a:p>
            <a:pPr>
              <a:buFont typeface="Wingdings" panose="05000000000000000000" pitchFamily="2" charset="2"/>
              <a:buChar char="§"/>
            </a:pPr>
            <a:endParaRPr lang="es-CO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dirty="0" smtClean="0"/>
              <a:t>El proyecto tiene como fecha máxima de entrega el día 30 de abril del 2021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256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Recolección de datos</a:t>
            </a:r>
            <a:br>
              <a:rPr lang="es-CO" dirty="0" smtClean="0"/>
            </a:br>
            <a:r>
              <a:rPr lang="es-CO" sz="2000" dirty="0" smtClean="0"/>
              <a:t>(encuesta)</a:t>
            </a:r>
            <a:endParaRPr lang="es-CO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452" y="2057401"/>
            <a:ext cx="8101434" cy="41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Recolección de datos</a:t>
            </a:r>
            <a:br>
              <a:rPr lang="es-CO" dirty="0" smtClean="0"/>
            </a:br>
            <a:r>
              <a:rPr lang="es-CO" sz="2000" dirty="0" smtClean="0"/>
              <a:t>(encuesta)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80" y="2057401"/>
            <a:ext cx="8897458" cy="389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Recolección de datos</a:t>
            </a:r>
            <a:br>
              <a:rPr lang="es-CO" dirty="0" smtClean="0"/>
            </a:br>
            <a:r>
              <a:rPr lang="es-CO" sz="2000" dirty="0" smtClean="0"/>
              <a:t>(encuesta)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57" y="2057401"/>
            <a:ext cx="8420100" cy="390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Recolección de datos</a:t>
            </a:r>
            <a:br>
              <a:rPr lang="es-CO" dirty="0" smtClean="0"/>
            </a:br>
            <a:r>
              <a:rPr lang="es-CO" sz="2000" dirty="0" smtClean="0"/>
              <a:t>(encuesta)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69" y="2057401"/>
            <a:ext cx="9461311" cy="44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2080</TotalTime>
  <Words>866</Words>
  <Application>Microsoft Office PowerPoint</Application>
  <PresentationFormat>Panorámica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Algerian</vt:lpstr>
      <vt:lpstr>Arial</vt:lpstr>
      <vt:lpstr>Century Gothic</vt:lpstr>
      <vt:lpstr>Times New Roman</vt:lpstr>
      <vt:lpstr>Wingdings</vt:lpstr>
      <vt:lpstr>Estela de condensación</vt:lpstr>
      <vt:lpstr> automatic assistance software (Aas)</vt:lpstr>
      <vt:lpstr>OBJETIVO GENERAL</vt:lpstr>
      <vt:lpstr>Objetivos específicos</vt:lpstr>
      <vt:lpstr>Justificación</vt:lpstr>
      <vt:lpstr>DELIMITACIÓN Y ALCANCE</vt:lpstr>
      <vt:lpstr>Recolección de datos (encuesta)</vt:lpstr>
      <vt:lpstr>Recolección de datos (encuesta)</vt:lpstr>
      <vt:lpstr>Recolección de datos (encuesta)</vt:lpstr>
      <vt:lpstr>Recolección de datos (encuesta)</vt:lpstr>
      <vt:lpstr>BPMN</vt:lpstr>
      <vt:lpstr>Inventario </vt:lpstr>
      <vt:lpstr>INFORME DE REQUERIMIENTOS  funcionales</vt:lpstr>
      <vt:lpstr>INFORME DE REQUERIMIENTOS No funcionales</vt:lpstr>
      <vt:lpstr>Historias de Usuario</vt:lpstr>
      <vt:lpstr>Casos de uso</vt:lpstr>
      <vt:lpstr>Casos de uso extendido</vt:lpstr>
      <vt:lpstr>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asistencia de aprendices (saa)</dc:title>
  <dc:creator>ALEXANDER</dc:creator>
  <cp:lastModifiedBy>ALEXANDER</cp:lastModifiedBy>
  <cp:revision>35</cp:revision>
  <dcterms:created xsi:type="dcterms:W3CDTF">2020-07-23T01:34:24Z</dcterms:created>
  <dcterms:modified xsi:type="dcterms:W3CDTF">2020-07-26T23:44:08Z</dcterms:modified>
</cp:coreProperties>
</file>