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25"/>
  </p:notesMasterIdLst>
  <p:sldIdLst>
    <p:sldId id="259" r:id="rId14"/>
    <p:sldId id="299" r:id="rId15"/>
    <p:sldId id="300" r:id="rId16"/>
    <p:sldId id="292" r:id="rId17"/>
    <p:sldId id="295" r:id="rId18"/>
    <p:sldId id="323" r:id="rId19"/>
    <p:sldId id="324" r:id="rId20"/>
    <p:sldId id="297" r:id="rId21"/>
    <p:sldId id="302" r:id="rId22"/>
    <p:sldId id="325" r:id="rId23"/>
    <p:sldId id="327" r:id="rId24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38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Mitigación</a:t>
            </a:r>
            <a:r>
              <a:rPr lang="en-US" dirty="0"/>
              <a:t> de </a:t>
            </a:r>
            <a:r>
              <a:rPr lang="en-US" dirty="0" err="1"/>
              <a:t>amenazas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Permisos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400" dirty="0"/>
              <a:t>Simplifica la administración de la seguridad</a:t>
            </a:r>
          </a:p>
          <a:p>
            <a:r>
              <a:rPr lang="es-ES" sz="2400" dirty="0"/>
              <a:t> Los conjuntos de permisos asignados a roles los heredan todos los miembros del rol</a:t>
            </a:r>
          </a:p>
          <a:p>
            <a:r>
              <a:rPr lang="es-ES" sz="2400" dirty="0"/>
              <a:t>Es más fácil agregar o quitar usuarios de un rol que volver a crear conjuntos de permisos distintos para cada usuario</a:t>
            </a:r>
          </a:p>
          <a:p>
            <a:r>
              <a:rPr lang="es-ES" sz="2400" dirty="0"/>
              <a:t>Puedes conceder permisos en el nivel de esquema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Permisos</a:t>
            </a:r>
            <a:r>
              <a:rPr lang="en-US" dirty="0"/>
              <a:t> a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400" dirty="0"/>
              <a:t>Brinda un nivel de protección adicional a la aplicación</a:t>
            </a:r>
          </a:p>
          <a:p>
            <a:r>
              <a:rPr lang="es-ES" sz="2400" dirty="0"/>
              <a:t>Se evita que los usuarios interactúen directamente con objetos de la base de datos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Amenazas</a:t>
            </a:r>
            <a:r>
              <a:rPr lang="en-US" dirty="0"/>
              <a:t> </a:t>
            </a:r>
            <a:r>
              <a:rPr lang="en-US" dirty="0" err="1"/>
              <a:t>comunes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Inyecci</a:t>
            </a:r>
            <a:r>
              <a:rPr lang="es-CO" sz="2400" dirty="0" err="1"/>
              <a:t>ón</a:t>
            </a:r>
            <a:r>
              <a:rPr lang="es-CO" sz="2400" dirty="0"/>
              <a:t> de código SQL</a:t>
            </a:r>
          </a:p>
          <a:p>
            <a:r>
              <a:rPr lang="es-CO" sz="2400" dirty="0"/>
              <a:t>Elevación de privilegios</a:t>
            </a:r>
          </a:p>
          <a:p>
            <a:r>
              <a:rPr lang="es-CO" sz="2400" dirty="0"/>
              <a:t>Sondeos</a:t>
            </a:r>
          </a:p>
          <a:p>
            <a:r>
              <a:rPr lang="en-US" sz="2400" dirty="0"/>
              <a:t>Authentication</a:t>
            </a:r>
          </a:p>
          <a:p>
            <a:r>
              <a:rPr lang="en-US" sz="2400" dirty="0" err="1"/>
              <a:t>Contraseñas</a:t>
            </a:r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000" dirty="0"/>
              <a:t>Implemente múltiples capas de validación</a:t>
            </a:r>
          </a:p>
          <a:p>
            <a:r>
              <a:rPr lang="es-ES" sz="2000" dirty="0"/>
              <a:t>No haga suposiciones sobre el tamaño, el tipo o el contenido de los datos que recibe la aplicación, evaluar todo</a:t>
            </a:r>
          </a:p>
          <a:p>
            <a:r>
              <a:rPr lang="es-ES" sz="2000" dirty="0"/>
              <a:t>Pruebe el tamaño y el tipo de datos de entrada y aplique los límites apropiados</a:t>
            </a:r>
          </a:p>
          <a:p>
            <a:r>
              <a:rPr lang="es-ES" sz="2000" dirty="0"/>
              <a:t>Nunca construya sentencias </a:t>
            </a:r>
            <a:r>
              <a:rPr lang="es-ES" sz="2000" dirty="0" err="1"/>
              <a:t>Transact</a:t>
            </a:r>
            <a:r>
              <a:rPr lang="es-ES" sz="2000" dirty="0"/>
              <a:t>-SQL directamente desde la entrada del usuario</a:t>
            </a:r>
          </a:p>
          <a:p>
            <a:r>
              <a:rPr lang="es-ES" sz="2000" dirty="0"/>
              <a:t>Procedimientos almacenados para validar la entrada del usuario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Establecen</a:t>
            </a:r>
            <a:r>
              <a:rPr lang="en-US" sz="2400" dirty="0"/>
              <a:t> </a:t>
            </a:r>
            <a:r>
              <a:rPr lang="en-US" sz="2400" dirty="0" err="1"/>
              <a:t>varias</a:t>
            </a:r>
            <a:r>
              <a:rPr lang="en-US" sz="2400" dirty="0"/>
              <a:t> </a:t>
            </a:r>
            <a:r>
              <a:rPr lang="en-US" sz="2400" dirty="0" err="1"/>
              <a:t>lineas</a:t>
            </a:r>
            <a:r>
              <a:rPr lang="en-US" sz="2400" dirty="0"/>
              <a:t> de </a:t>
            </a:r>
            <a:r>
              <a:rPr lang="en-US" sz="2400" dirty="0" err="1"/>
              <a:t>defensa</a:t>
            </a:r>
            <a:endParaRPr lang="en-US" sz="2400" dirty="0"/>
          </a:p>
          <a:p>
            <a:r>
              <a:rPr lang="en-US" sz="2400" dirty="0" err="1"/>
              <a:t>Acceso</a:t>
            </a:r>
            <a:r>
              <a:rPr lang="en-US" sz="2400" dirty="0"/>
              <a:t> a </a:t>
            </a:r>
            <a:r>
              <a:rPr lang="en-US" sz="2400" dirty="0" err="1"/>
              <a:t>todos</a:t>
            </a:r>
            <a:r>
              <a:rPr lang="en-US" sz="2400" dirty="0"/>
              <a:t> los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procedimientos</a:t>
            </a:r>
            <a:r>
              <a:rPr lang="en-US" sz="2400" dirty="0"/>
              <a:t> </a:t>
            </a:r>
            <a:r>
              <a:rPr lang="en-US" sz="2400" dirty="0" err="1"/>
              <a:t>almacenados</a:t>
            </a:r>
            <a:r>
              <a:rPr lang="en-US" sz="2400" dirty="0"/>
              <a:t> o roles </a:t>
            </a:r>
            <a:r>
              <a:rPr lang="en-US" sz="2400" dirty="0" err="1"/>
              <a:t>definidos</a:t>
            </a:r>
            <a:r>
              <a:rPr lang="en-US" sz="2400" dirty="0"/>
              <a:t> por el </a:t>
            </a:r>
            <a:r>
              <a:rPr lang="en-US" sz="2400" dirty="0" err="1"/>
              <a:t>usuario</a:t>
            </a:r>
            <a:endParaRPr lang="en-US" sz="2400" dirty="0"/>
          </a:p>
          <a:p>
            <a:r>
              <a:rPr lang="en-US" sz="2400" dirty="0" err="1"/>
              <a:t>Revoca</a:t>
            </a:r>
            <a:r>
              <a:rPr lang="en-US" sz="2400" dirty="0"/>
              <a:t> o </a:t>
            </a:r>
            <a:r>
              <a:rPr lang="en-US" sz="2400" dirty="0" err="1"/>
              <a:t>deniega</a:t>
            </a:r>
            <a:r>
              <a:rPr lang="en-US" sz="2400" dirty="0"/>
              <a:t> los </a:t>
            </a:r>
            <a:r>
              <a:rPr lang="en-US" sz="2400" dirty="0" err="1"/>
              <a:t>permisos</a:t>
            </a:r>
            <a:r>
              <a:rPr lang="en-US" sz="2400" dirty="0"/>
              <a:t> a los </a:t>
            </a:r>
            <a:r>
              <a:rPr lang="en-US" sz="2400" dirty="0" err="1"/>
              <a:t>objetos</a:t>
            </a:r>
            <a:r>
              <a:rPr lang="en-US" sz="2400" dirty="0"/>
              <a:t> </a:t>
            </a:r>
            <a:r>
              <a:rPr lang="en-US" sz="2400" dirty="0" err="1"/>
              <a:t>adyacentes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tablas</a:t>
            </a:r>
            <a:r>
              <a:rPr lang="en-US" sz="2400" dirty="0"/>
              <a:t> y concede </a:t>
            </a:r>
            <a:r>
              <a:rPr lang="en-US" sz="2400" dirty="0" err="1"/>
              <a:t>permisos</a:t>
            </a:r>
            <a:r>
              <a:rPr lang="en-US" sz="2400" dirty="0"/>
              <a:t> a los </a:t>
            </a:r>
            <a:r>
              <a:rPr lang="en-US" sz="2400" dirty="0" err="1"/>
              <a:t>procedimientos</a:t>
            </a:r>
            <a:r>
              <a:rPr lang="en-US" sz="2400" dirty="0"/>
              <a:t> </a:t>
            </a:r>
            <a:r>
              <a:rPr lang="en-US" sz="2400" dirty="0" err="1"/>
              <a:t>almacenados</a:t>
            </a:r>
            <a:endParaRPr lang="en-US" sz="2400" dirty="0"/>
          </a:p>
          <a:p>
            <a:r>
              <a:rPr lang="en-US" sz="2400" dirty="0"/>
              <a:t>Se genera un </a:t>
            </a:r>
            <a:r>
              <a:rPr lang="en-US" sz="2400" dirty="0" err="1"/>
              <a:t>perimetro</a:t>
            </a:r>
            <a:r>
              <a:rPr lang="en-US" sz="2400" dirty="0"/>
              <a:t> de </a:t>
            </a:r>
            <a:r>
              <a:rPr lang="en-US" sz="2400" dirty="0" err="1"/>
              <a:t>seguridad</a:t>
            </a:r>
            <a:r>
              <a:rPr lang="en-US" sz="2400" dirty="0"/>
              <a:t> a </a:t>
            </a:r>
            <a:r>
              <a:rPr lang="en-US" sz="2400" dirty="0" err="1"/>
              <a:t>todos</a:t>
            </a:r>
            <a:r>
              <a:rPr lang="en-US" sz="2400" dirty="0"/>
              <a:t> los </a:t>
            </a:r>
            <a:r>
              <a:rPr lang="en-US" sz="2400" dirty="0" err="1"/>
              <a:t>datos</a:t>
            </a:r>
            <a:r>
              <a:rPr lang="en-US" sz="2400" dirty="0"/>
              <a:t> y </a:t>
            </a:r>
            <a:r>
              <a:rPr lang="en-US" sz="2400" dirty="0" err="1"/>
              <a:t>objetos</a:t>
            </a:r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Lógica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y </a:t>
            </a:r>
            <a:r>
              <a:rPr lang="en-US" sz="2400" dirty="0" err="1"/>
              <a:t>reglas</a:t>
            </a:r>
            <a:r>
              <a:rPr lang="en-US" sz="2400" dirty="0"/>
              <a:t> de </a:t>
            </a:r>
            <a:r>
              <a:rPr lang="en-US" sz="2400" dirty="0" err="1"/>
              <a:t>negocio</a:t>
            </a:r>
            <a:r>
              <a:rPr lang="en-US" sz="2400" dirty="0"/>
              <a:t> 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encapsular</a:t>
            </a:r>
            <a:endParaRPr lang="en-US" sz="2400" dirty="0"/>
          </a:p>
          <a:p>
            <a:r>
              <a:rPr lang="es-ES" sz="2400" dirty="0"/>
              <a:t>Acceso a los datos y objetos como lo dispongan los desarrolladores y administradores</a:t>
            </a:r>
          </a:p>
          <a:p>
            <a:r>
              <a:rPr lang="en-US" sz="2400" dirty="0" err="1"/>
              <a:t>Procedimientos</a:t>
            </a:r>
            <a:r>
              <a:rPr lang="en-US" sz="2400" dirty="0"/>
              <a:t> para </a:t>
            </a:r>
            <a:r>
              <a:rPr lang="en-US" sz="2400" dirty="0" err="1"/>
              <a:t>validar</a:t>
            </a:r>
            <a:r>
              <a:rPr lang="en-US" sz="2400" dirty="0"/>
              <a:t> inputs para </a:t>
            </a:r>
            <a:r>
              <a:rPr lang="en-US" sz="2400" dirty="0" err="1"/>
              <a:t>frustar</a:t>
            </a:r>
            <a:r>
              <a:rPr lang="en-US" sz="2400" dirty="0"/>
              <a:t> </a:t>
            </a:r>
            <a:r>
              <a:rPr lang="en-US" sz="2400" dirty="0" err="1"/>
              <a:t>inyecciones</a:t>
            </a:r>
            <a:r>
              <a:rPr lang="en-US" sz="2400" dirty="0"/>
              <a:t> SQL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rechazar</a:t>
            </a:r>
            <a:r>
              <a:rPr lang="en-US" sz="2400" dirty="0"/>
              <a:t> </a:t>
            </a:r>
            <a:r>
              <a:rPr lang="en-US" sz="2400" dirty="0" err="1"/>
              <a:t>consultas</a:t>
            </a:r>
            <a:r>
              <a:rPr lang="en-US" sz="2400" dirty="0"/>
              <a:t> ad-hoc y </a:t>
            </a:r>
            <a:r>
              <a:rPr lang="en-US" sz="2400" dirty="0" err="1"/>
              <a:t>modificaciones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recomendados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400" dirty="0"/>
              <a:t>Conceda permisos EXECUTE a los roles para el acceso a datos</a:t>
            </a:r>
          </a:p>
          <a:p>
            <a:r>
              <a:rPr lang="es-ES" sz="2400" dirty="0"/>
              <a:t>Revoca o deniega todos los permisos a tablas subyacentes para todos los roles y usuarios</a:t>
            </a:r>
          </a:p>
          <a:p>
            <a:r>
              <a:rPr lang="es-ES" sz="2400" dirty="0"/>
              <a:t>No agregar usuarios ni roles a los roles </a:t>
            </a:r>
            <a:r>
              <a:rPr lang="es-ES" sz="2400" dirty="0" err="1"/>
              <a:t>sysadmin</a:t>
            </a:r>
            <a:r>
              <a:rPr lang="es-ES" sz="2400" dirty="0"/>
              <a:t> o </a:t>
            </a:r>
            <a:r>
              <a:rPr lang="es-ES" sz="2400" dirty="0" err="1"/>
              <a:t>db_owner</a:t>
            </a:r>
            <a:endParaRPr lang="es-ES" sz="2400" dirty="0"/>
          </a:p>
          <a:p>
            <a:r>
              <a:rPr lang="es-ES" sz="2400" dirty="0"/>
              <a:t>Deshabilitar la cuenta </a:t>
            </a:r>
            <a:r>
              <a:rPr lang="es-ES" sz="2400" dirty="0" err="1"/>
              <a:t>guest</a:t>
            </a:r>
            <a:r>
              <a:rPr lang="es-ES" sz="2400" dirty="0"/>
              <a:t>. Para evitar que usuarios anónimos se conecten. (Esta deshabilitado por defecto en las nuevas BD)</a:t>
            </a:r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recomendados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400" dirty="0"/>
              <a:t>Implemente el control de errores y regístrelos</a:t>
            </a:r>
          </a:p>
          <a:p>
            <a:r>
              <a:rPr lang="es-ES" sz="2400" dirty="0"/>
              <a:t>Procedimientos parametrizados que validen los inputs de los usuarios. (Tratar todos los datos como si no fueran de confianza)</a:t>
            </a:r>
          </a:p>
          <a:p>
            <a:r>
              <a:rPr lang="es-ES" sz="2400" dirty="0"/>
              <a:t>Evitar SQL dinámico. Utilizar función QUOTNAME() para delimitar los valores de cadena.</a:t>
            </a:r>
          </a:p>
          <a:p>
            <a:r>
              <a:rPr lang="es-ES" sz="2400" dirty="0"/>
              <a:t>Evitar usar el delimitador en la cadena de entrada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controlar</a:t>
            </a:r>
            <a:r>
              <a:rPr lang="en-US" sz="2400" dirty="0"/>
              <a:t> los </a:t>
            </a:r>
            <a:r>
              <a:rPr lang="en-US" sz="2400" dirty="0" err="1"/>
              <a:t>errores</a:t>
            </a:r>
            <a:r>
              <a:rPr lang="en-US" sz="2400" dirty="0"/>
              <a:t> sin que </a:t>
            </a:r>
            <a:r>
              <a:rPr lang="en-US" sz="2400" dirty="0" err="1"/>
              <a:t>tengan</a:t>
            </a:r>
            <a:r>
              <a:rPr lang="en-US" sz="2400" dirty="0"/>
              <a:t> que pasar a la </a:t>
            </a:r>
            <a:r>
              <a:rPr lang="en-US" sz="2400" dirty="0" err="1"/>
              <a:t>aplicaci</a:t>
            </a:r>
            <a:r>
              <a:rPr lang="es-CO" sz="2400" dirty="0" err="1"/>
              <a:t>on</a:t>
            </a:r>
            <a:r>
              <a:rPr lang="es-CO" sz="2400" dirty="0"/>
              <a:t> del cliente (También evita ataque por sondeo)</a:t>
            </a:r>
          </a:p>
          <a:p>
            <a:r>
              <a:rPr lang="es-CO" sz="2400" dirty="0"/>
              <a:t>Escribir los procedimientos una vez para que muchas aplicaciones tengan acceso a ellos</a:t>
            </a:r>
          </a:p>
          <a:p>
            <a:r>
              <a:rPr lang="es-CO" sz="2400" dirty="0"/>
              <a:t>Se pueden cambiar sin necesidad modificar la aplicación cliente</a:t>
            </a:r>
          </a:p>
          <a:p>
            <a:r>
              <a:rPr lang="es-CO" sz="2400" dirty="0"/>
              <a:t>Reducen tráfico en red al combinar varias operaciones en una llamada</a:t>
            </a:r>
          </a:p>
          <a:p>
            <a:endParaRPr lang="es-CO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9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autorización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Principio de los </a:t>
            </a:r>
            <a:r>
              <a:rPr lang="en-US" sz="2400" dirty="0" err="1"/>
              <a:t>privilegios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endParaRPr lang="en-US" sz="2400" dirty="0"/>
          </a:p>
          <a:p>
            <a:r>
              <a:rPr lang="en-US" sz="2400" dirty="0" err="1"/>
              <a:t>Permisos</a:t>
            </a:r>
            <a:r>
              <a:rPr lang="en-US" sz="2400" dirty="0"/>
              <a:t> </a:t>
            </a:r>
            <a:r>
              <a:rPr lang="en-US" sz="2400" dirty="0" err="1"/>
              <a:t>basados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roles</a:t>
            </a:r>
          </a:p>
          <a:p>
            <a:r>
              <a:rPr lang="en-US" sz="2400" dirty="0" err="1"/>
              <a:t>Permisos</a:t>
            </a:r>
            <a:r>
              <a:rPr lang="en-US" sz="2400" dirty="0"/>
              <a:t> a </a:t>
            </a:r>
            <a:r>
              <a:rPr lang="en-US" sz="2400" dirty="0" err="1"/>
              <a:t>mediante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basado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procedimiento</a:t>
            </a:r>
            <a:endParaRPr lang="en-US" sz="2400" dirty="0"/>
          </a:p>
          <a:p>
            <a:r>
              <a:rPr lang="en-US" sz="2400" dirty="0" err="1"/>
              <a:t>Cadenas</a:t>
            </a:r>
            <a:r>
              <a:rPr lang="en-US" sz="2400" dirty="0"/>
              <a:t> de </a:t>
            </a:r>
            <a:r>
              <a:rPr lang="en-US" sz="2400" dirty="0" err="1"/>
              <a:t>propiedad</a:t>
            </a:r>
            <a:endParaRPr lang="en-US" sz="2400" dirty="0"/>
          </a:p>
          <a:p>
            <a:r>
              <a:rPr lang="es-ES" sz="2400" dirty="0"/>
              <a:t>Código basado en procedimiento y encadenamiento de propiedad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6294</TotalTime>
  <Words>593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11</vt:i4>
      </vt:variant>
    </vt:vector>
  </HeadingPairs>
  <TitlesOfParts>
    <vt:vector size="33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Mitigación de amenazas</vt:lpstr>
      <vt:lpstr>Amenazas comunes</vt:lpstr>
      <vt:lpstr>Evitar inyección de código SQL</vt:lpstr>
      <vt:lpstr>Procedimientos almacenados</vt:lpstr>
      <vt:lpstr>Ventajas procedimientos almacenados</vt:lpstr>
      <vt:lpstr>Procedimientos recomendados</vt:lpstr>
      <vt:lpstr>Procedimientos recomendados</vt:lpstr>
      <vt:lpstr>Ventajas procedimientos almacenados</vt:lpstr>
      <vt:lpstr>Esquema de autorización</vt:lpstr>
      <vt:lpstr>Permisos basados en roles</vt:lpstr>
      <vt:lpstr>Permisos a mediante código basado en procedimiento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Ronal Gome</cp:lastModifiedBy>
  <cp:revision>112</cp:revision>
  <dcterms:modified xsi:type="dcterms:W3CDTF">2019-10-06T17:50:04Z</dcterms:modified>
</cp:coreProperties>
</file>