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31"/>
  </p:notesMasterIdLst>
  <p:sldIdLst>
    <p:sldId id="259" r:id="rId14"/>
    <p:sldId id="263" r:id="rId15"/>
    <p:sldId id="292" r:id="rId16"/>
    <p:sldId id="293" r:id="rId17"/>
    <p:sldId id="303" r:id="rId18"/>
    <p:sldId id="304" r:id="rId19"/>
    <p:sldId id="299" r:id="rId20"/>
    <p:sldId id="300" r:id="rId21"/>
    <p:sldId id="298" r:id="rId22"/>
    <p:sldId id="269" r:id="rId23"/>
    <p:sldId id="302" r:id="rId24"/>
    <p:sldId id="305" r:id="rId25"/>
    <p:sldId id="306" r:id="rId26"/>
    <p:sldId id="307" r:id="rId27"/>
    <p:sldId id="308" r:id="rId28"/>
    <p:sldId id="309" r:id="rId29"/>
    <p:sldId id="310" r:id="rId30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38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</a:t>
            </a:r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 smtClean="0"/>
              <a:t>if ($</a:t>
            </a:r>
            <a:r>
              <a:rPr lang="en-US" dirty="0" err="1" smtClean="0"/>
              <a:t>var</a:t>
            </a:r>
            <a:r>
              <a:rPr lang="en-US" dirty="0" smtClean="0"/>
              <a:t>==TRUE){</a:t>
            </a:r>
          </a:p>
          <a:p>
            <a:pPr lvl="0"/>
            <a:r>
              <a:rPr lang="en-US" dirty="0" smtClean="0"/>
              <a:t>$</a:t>
            </a:r>
            <a:r>
              <a:rPr lang="en-US" dirty="0" err="1" smtClean="0"/>
              <a:t>newVar</a:t>
            </a:r>
            <a:r>
              <a:rPr lang="en-US" dirty="0" smtClean="0"/>
              <a:t> = "string";</a:t>
            </a:r>
          </a:p>
          <a:p>
            <a:pPr lvl="0"/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/* Now how many lines of code is this? */</a:t>
            </a:r>
          </a:p>
          <a:p>
            <a:pPr lvl="0"/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0"/>
            <a:r>
              <a:rPr lang="en-US" dirty="0" smtClean="0"/>
              <a:t>{</a:t>
            </a:r>
          </a:p>
          <a:p>
            <a:pPr lvl="0"/>
            <a:r>
              <a:rPr lang="en-US" dirty="0" smtClean="0"/>
              <a:t>    </a:t>
            </a:r>
            <a:r>
              <a:rPr lang="en-US" dirty="0" err="1" smtClean="0"/>
              <a:t>printf</a:t>
            </a:r>
            <a:r>
              <a:rPr lang="en-US" dirty="0" smtClean="0"/>
              <a:t>("hello");</a:t>
            </a:r>
          </a:p>
          <a:p>
            <a:pPr lvl="0"/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&lt;div&gt;Don’t try &amp; fit too many lines of code&lt;/div&gt;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smtClean="0"/>
              <a:t>Quam </a:t>
            </a:r>
            <a:r>
              <a:rPr lang="en-US" dirty="0"/>
              <a:t>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</a:t>
            </a:r>
            <a:r>
              <a:rPr lang="en-US" dirty="0" smtClean="0"/>
              <a:t>. This is useful for a larger amount of text, for example when a 3-up card slide. This is useful for a larger amount of text, for example when a 3-up card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 smtClean="0"/>
              <a:t>– John Doe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Planes de </a:t>
            </a:r>
            <a:r>
              <a:rPr lang="en-US" dirty="0" err="1" smtClean="0"/>
              <a:t>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endParaRPr lang="en-US" dirty="0"/>
          </a:p>
          <a:p>
            <a:r>
              <a:rPr lang="en-US" dirty="0" smtClean="0"/>
              <a:t>WHERE</a:t>
            </a:r>
            <a:endParaRPr lang="en-US" dirty="0"/>
          </a:p>
          <a:p>
            <a:r>
              <a:rPr lang="en-US" dirty="0" smtClean="0"/>
              <a:t>GROUP BY</a:t>
            </a:r>
            <a:endParaRPr lang="en-US" dirty="0"/>
          </a:p>
          <a:p>
            <a:r>
              <a:rPr lang="en-US" dirty="0" smtClean="0"/>
              <a:t>HAVING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of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points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add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start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next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number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list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dirty="0" smtClean="0"/>
              <a:t>SELECT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Evaluar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duplicados</a:t>
            </a:r>
            <a:endParaRPr lang="en-US" dirty="0" smtClean="0"/>
          </a:p>
          <a:p>
            <a:pPr>
              <a:buFont typeface="+mj-lt"/>
              <a:buAutoNum type="arabicPeriod" startAt="6"/>
            </a:pPr>
            <a:r>
              <a:rPr lang="en-US" dirty="0" smtClean="0"/>
              <a:t>ORDER BY</a:t>
            </a:r>
            <a:endParaRPr lang="en-US" dirty="0" smtClean="0"/>
          </a:p>
          <a:p>
            <a:pPr>
              <a:buFont typeface="+mj-lt"/>
              <a:buAutoNum type="arabicPeriod" startAt="6"/>
            </a:pPr>
            <a:r>
              <a:rPr lang="en-US" dirty="0" smtClean="0"/>
              <a:t>OFFSET-FETCH/TOP</a:t>
            </a:r>
            <a:endParaRPr lang="en-US" dirty="0" smtClean="0"/>
          </a:p>
          <a:p>
            <a:pPr>
              <a:buFont typeface="+mj-lt"/>
              <a:buAutoNum type="arabicPeriod" startAt="6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of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points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add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start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next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number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list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6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del modo de fila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 </a:t>
            </a:r>
            <a:r>
              <a:rPr lang="es-CO" dirty="0" smtClean="0"/>
              <a:t>Los </a:t>
            </a:r>
            <a:r>
              <a:rPr lang="es-CO" dirty="0"/>
              <a:t>datos se almacenan en formato de </a:t>
            </a:r>
            <a:r>
              <a:rPr lang="es-CO" dirty="0" smtClean="0"/>
              <a:t>fila</a:t>
            </a:r>
          </a:p>
          <a:p>
            <a:r>
              <a:rPr lang="es-CO" dirty="0"/>
              <a:t>P</a:t>
            </a:r>
            <a:r>
              <a:rPr lang="es-CO" dirty="0" smtClean="0"/>
              <a:t>rocesamiento </a:t>
            </a:r>
            <a:r>
              <a:rPr lang="es-CO" dirty="0"/>
              <a:t>de consultas que se usa con tablas </a:t>
            </a:r>
            <a:r>
              <a:rPr lang="es-CO" dirty="0" smtClean="0"/>
              <a:t>RDMBS</a:t>
            </a:r>
          </a:p>
          <a:p>
            <a:r>
              <a:rPr lang="es-CO" dirty="0" smtClean="0"/>
              <a:t> De cada fila leída recupera las columnas necesarias para el conjunto de resultados</a:t>
            </a:r>
          </a:p>
          <a:p>
            <a:r>
              <a:rPr lang="es-CO" dirty="0"/>
              <a:t>E</a:t>
            </a:r>
            <a:r>
              <a:rPr lang="es-CO" dirty="0" smtClean="0"/>
              <a:t>s </a:t>
            </a:r>
            <a:r>
              <a:rPr lang="es-CO" dirty="0"/>
              <a:t>muy eficaz para escenarios OLTP, pero puede serlo menos cuando se analizan grandes cantidades de datos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del modo por lotes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C</a:t>
            </a:r>
            <a:r>
              <a:rPr lang="es-CO" dirty="0" smtClean="0"/>
              <a:t>onsultas </a:t>
            </a:r>
            <a:r>
              <a:rPr lang="es-CO" dirty="0"/>
              <a:t>procesan varias filas a la </a:t>
            </a:r>
            <a:r>
              <a:rPr lang="es-CO" dirty="0" smtClean="0"/>
              <a:t>vez</a:t>
            </a:r>
          </a:p>
          <a:p>
            <a:r>
              <a:rPr lang="es-CO" dirty="0"/>
              <a:t>Cada columna dentro de un lote se almacena como un vector en un área de memoria </a:t>
            </a:r>
            <a:r>
              <a:rPr lang="es-CO" dirty="0" smtClean="0"/>
              <a:t>independiente</a:t>
            </a:r>
          </a:p>
          <a:p>
            <a:r>
              <a:rPr lang="es-CO" dirty="0" smtClean="0"/>
              <a:t>Funciona </a:t>
            </a:r>
            <a:r>
              <a:rPr lang="es-CO" dirty="0"/>
              <a:t>en los datos comprimidos siempre que sea posible y elimina el operador de intercambio que usa el procesamiento del modo de fila. </a:t>
            </a:r>
            <a:r>
              <a:rPr lang="es-CO" dirty="0" smtClean="0"/>
              <a:t>Obteniendo un </a:t>
            </a:r>
            <a:r>
              <a:rPr lang="es-CO" dirty="0"/>
              <a:t>mayor paralelismo y </a:t>
            </a:r>
            <a:r>
              <a:rPr lang="es-CO" dirty="0" smtClean="0"/>
              <a:t>rendimiento.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Ejecución del modo por lotes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 </a:t>
            </a:r>
            <a:r>
              <a:rPr lang="es-CO" dirty="0" smtClean="0"/>
              <a:t>Lee las </a:t>
            </a:r>
            <a:r>
              <a:rPr lang="es-CO" dirty="0"/>
              <a:t>columnas necesarias para el conjunto de </a:t>
            </a:r>
            <a:r>
              <a:rPr lang="es-CO" dirty="0" smtClean="0"/>
              <a:t>resultados tal </a:t>
            </a:r>
            <a:r>
              <a:rPr lang="es-CO" dirty="0"/>
              <a:t>y como se indica en una instrucción SELECT, un predicado JOIN o un predicado de filtro</a:t>
            </a:r>
            <a:endParaRPr lang="es-CO" dirty="0" smtClean="0"/>
          </a:p>
          <a:p>
            <a:r>
              <a:rPr lang="es-CO" dirty="0"/>
              <a:t>E</a:t>
            </a:r>
            <a:r>
              <a:rPr lang="es-CO" dirty="0" smtClean="0"/>
              <a:t>s </a:t>
            </a:r>
            <a:r>
              <a:rPr lang="es-CO" dirty="0"/>
              <a:t>muy eficaz en escenarios de almacenamiento de datos, donde se leen y se agregan grandes cantidades de datos.</a:t>
            </a:r>
            <a:endParaRPr lang="es-CO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Optimización de las instrucciones SELECT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 smtClean="0"/>
              <a:t>Debe </a:t>
            </a:r>
            <a:r>
              <a:rPr lang="es-CO" dirty="0"/>
              <a:t>analizar la instrucción para determinar la manera más eficaz de extraer los datos </a:t>
            </a:r>
            <a:r>
              <a:rPr lang="es-CO" dirty="0" smtClean="0"/>
              <a:t>solicitados</a:t>
            </a:r>
          </a:p>
          <a:p>
            <a:r>
              <a:rPr lang="es-CO" dirty="0" smtClean="0"/>
              <a:t>El optimizador de consultas recibe la consulta, el esquema y las estadísticas y entrega como salida un plan de ejecución</a:t>
            </a:r>
          </a:p>
          <a:p>
            <a:r>
              <a:rPr lang="es-CO" dirty="0"/>
              <a:t>U</a:t>
            </a:r>
            <a:r>
              <a:rPr lang="es-CO" dirty="0" smtClean="0"/>
              <a:t>tiliza </a:t>
            </a:r>
            <a:r>
              <a:rPr lang="es-CO" dirty="0"/>
              <a:t>algoritmos complejos para encontrar un plan de ejecución que tenga un costo razonablemente cercano al mínimo posible.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Optimizador</a:t>
            </a:r>
            <a:r>
              <a:rPr lang="en-US" dirty="0" smtClean="0"/>
              <a:t> de </a:t>
            </a:r>
            <a:r>
              <a:rPr lang="en-US" dirty="0" err="1" smtClean="0"/>
              <a:t>consultas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2400419"/>
            <a:ext cx="6414052" cy="3355875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lang="is-I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r>
              <a:rPr lang="is-I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</p:spTree>
    <p:extLst>
      <p:ext uri="{BB962C8B-B14F-4D97-AF65-F5344CB8AC3E}">
        <p14:creationId xmlns:p14="http://schemas.microsoft.com/office/powerpoint/2010/main" val="22348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Optimización de las instrucciones SELECT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 smtClean="0"/>
              <a:t>Debe </a:t>
            </a:r>
            <a:r>
              <a:rPr lang="es-CO" dirty="0"/>
              <a:t>analizar la instrucción para determinar la manera más eficaz de extraer los datos </a:t>
            </a:r>
            <a:r>
              <a:rPr lang="es-CO" dirty="0" smtClean="0"/>
              <a:t>solicitados</a:t>
            </a:r>
          </a:p>
          <a:p>
            <a:r>
              <a:rPr lang="es-CO" dirty="0" smtClean="0"/>
              <a:t>El optimizador de consultas recibe la consulta, el esquema y las estadísticas y entrega como salida un plan de ejecución</a:t>
            </a:r>
          </a:p>
          <a:p>
            <a:r>
              <a:rPr lang="es-CO" dirty="0"/>
              <a:t>U</a:t>
            </a:r>
            <a:r>
              <a:rPr lang="es-CO" dirty="0" smtClean="0"/>
              <a:t>tiliza </a:t>
            </a:r>
            <a:r>
              <a:rPr lang="es-CO" dirty="0"/>
              <a:t>algoritmos complejos para encontrar un plan de ejecución que tenga un costo razonablemente cercano al mínimo posible.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r>
              <a:rPr lang="en-US" dirty="0" smtClean="0"/>
              <a:t> de un </a:t>
            </a:r>
            <a:r>
              <a:rPr lang="en-US" dirty="0" err="1" smtClean="0"/>
              <a:t>calculo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estadística</a:t>
            </a:r>
            <a:r>
              <a:rPr lang="en-US" dirty="0" smtClean="0"/>
              <a:t> para </a:t>
            </a:r>
            <a:r>
              <a:rPr lang="en-US" dirty="0" err="1" smtClean="0"/>
              <a:t>devolver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T-SQL</a:t>
            </a:r>
          </a:p>
          <a:p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SQL server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ejecutar</a:t>
            </a:r>
            <a:r>
              <a:rPr lang="en-US" dirty="0" smtClean="0"/>
              <a:t> y </a:t>
            </a:r>
            <a:r>
              <a:rPr lang="en-US" dirty="0" err="1" smtClean="0"/>
              <a:t>ejecutó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endParaRPr lang="en-US" dirty="0" smtClean="0"/>
          </a:p>
          <a:p>
            <a:r>
              <a:rPr lang="es-CO" dirty="0"/>
              <a:t>Primer nivel de </a:t>
            </a:r>
            <a:r>
              <a:rPr lang="es-CO" dirty="0" smtClean="0"/>
              <a:t>resolución </a:t>
            </a:r>
            <a:r>
              <a:rPr lang="es-CO" dirty="0"/>
              <a:t>de problemas para consultas con rendimiento bajo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 smtClean="0"/>
              <a:t>Esencial para </a:t>
            </a:r>
            <a:r>
              <a:rPr lang="es-CO" dirty="0"/>
              <a:t>que una consulta se </a:t>
            </a:r>
            <a:r>
              <a:rPr lang="es-CO" dirty="0" smtClean="0"/>
              <a:t>desempeñe adecuadamente</a:t>
            </a:r>
          </a:p>
          <a:p>
            <a:r>
              <a:rPr lang="es-CO" dirty="0"/>
              <a:t> El procesador de consultas hace lo que el plan de ejecución le </a:t>
            </a:r>
            <a:r>
              <a:rPr lang="es-CO" dirty="0" smtClean="0"/>
              <a:t>indica</a:t>
            </a:r>
            <a:endParaRPr lang="es-CO" dirty="0"/>
          </a:p>
          <a:p>
            <a:r>
              <a:rPr lang="es-CO" dirty="0" smtClean="0"/>
              <a:t>Elegirá el </a:t>
            </a:r>
            <a:r>
              <a:rPr lang="es-CO" dirty="0"/>
              <a:t>mejor plan, basado en el menor costo </a:t>
            </a:r>
            <a:r>
              <a:rPr lang="es-CO" dirty="0" smtClean="0"/>
              <a:t>posible</a:t>
            </a:r>
          </a:p>
          <a:p>
            <a:r>
              <a:rPr lang="es-CO" dirty="0" smtClean="0"/>
              <a:t>El procesador </a:t>
            </a:r>
            <a:r>
              <a:rPr lang="es-CO" dirty="0"/>
              <a:t>puede establecer que el plan sea trivial o no- trivial. Depende de si la consulta es elaborada o no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para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desempeño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 smtClean="0"/>
              <a:t>Se prueba </a:t>
            </a:r>
            <a:r>
              <a:rPr lang="es-CO" dirty="0"/>
              <a:t>contra un conjunto de datos </a:t>
            </a:r>
            <a:r>
              <a:rPr lang="es-CO" dirty="0" smtClean="0"/>
              <a:t>similar.</a:t>
            </a:r>
          </a:p>
          <a:p>
            <a:r>
              <a:rPr lang="es-CO" dirty="0" smtClean="0"/>
              <a:t> </a:t>
            </a:r>
            <a:r>
              <a:rPr lang="es-CO" dirty="0"/>
              <a:t>El </a:t>
            </a:r>
            <a:r>
              <a:rPr lang="es-CO" dirty="0" smtClean="0"/>
              <a:t>plan de ejecución </a:t>
            </a:r>
            <a:r>
              <a:rPr lang="es-CO" dirty="0"/>
              <a:t>mostrará </a:t>
            </a:r>
            <a:r>
              <a:rPr lang="es-CO" dirty="0" smtClean="0"/>
              <a:t>formas para optimizar una consulta, normalmente con </a:t>
            </a:r>
            <a:r>
              <a:rPr lang="es-CO" dirty="0"/>
              <a:t>la creación de un </a:t>
            </a:r>
            <a:r>
              <a:rPr lang="es-CO" dirty="0" smtClean="0"/>
              <a:t>índice.</a:t>
            </a:r>
          </a:p>
          <a:p>
            <a:r>
              <a:rPr lang="es-CO" dirty="0" smtClean="0"/>
              <a:t>Analizar </a:t>
            </a:r>
            <a:r>
              <a:rPr lang="es-CO" dirty="0"/>
              <a:t>los estimados frente a los valores actuales. Si hay mucha diferencia, actualizar las estadísticas. </a:t>
            </a:r>
            <a:endParaRPr lang="es-CO" dirty="0" smtClean="0"/>
          </a:p>
          <a:p>
            <a:r>
              <a:rPr lang="es-CO" dirty="0" smtClean="0"/>
              <a:t>En </a:t>
            </a:r>
            <a:r>
              <a:rPr lang="es-CO" dirty="0"/>
              <a:t>escenarios tipo “</a:t>
            </a:r>
            <a:r>
              <a:rPr lang="es-CO" dirty="0" err="1"/>
              <a:t>Troubleshooting</a:t>
            </a:r>
            <a:r>
              <a:rPr lang="es-CO" dirty="0"/>
              <a:t>” analizar, de acuerdo con el plan, si es posible re-escribir la consulta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plan de </a:t>
            </a:r>
            <a:r>
              <a:rPr lang="en-US" dirty="0" err="1"/>
              <a:t>ejecución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El plan de ejecución de consultas gráfico tiene la forma de un árbol</a:t>
            </a:r>
          </a:p>
          <a:p>
            <a:r>
              <a:rPr lang="es-CO" dirty="0"/>
              <a:t>Cada consulta en un lote</a:t>
            </a:r>
          </a:p>
          <a:p>
            <a:r>
              <a:rPr lang="es-CO" dirty="0"/>
              <a:t>Cada ícono presenta un operador</a:t>
            </a:r>
          </a:p>
          <a:p>
            <a:r>
              <a:rPr lang="es-CO" dirty="0"/>
              <a:t>Los íconos son leídos de derecha a izquierda, de arriba abajo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plan de </a:t>
            </a:r>
            <a:r>
              <a:rPr lang="en-US" dirty="0" err="1"/>
              <a:t>ejecución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El árbol muestra nodos a nivel de padres e hijos</a:t>
            </a:r>
          </a:p>
          <a:p>
            <a:r>
              <a:rPr lang="es-CO" dirty="0"/>
              <a:t>Cada nodo hijo está conectado a un nodo padre por flechas</a:t>
            </a:r>
          </a:p>
          <a:p>
            <a:r>
              <a:rPr lang="es-CO" dirty="0"/>
              <a:t>El costo de cada consulta está presentado como un porcentaje del costo total del lote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 de ejecución de consultas gráfico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4" y="2181540"/>
            <a:ext cx="6414052" cy="3793634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lang="is-I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r>
              <a:rPr lang="is-I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</p:spTree>
    <p:extLst>
      <p:ext uri="{BB962C8B-B14F-4D97-AF65-F5344CB8AC3E}">
        <p14:creationId xmlns:p14="http://schemas.microsoft.com/office/powerpoint/2010/main" val="21778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Cualquier tipo de advertencia, será indicada por un triángulo amarillo en el ícono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94" y="1477630"/>
            <a:ext cx="5127812" cy="1596633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To change the image, right-click on the picture and select ”change picture</a:t>
            </a:r>
            <a:r>
              <a:rPr lang="is-I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”.</a:t>
            </a:r>
          </a:p>
          <a:p>
            <a:r>
              <a:rPr lang="is-IS" sz="24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The new picture will keep the animation step.</a:t>
            </a:r>
          </a:p>
        </p:txBody>
      </p:sp>
    </p:spTree>
    <p:extLst>
      <p:ext uri="{BB962C8B-B14F-4D97-AF65-F5344CB8AC3E}">
        <p14:creationId xmlns:p14="http://schemas.microsoft.com/office/powerpoint/2010/main" val="28591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Iconos en planes de ejecución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 smtClean="0"/>
              <a:t>Existen más de 50 </a:t>
            </a:r>
            <a:r>
              <a:rPr lang="es-CO" dirty="0"/>
              <a:t>íconos de planes de ejecución gráficos usados en planes de ejecución de consultas</a:t>
            </a:r>
            <a:r>
              <a:rPr lang="es-CO" dirty="0" smtClean="0"/>
              <a:t>. </a:t>
            </a:r>
            <a:r>
              <a:rPr lang="es-CO" dirty="0"/>
              <a:t> Los más comúnmente usados son: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51" y="3698543"/>
            <a:ext cx="5117910" cy="2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735</Words>
  <Application>Microsoft Office PowerPoint</Application>
  <PresentationFormat>Panorámica</PresentationFormat>
  <Paragraphs>83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17</vt:i4>
      </vt:variant>
    </vt:vector>
  </HeadingPairs>
  <TitlesOfParts>
    <vt:vector size="39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Planes de ejecución</vt:lpstr>
      <vt:lpstr>¿Qué es?</vt:lpstr>
      <vt:lpstr>Importancia</vt:lpstr>
      <vt:lpstr>Consideraciones para mejor desempeño</vt:lpstr>
      <vt:lpstr>Leer plan de ejecución</vt:lpstr>
      <vt:lpstr>Leer plan de ejecución</vt:lpstr>
      <vt:lpstr>Plan de ejecución de consultas gráfico </vt:lpstr>
      <vt:lpstr>Presentación de PowerPoint</vt:lpstr>
      <vt:lpstr>Iconos en planes de ejecución</vt:lpstr>
      <vt:lpstr>Procesamiento lógico</vt:lpstr>
      <vt:lpstr>Procesamiento lógico</vt:lpstr>
      <vt:lpstr>Ejecución del modo de fila</vt:lpstr>
      <vt:lpstr>Ejecución del modo por lotes</vt:lpstr>
      <vt:lpstr>Ejecución del modo por lotes</vt:lpstr>
      <vt:lpstr>Optimización de las instrucciones SELECT</vt:lpstr>
      <vt:lpstr>Optimizador de consultas</vt:lpstr>
      <vt:lpstr>Optimización de las instrucciones SELECT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86</cp:revision>
  <dcterms:modified xsi:type="dcterms:W3CDTF">2019-09-24T00:38:02Z</dcterms:modified>
</cp:coreProperties>
</file>