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7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9.xml" ContentType="application/vnd.openxmlformats-officedocument.theme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theme/theme12.xml" ContentType="application/vnd.openxmlformats-officedocument.theme+xml"/>
  <Override PartName="/ppt/slideLayouts/slideLayout34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58" r:id="rId2"/>
    <p:sldMasterId id="2147483686" r:id="rId3"/>
    <p:sldMasterId id="2147483710" r:id="rId4"/>
    <p:sldMasterId id="2147483706" r:id="rId5"/>
    <p:sldMasterId id="2147483680" r:id="rId6"/>
    <p:sldMasterId id="2147483695" r:id="rId7"/>
    <p:sldMasterId id="2147483699" r:id="rId8"/>
    <p:sldMasterId id="2147483704" r:id="rId9"/>
    <p:sldMasterId id="2147483666" r:id="rId10"/>
    <p:sldMasterId id="2147483676" r:id="rId11"/>
    <p:sldMasterId id="2147483678" r:id="rId12"/>
    <p:sldMasterId id="2147483674" r:id="rId13"/>
  </p:sldMasterIdLst>
  <p:notesMasterIdLst>
    <p:notesMasterId r:id="rId20"/>
  </p:notesMasterIdLst>
  <p:sldIdLst>
    <p:sldId id="259" r:id="rId14"/>
    <p:sldId id="298" r:id="rId15"/>
    <p:sldId id="299" r:id="rId16"/>
    <p:sldId id="300" r:id="rId17"/>
    <p:sldId id="303" r:id="rId18"/>
    <p:sldId id="301" r:id="rId19"/>
  </p:sldIdLst>
  <p:sldSz cx="12192000" cy="6858000"/>
  <p:notesSz cx="9144000" cy="6858000"/>
  <p:defaultTextStyle>
    <a:defPPr>
      <a:defRPr lang="en-US"/>
    </a:defPPr>
    <a:lvl1pPr marL="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alvo" initials="DC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145"/>
    <a:srgbClr val="D7D7D7"/>
    <a:srgbClr val="0077B5"/>
    <a:srgbClr val="E58938"/>
    <a:srgbClr val="313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38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Escobar" userId="1003BFFD9D27E8C7@LIVE.COM" providerId="AD" clId="Web-{8783731A-F5DA-4F23-BA8A-96875AD0A37D}"/>
    <pc:docChg chg="modSld">
      <pc:chgData name="Lisa Escobar" userId="1003BFFD9D27E8C7@LIVE.COM" providerId="AD" clId="Web-{8783731A-F5DA-4F23-BA8A-96875AD0A37D}" dt="2017-11-03T00:56:14.470" v="9"/>
      <pc:docMkLst>
        <pc:docMk/>
      </pc:docMkLst>
      <pc:sldChg chg="addSp delSp modSp mod modClrScheme chgLayout">
        <pc:chgData name="Lisa Escobar" userId="1003BFFD9D27E8C7@LIVE.COM" providerId="AD" clId="Web-{8783731A-F5DA-4F23-BA8A-96875AD0A37D}" dt="2017-11-03T00:56:14.470" v="9"/>
        <pc:sldMkLst>
          <pc:docMk/>
          <pc:sldMk cId="1792905964" sldId="259"/>
        </pc:sldMkLst>
        <pc:spChg chg="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2" creationId="{00000000-0000-0000-0000-000000000000}"/>
          </ac:spMkLst>
        </pc:spChg>
        <pc:spChg chg="add del mod ord">
          <ac:chgData name="Lisa Escobar" userId="1003BFFD9D27E8C7@LIVE.COM" providerId="AD" clId="Web-{8783731A-F5DA-4F23-BA8A-96875AD0A37D}" dt="2017-11-03T00:55:07.953" v="5"/>
          <ac:spMkLst>
            <pc:docMk/>
            <pc:sldMk cId="1792905964" sldId="259"/>
            <ac:spMk id="4" creationId="{88559AE1-990B-472F-9B51-84A8D206632A}"/>
          </ac:spMkLst>
        </pc:spChg>
        <pc:picChg chg="add del mod">
          <ac:chgData name="Lisa Escobar" userId="1003BFFD9D27E8C7@LIVE.COM" providerId="AD" clId="Web-{8783731A-F5DA-4F23-BA8A-96875AD0A37D}" dt="2017-11-03T00:56:14.470" v="9"/>
          <ac:picMkLst>
            <pc:docMk/>
            <pc:sldMk cId="1792905964" sldId="259"/>
            <ac:picMk id="5" creationId="{82402763-AB1C-4E8B-81BE-28A43ACAD0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2C10-8C9F-9B42-9862-A5B84F1CAB8B}" type="datetimeFigureOut">
              <a:rPr lang="en-US" smtClean="0"/>
              <a:t>9/6/2019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91E2F-405C-1745-A228-A66B56F37D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2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5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78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05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631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556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480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404" algn="l" defTabSz="9138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2766225"/>
            <a:ext cx="10515600" cy="1325563"/>
          </a:xfrm>
        </p:spPr>
        <p:txBody>
          <a:bodyPr anchor="ctr"/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341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2 Column Bullet List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 numCol="2" spcCol="457200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34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Bullet item</a:t>
            </a:r>
          </a:p>
          <a:p>
            <a:pPr lvl="0"/>
            <a:r>
              <a:rPr lang="en-US" dirty="0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Comparison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Comparison Bullets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1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Short Sub-title Goes Here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  <a:p>
            <a:pPr lvl="1"/>
            <a:r>
              <a:rPr lang="en-US" dirty="0"/>
              <a:t>Bullet item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345314" y="1943100"/>
            <a:ext cx="4802257" cy="4288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SzPct val="125000"/>
              <a:buNone/>
              <a:defRPr b="1" i="0" baseline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marL="292698"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/>
              <a:t>Short Sub-title Goes Here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  <a:p>
            <a:pPr lvl="1"/>
            <a:r>
              <a:rPr lang="en-US"/>
              <a:t>Bullet item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Bullets With 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5981700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This is a good slide to use if you have a vertical graphic or image</a:t>
            </a:r>
          </a:p>
          <a:p>
            <a:pPr lvl="0"/>
            <a:r>
              <a:rPr lang="en-US" dirty="0"/>
              <a:t>Can place bullet items on this side</a:t>
            </a:r>
          </a:p>
          <a:p>
            <a:pPr lvl="0"/>
            <a:r>
              <a:rPr lang="en-US" dirty="0"/>
              <a:t>And place the graphic, diagram or image to the right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354962" y="1938344"/>
            <a:ext cx="3898831" cy="4287837"/>
          </a:xfrm>
          <a:prstGeom prst="rect">
            <a:avLst/>
          </a:prstGeo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sz="2100" b="0" i="0">
                <a:solidFill>
                  <a:srgbClr val="404145"/>
                </a:solidFill>
                <a:latin typeface="Source Code Pro" charset="0"/>
                <a:ea typeface="Source Code Pro" charset="0"/>
                <a:cs typeface="Source Code Pro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66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Full Image</a:t>
            </a:r>
          </a:p>
        </p:txBody>
      </p:sp>
    </p:spTree>
    <p:extLst>
      <p:ext uri="{BB962C8B-B14F-4D97-AF65-F5344CB8AC3E}">
        <p14:creationId xmlns:p14="http://schemas.microsoft.com/office/powerpoint/2010/main" val="213492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85800"/>
            <a:ext cx="10477500" cy="5486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defRPr lang="en-US" sz="2100" b="0" i="0" smtClean="0">
                <a:effectLst/>
                <a:latin typeface="Source Code Pro" charset="0"/>
                <a:ea typeface="Source Code Pro" charset="0"/>
                <a:cs typeface="Source Code Pro" charset="0"/>
              </a:defRPr>
            </a:lvl1pPr>
          </a:lstStyle>
          <a:p>
            <a:pPr lvl="0"/>
            <a:r>
              <a:rPr lang="en-US" dirty="0"/>
              <a:t>if ($</a:t>
            </a:r>
            <a:r>
              <a:rPr lang="en-US" dirty="0" err="1"/>
              <a:t>var</a:t>
            </a:r>
            <a:r>
              <a:rPr lang="en-US" dirty="0"/>
              <a:t>==TRUE){</a:t>
            </a:r>
          </a:p>
          <a:p>
            <a:pPr lvl="0"/>
            <a:r>
              <a:rPr lang="en-US" dirty="0"/>
              <a:t>$</a:t>
            </a:r>
            <a:r>
              <a:rPr lang="en-US" dirty="0" err="1"/>
              <a:t>newVar</a:t>
            </a:r>
            <a:r>
              <a:rPr lang="en-US" dirty="0"/>
              <a:t> = "string";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/* Now how many lines of code is this? */</a:t>
            </a:r>
          </a:p>
          <a:p>
            <a:pPr lvl="0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lvl="0"/>
            <a:r>
              <a:rPr lang="en-US" dirty="0"/>
              <a:t>{</a:t>
            </a:r>
          </a:p>
          <a:p>
            <a:pPr lvl="0"/>
            <a:r>
              <a:rPr lang="en-US" dirty="0"/>
              <a:t>    </a:t>
            </a:r>
            <a:r>
              <a:rPr lang="en-US" dirty="0" err="1"/>
              <a:t>printf</a:t>
            </a:r>
            <a:r>
              <a:rPr lang="en-US" dirty="0"/>
              <a:t>("hello");</a:t>
            </a:r>
          </a:p>
          <a:p>
            <a:pPr lvl="0"/>
            <a:r>
              <a:rPr lang="en-US" dirty="0"/>
              <a:t>}</a:t>
            </a:r>
          </a:p>
          <a:p>
            <a:pPr lvl="0"/>
            <a:r>
              <a:rPr lang="en-US" dirty="0"/>
              <a:t>&lt;div&gt;Don’t try &amp; fit too many lines of code&lt;/div&gt;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or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Table or Graphics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e with Title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Diagram or Images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76" y="2650600"/>
            <a:ext cx="9299448" cy="849347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3466096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sentence</a:t>
            </a:r>
          </a:p>
        </p:txBody>
      </p:sp>
    </p:spTree>
    <p:extLst>
      <p:ext uri="{BB962C8B-B14F-4D97-AF65-F5344CB8AC3E}">
        <p14:creationId xmlns:p14="http://schemas.microsoft.com/office/powerpoint/2010/main" val="1085220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5896" y="2650600"/>
            <a:ext cx="6809828" cy="849347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35896" y="3450054"/>
            <a:ext cx="6809828" cy="88281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800"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Short Subtitle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73038" y="2738025"/>
            <a:ext cx="1430338" cy="152384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Icon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Quam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 </a:t>
            </a:r>
            <a:r>
              <a:rPr lang="en-US" dirty="0" err="1"/>
              <a:t>Putabam</a:t>
            </a:r>
            <a:r>
              <a:rPr lang="en-US" dirty="0"/>
              <a:t> </a:t>
            </a:r>
            <a:r>
              <a:rPr lang="en-US" dirty="0" err="1"/>
              <a:t>equidem</a:t>
            </a:r>
            <a:r>
              <a:rPr lang="en-US" dirty="0"/>
              <a:t> </a:t>
            </a:r>
            <a:r>
              <a:rPr lang="en-US" dirty="0" err="1"/>
              <a:t>satis</a:t>
            </a:r>
            <a:r>
              <a:rPr lang="en-US" dirty="0"/>
              <a:t>, </a:t>
            </a:r>
            <a:r>
              <a:rPr lang="en-US" dirty="0" err="1"/>
              <a:t>inquit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/>
              <a:t>Putabam</a:t>
            </a:r>
            <a:r>
              <a:rPr lang="en-US" dirty="0"/>
              <a:t>, me </a:t>
            </a:r>
            <a:r>
              <a:rPr lang="en-US" dirty="0" err="1"/>
              <a:t>dixisse</a:t>
            </a:r>
            <a:r>
              <a:rPr lang="en-US" dirty="0"/>
              <a:t>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r>
              <a:rPr lang="en-US" dirty="0"/>
              <a:t> </a:t>
            </a:r>
            <a:r>
              <a:rPr lang="en-US" dirty="0" err="1"/>
              <a:t>labefactare</a:t>
            </a:r>
            <a:r>
              <a:rPr lang="en-US" dirty="0"/>
              <a:t> </a:t>
            </a:r>
            <a:r>
              <a:rPr lang="en-US" dirty="0" err="1"/>
              <a:t>atque</a:t>
            </a:r>
            <a:r>
              <a:rPr lang="en-US" dirty="0"/>
              <a:t> </a:t>
            </a:r>
            <a:r>
              <a:rPr lang="en-US" dirty="0" err="1"/>
              <a:t>pervertere</a:t>
            </a:r>
            <a:r>
              <a:rPr lang="en-US" dirty="0"/>
              <a:t>.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 Nemo </a:t>
            </a:r>
            <a:r>
              <a:rPr lang="en-US" dirty="0" err="1"/>
              <a:t>igitur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beatus</a:t>
            </a:r>
            <a:r>
              <a:rPr lang="en-US" dirty="0"/>
              <a:t> </a:t>
            </a:r>
            <a:r>
              <a:rPr lang="en-US" dirty="0" err="1"/>
              <a:t>potest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736042" y="1707409"/>
            <a:ext cx="9778315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 lang="en-US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Pct val="125000"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id. </a:t>
            </a:r>
            <a:r>
              <a:rPr lang="en-US" dirty="0" err="1"/>
              <a:t>Eaedem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036" y="446632"/>
            <a:ext cx="10515600" cy="1325563"/>
          </a:xfrm>
        </p:spPr>
        <p:txBody>
          <a:bodyPr/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723900" y="609600"/>
            <a:ext cx="876300" cy="876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Icon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  <p:bldP spid="7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723899"/>
            <a:ext cx="4248979" cy="5504688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5064" y="1614644"/>
            <a:ext cx="4248979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448300" y="0"/>
            <a:ext cx="6743700" cy="6858000"/>
          </a:xfrm>
          <a:prstGeom prst="rect">
            <a:avLst/>
          </a:prstGeom>
        </p:spPr>
        <p:txBody>
          <a:bodyPr/>
          <a:lstStyle>
            <a:lvl1pPr marL="228671" marR="0" indent="-228671" algn="l" defTabSz="914676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723900"/>
            <a:ext cx="4248978" cy="550250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utilitates</a:t>
            </a:r>
            <a:r>
              <a:rPr lang="en-US"/>
              <a:t> </a:t>
            </a:r>
            <a:r>
              <a:rPr lang="en-US" err="1"/>
              <a:t>poterunt</a:t>
            </a:r>
            <a:r>
              <a:rPr lang="en-US"/>
              <a:t> </a:t>
            </a:r>
            <a:r>
              <a:rPr lang="en-US" err="1"/>
              <a:t>eas</a:t>
            </a:r>
            <a:endParaRPr lang="en-US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Text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0" marR="0" lvl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utilitates</a:t>
            </a:r>
            <a:r>
              <a:rPr lang="en-US" dirty="0"/>
              <a:t> </a:t>
            </a:r>
            <a:r>
              <a:rPr lang="en-US" dirty="0" err="1"/>
              <a:t>poterunt</a:t>
            </a:r>
            <a:r>
              <a:rPr lang="en-US" dirty="0"/>
              <a:t> </a:t>
            </a:r>
            <a:r>
              <a:rPr lang="en-US" dirty="0" err="1"/>
              <a:t>eas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 Title, Bullets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343362" y="1614644"/>
            <a:ext cx="4248978" cy="4611757"/>
          </a:xfrm>
          <a:prstGeom prst="rect">
            <a:avLst/>
          </a:prstGeom>
        </p:spPr>
        <p:txBody>
          <a:bodyPr anchor="t"/>
          <a:lstStyle>
            <a:lvl1pPr marL="292698" marR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</a:t>
            </a:r>
          </a:p>
          <a:p>
            <a:pPr marL="292698" marR="0" lvl="0" indent="-292698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Title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7437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Image or Diagram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op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"/>
            <a:ext cx="12192000" cy="451899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Diagram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876300" y="4929810"/>
            <a:ext cx="10439400" cy="1470990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446276" y="2977084"/>
            <a:ext cx="9299448" cy="8828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 baseline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Single line subtitle or phrase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top (3)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620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642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863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610600" y="410817"/>
            <a:ext cx="2781300" cy="3094384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Image or icon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82488" y="5042285"/>
            <a:ext cx="2860812" cy="596521"/>
          </a:xfrm>
          <a:prstGeom prst="rect">
            <a:avLst/>
          </a:prstGeom>
        </p:spPr>
        <p:txBody>
          <a:bodyPr/>
          <a:lstStyle>
            <a:lvl1pPr>
              <a:defRPr sz="34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885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12868" y="5532790"/>
            <a:ext cx="2879032" cy="894521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150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539372" y="4966261"/>
            <a:ext cx="2879032" cy="553277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3400" b="1" i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957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33330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8744378" y="427603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313235"/>
                </a:solidFill>
                <a:latin typeface="Avenir Heavy" charset="0"/>
                <a:ea typeface="Avenir Heavy" charset="0"/>
                <a:cs typeface="Avenir Heavy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75409" y="1725348"/>
            <a:ext cx="8241195" cy="72630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Short Title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70713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10485" y="2590800"/>
            <a:ext cx="10171043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400" b="0" i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useful for a larger amount of text, for example when a more complicated definition won’t fit on a 2-up or 3-up card slide. This is useful for a larger amount of text, for example when a more complicated definition won’t fit on a 2-up or 3-up card slide. This is useful for a larger amount of text, for example when a 3-up card slide. This is useful for a larger amount of text, for example when a 3-up card slide.</a:t>
            </a:r>
          </a:p>
        </p:txBody>
      </p:sp>
    </p:spTree>
    <p:extLst>
      <p:ext uri="{BB962C8B-B14F-4D97-AF65-F5344CB8AC3E}">
        <p14:creationId xmlns:p14="http://schemas.microsoft.com/office/powerpoint/2010/main" val="12818476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928730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5130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12695" y="954158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665842" y="2590800"/>
            <a:ext cx="4744280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Short Title Goes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665914" y="1646238"/>
            <a:ext cx="4743450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Short Title Goes Here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Numbered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006774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7644" y="2590800"/>
            <a:ext cx="2902226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 smtClean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64018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46676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787643" y="1645838"/>
            <a:ext cx="2898648" cy="914573"/>
          </a:xfrm>
        </p:spPr>
        <p:txBody>
          <a:bodyPr/>
          <a:lstStyle/>
          <a:p>
            <a:r>
              <a:rPr lang="en-US"/>
              <a:t>1-2 Words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6676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 dirty="0"/>
              <a:t>1-2 Words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9720401" y="938120"/>
            <a:ext cx="463964" cy="5296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>
                <a:solidFill>
                  <a:srgbClr val="0077B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503059" y="2590800"/>
            <a:ext cx="2898648" cy="2922104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lang="en-US" sz="2400" b="0" i="0"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magna.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503059" y="1646238"/>
            <a:ext cx="2898648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3400"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</a:lstStyle>
          <a:p>
            <a:pPr lvl="0"/>
            <a:r>
              <a:rPr lang="en-US"/>
              <a:t>1-2 Words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Topic or Question and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67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b="1" baseline="0" smtClean="0">
                <a:effectLst/>
              </a:defRPr>
            </a:lvl1pPr>
          </a:lstStyle>
          <a:p>
            <a:r>
              <a:rPr lang="en-US" dirty="0"/>
              <a:t>What if you have a question to ask?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802588" y="2120351"/>
            <a:ext cx="10586138" cy="3339065"/>
          </a:xfrm>
          <a:prstGeom prst="rect">
            <a:avLst/>
          </a:prstGeom>
        </p:spPr>
        <p:txBody>
          <a:bodyPr/>
          <a:lstStyle>
            <a:lvl1pPr marL="0" marR="0" indent="0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marR="0" lvl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of Tex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351729"/>
            <a:ext cx="7142028" cy="4184375"/>
          </a:xfrm>
          <a:prstGeom prst="rect">
            <a:avLst/>
          </a:prstGeom>
        </p:spPr>
        <p:txBody>
          <a:bodyPr anchor="ctr"/>
          <a:lstStyle>
            <a:lvl1pPr marL="0" marR="0" indent="0" algn="ctr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531165" y="1865070"/>
            <a:ext cx="7142028" cy="2498382"/>
          </a:xfrm>
          <a:prstGeom prst="rect">
            <a:avLst/>
          </a:prstGeom>
        </p:spPr>
        <p:txBody>
          <a:bodyPr anchor="t"/>
          <a:lstStyle>
            <a:lvl1pPr marL="0" marR="0" indent="0" algn="l" defTabSz="914676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Quamquam</a:t>
            </a:r>
            <a:r>
              <a:rPr lang="en-US" dirty="0"/>
              <a:t> id </a:t>
            </a:r>
            <a:r>
              <a:rPr lang="en-US" dirty="0" err="1"/>
              <a:t>quidem</a:t>
            </a:r>
            <a:r>
              <a:rPr lang="en-US" dirty="0"/>
              <a:t> </a:t>
            </a:r>
            <a:r>
              <a:rPr lang="en-US" dirty="0" err="1"/>
              <a:t>licebit</a:t>
            </a:r>
            <a:r>
              <a:rPr lang="en-US" dirty="0"/>
              <a:t> </a:t>
            </a:r>
            <a:r>
              <a:rPr lang="en-US" dirty="0" err="1"/>
              <a:t>iis</a:t>
            </a:r>
            <a:r>
              <a:rPr lang="en-US" dirty="0"/>
              <a:t> </a:t>
            </a:r>
            <a:r>
              <a:rPr lang="en-US" dirty="0" err="1"/>
              <a:t>existimare</a:t>
            </a:r>
            <a:r>
              <a:rPr lang="en-US" dirty="0"/>
              <a:t>, qui </a:t>
            </a:r>
            <a:r>
              <a:rPr lang="en-US" dirty="0" err="1"/>
              <a:t>legerint</a:t>
            </a:r>
            <a:r>
              <a:rPr lang="en-US" dirty="0"/>
              <a:t>.</a:t>
            </a:r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31165" y="4363452"/>
            <a:ext cx="7142028" cy="797918"/>
          </a:xfrm>
          <a:prstGeom prst="rect">
            <a:avLst/>
          </a:prstGeom>
        </p:spPr>
        <p:txBody>
          <a:bodyPr anchor="t"/>
          <a:lstStyle>
            <a:lvl1pPr marL="0" marR="0" indent="0" algn="r" defTabSz="91467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None/>
              <a:tabLst/>
              <a:defRPr lang="en-US" sz="2800" b="0" i="0" baseline="0" smtClean="0">
                <a:solidFill>
                  <a:schemeClr val="bg1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lvl="0"/>
            <a:r>
              <a:rPr lang="en-US" dirty="0"/>
              <a:t>– John Doe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Short Bullets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62082"/>
            <a:ext cx="10224881" cy="4292600"/>
          </a:xfrm>
          <a:prstGeom prst="rect">
            <a:avLst/>
          </a:prstGeom>
        </p:spPr>
        <p:txBody>
          <a:bodyPr/>
          <a:lstStyle>
            <a:lvl1pPr marL="292698" indent="-292698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SzPct val="125000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2pPr>
            <a:lvl3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3pPr>
            <a:lvl4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4pPr>
            <a:lvl5pPr marL="292698" indent="-292698">
              <a:lnSpc>
                <a:spcPct val="112000"/>
              </a:lnSpc>
              <a:spcAft>
                <a:spcPts val="3400"/>
              </a:spcAft>
              <a:buSzPct val="125000"/>
              <a:defRPr/>
            </a:lvl5pPr>
          </a:lstStyle>
          <a:p>
            <a:pPr lvl="0"/>
            <a:r>
              <a:rPr lang="en-US" dirty="0"/>
              <a:t>Short and clear bullets placed here</a:t>
            </a:r>
          </a:p>
          <a:p>
            <a:pPr lvl="0"/>
            <a:r>
              <a:rPr lang="en-US" dirty="0"/>
              <a:t>If you have longer statements</a:t>
            </a:r>
          </a:p>
          <a:p>
            <a:pPr lvl="0"/>
            <a:r>
              <a:rPr lang="en-US" dirty="0"/>
              <a:t>Please use the master slide created specially for that</a:t>
            </a:r>
          </a:p>
          <a:p>
            <a:pPr lvl="0"/>
            <a:r>
              <a:rPr lang="en-US" dirty="0"/>
              <a:t>4th statement here</a:t>
            </a:r>
          </a:p>
          <a:p>
            <a:pPr lvl="0"/>
            <a:r>
              <a:rPr lang="en-US" dirty="0"/>
              <a:t>Need more than 5 bullets, please create additional slide</a:t>
            </a:r>
          </a:p>
        </p:txBody>
      </p:sp>
    </p:spTree>
    <p:extLst>
      <p:ext uri="{BB962C8B-B14F-4D97-AF65-F5344CB8AC3E}">
        <p14:creationId xmlns:p14="http://schemas.microsoft.com/office/powerpoint/2010/main" val="159709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ent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 Sentences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38133"/>
            <a:ext cx="10225088" cy="4288536"/>
          </a:xfrm>
          <a:prstGeom prst="rect">
            <a:avLst/>
          </a:prstGeom>
        </p:spPr>
        <p:txBody>
          <a:bodyPr/>
          <a:lstStyle>
            <a:lvl1pPr marL="292698" marR="0" indent="-292698" algn="l" defTabSz="914676" rtl="0" eaLnBrk="1" fontAlgn="auto" latinLnBrk="0" hangingPunct="1">
              <a:lnSpc>
                <a:spcPct val="122000"/>
              </a:lnSpc>
              <a:spcBef>
                <a:spcPts val="0"/>
              </a:spcBef>
              <a:spcAft>
                <a:spcPts val="2800"/>
              </a:spcAft>
              <a:buClrTx/>
              <a:buSzTx/>
              <a:buFont typeface="Arial"/>
              <a:buChar char="•"/>
              <a:tabLst/>
              <a:defRPr lang="en-US" b="0" i="0" baseline="0" smtClean="0">
                <a:solidFill>
                  <a:srgbClr val="404145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292698" indent="-292698">
              <a:lnSpc>
                <a:spcPct val="112000"/>
              </a:lnSpc>
              <a:spcAft>
                <a:spcPts val="3400"/>
              </a:spcAft>
              <a:defRPr sz="2400"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2pPr>
          </a:lstStyle>
          <a:p>
            <a:pPr lvl="0"/>
            <a:r>
              <a:rPr lang="en-US" dirty="0"/>
              <a:t>Here is where explanations or definitions can go. Try and keep each bullet 2-3 lines max.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Bullets with Sub-bullets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028700" y="1916596"/>
            <a:ext cx="10210800" cy="426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None/>
              <a:defRPr b="1" i="0">
                <a:solidFill>
                  <a:srgbClr val="404145"/>
                </a:solidFill>
                <a:latin typeface="Source Sans Pro Semibold" charset="0"/>
                <a:ea typeface="Source Sans Pro Semibold" charset="0"/>
                <a:cs typeface="Source Sans Pro Semibold" charset="0"/>
              </a:defRPr>
            </a:lvl1pPr>
            <a:lvl2pPr indent="-292698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SzPct val="125000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4" pos="7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Numbered with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Numbered Bullets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1943100"/>
            <a:ext cx="10225088" cy="4288536"/>
          </a:xfrm>
          <a:prstGeom prst="rect">
            <a:avLst/>
          </a:prstGeom>
        </p:spPr>
        <p:txBody>
          <a:bodyPr/>
          <a:lstStyle>
            <a:lvl1pPr marL="514506" indent="-514506">
              <a:lnSpc>
                <a:spcPct val="112000"/>
              </a:lnSpc>
              <a:spcBef>
                <a:spcPts val="0"/>
              </a:spcBef>
              <a:spcAft>
                <a:spcPts val="2800"/>
              </a:spcAft>
              <a:buFont typeface="+mj-lt"/>
              <a:buAutoNum type="arabicPeriod"/>
              <a:defRPr b="0" i="0" baseline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823206" indent="-320136">
              <a:lnSpc>
                <a:spcPct val="112000"/>
              </a:lnSpc>
              <a:spcBef>
                <a:spcPts val="0"/>
              </a:spcBef>
              <a:spcAft>
                <a:spcPts val="2400"/>
              </a:spcAft>
              <a:buFont typeface="Courier New" charset="0"/>
              <a:buChar char="o"/>
              <a:defRPr b="0" i="0">
                <a:solidFill>
                  <a:srgbClr val="404145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 b="0" i="0">
                <a:solidFill>
                  <a:srgbClr val="404145"/>
                </a:solidFill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Main topic goes here</a:t>
            </a:r>
          </a:p>
          <a:p>
            <a:pPr lvl="1"/>
            <a:r>
              <a:rPr lang="en-US" dirty="0"/>
              <a:t>Sub-topic or explanation here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3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3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3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23270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73" r:id="rId4"/>
    <p:sldLayoutId id="2147483715" r:id="rId5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1131570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5409" y="1645838"/>
            <a:ext cx="8241195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400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5136" y="1645838"/>
            <a:ext cx="4744279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278701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6324600" y="1295400"/>
            <a:ext cx="542925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8673465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7905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59283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7649" y="1645838"/>
            <a:ext cx="2902227" cy="914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1-2 Words</a:t>
            </a:r>
          </a:p>
        </p:txBody>
      </p:sp>
      <p:sp>
        <p:nvSpPr>
          <p:cNvPr id="12" name="Oval 11"/>
          <p:cNvSpPr>
            <a:spLocks noChangeAspect="1"/>
          </p:cNvSpPr>
          <p:nvPr userDrawn="1"/>
        </p:nvSpPr>
        <p:spPr>
          <a:xfrm>
            <a:off x="187299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/>
          <p:cNvSpPr/>
          <p:nvPr userDrawn="1"/>
        </p:nvSpPr>
        <p:spPr>
          <a:xfrm>
            <a:off x="4450080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ectangle 9"/>
          <p:cNvSpPr/>
          <p:nvPr userDrawn="1"/>
        </p:nvSpPr>
        <p:spPr>
          <a:xfrm>
            <a:off x="8285656" y="1295400"/>
            <a:ext cx="3291840" cy="449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9565816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5730240" y="811696"/>
            <a:ext cx="731520" cy="7315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79017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ectangle 8"/>
          <p:cNvSpPr/>
          <p:nvPr userDrawn="1"/>
        </p:nvSpPr>
        <p:spPr>
          <a:xfrm>
            <a:off x="438150" y="914400"/>
            <a:ext cx="113157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592" y="1406394"/>
            <a:ext cx="10586829" cy="555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Short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972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rgbClr val="404145"/>
          </a:solidFill>
          <a:latin typeface="Source Sans Pro Semibold" charset="0"/>
          <a:ea typeface="Source Sans Pro Semibold" charset="0"/>
          <a:cs typeface="Source Sans Pro Semibold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0077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22163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Place Short Title Here</a:t>
            </a:r>
          </a:p>
        </p:txBody>
      </p:sp>
    </p:spTree>
    <p:extLst>
      <p:ext uri="{BB962C8B-B14F-4D97-AF65-F5344CB8AC3E}">
        <p14:creationId xmlns:p14="http://schemas.microsoft.com/office/powerpoint/2010/main" val="18357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5" r:id="rId4"/>
    <p:sldLayoutId id="2147483662" r:id="rId5"/>
    <p:sldLayoutId id="2147483664" r:id="rId6"/>
    <p:sldLayoutId id="2147483663" r:id="rId7"/>
    <p:sldLayoutId id="2147483714" r:id="rId8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14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93" r:id="rId2"/>
    <p:sldLayoutId id="2147483694" r:id="rId3"/>
    <p:sldLayoutId id="2147483709" r:id="rId4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834894" y="27464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51406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rgbClr val="313235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938426" y="89115"/>
            <a:ext cx="103151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7966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838200" y="28187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1967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85" r:id="rId3"/>
  </p:sldLayoutIdLst>
  <p:txStyles>
    <p:titleStyle>
      <a:lvl1pPr algn="ctr" defTabSz="914676" rtl="0" eaLnBrk="1" latinLnBrk="0" hangingPunct="1">
        <a:lnSpc>
          <a:spcPct val="90000"/>
        </a:lnSpc>
        <a:spcBef>
          <a:spcPct val="0"/>
        </a:spcBef>
        <a:buNone/>
        <a:defRPr sz="6900" b="1" i="0" kern="1200">
          <a:solidFill>
            <a:srgbClr val="404145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35058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817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7" r:id="rId2"/>
    <p:sldLayoutId id="2147483698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743700" y="0"/>
            <a:ext cx="5448300" cy="6858000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7343362" y="711672"/>
            <a:ext cx="4248978" cy="13076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14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0" r:id="rId2"/>
    <p:sldLayoutId id="2147483701" r:id="rId3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533906"/>
            <a:ext cx="12192000" cy="2324099"/>
          </a:xfrm>
          <a:prstGeom prst="rect">
            <a:avLst/>
          </a:prstGeom>
          <a:solidFill>
            <a:srgbClr val="313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69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12" r:id="rId2"/>
  </p:sldLayoutIdLst>
  <p:txStyles>
    <p:titleStyle>
      <a:lvl1pPr algn="l" defTabSz="914676" rtl="0" eaLnBrk="1" latinLnBrk="0" hangingPunct="1">
        <a:lnSpc>
          <a:spcPct val="90000"/>
        </a:lnSpc>
        <a:spcBef>
          <a:spcPct val="0"/>
        </a:spcBef>
        <a:buNone/>
        <a:defRPr sz="4500" b="1" i="0" kern="1200">
          <a:solidFill>
            <a:schemeClr val="bg1"/>
          </a:solidFill>
          <a:latin typeface="Avenir Black" charset="0"/>
          <a:ea typeface="Avenir Black" charset="0"/>
          <a:cs typeface="Avenir Black" charset="0"/>
        </a:defRPr>
      </a:lvl1pPr>
    </p:titleStyle>
    <p:bodyStyle>
      <a:lvl1pPr marL="228671" indent="-228671" algn="l" defTabSz="914676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600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342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680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18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356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69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031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364" indent="-228671" algn="l" defTabSz="914676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33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676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351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84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027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360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698" algn="l" defTabSz="9146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Seguridad: Otorgar a usuario permisos para ejecutar procedimientos sin otorgarle permisos a tablas adyacentes</a:t>
            </a:r>
          </a:p>
          <a:p>
            <a:r>
              <a:rPr lang="es-ES" dirty="0"/>
              <a:t>Programación modular: Reusar procedimientos en diferentes aplicaciones</a:t>
            </a:r>
          </a:p>
          <a:p>
            <a:endParaRPr lang="es-ES" dirty="0"/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pPr marL="0" marR="0" lvl="0" indent="0" algn="l" defTabSz="91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kumimoji="0" lang="is-I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Resolución de nombres diferidos: Procedimiento almacenado que acceda a un objeto de base de datos que aún no existe</a:t>
            </a:r>
          </a:p>
          <a:p>
            <a:r>
              <a:rPr lang="es-ES" dirty="0"/>
              <a:t>Rendimiento: en lugar de muchas líneas de código T-SQL, ofrece una reducción en el nivel de tráfico de la red</a:t>
            </a:r>
          </a:p>
          <a:p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pPr marL="0" marR="0" lvl="0" indent="0" algn="l" defTabSz="91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kumimoji="0" lang="is-I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4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Procedimiento explícito: Se maneja con </a:t>
            </a:r>
            <a:r>
              <a:rPr lang="es-ES" b="1" dirty="0"/>
              <a:t>BEGIN TRANSACTION</a:t>
            </a:r>
            <a:r>
              <a:rPr lang="es-ES" dirty="0"/>
              <a:t> y </a:t>
            </a:r>
            <a:r>
              <a:rPr lang="es-ES" b="1" dirty="0"/>
              <a:t>COMMIT TRANSACTION</a:t>
            </a:r>
          </a:p>
          <a:p>
            <a:r>
              <a:rPr lang="es-ES" dirty="0"/>
              <a:t>Atomicidad: Se usa </a:t>
            </a:r>
            <a:r>
              <a:rPr lang="es-ES" b="1" dirty="0"/>
              <a:t>TRY</a:t>
            </a:r>
            <a:r>
              <a:rPr lang="es-ES" dirty="0"/>
              <a:t>, </a:t>
            </a:r>
            <a:r>
              <a:rPr lang="es-ES" b="1" dirty="0"/>
              <a:t>CATCH</a:t>
            </a:r>
            <a:r>
              <a:rPr lang="es-ES" dirty="0"/>
              <a:t>, </a:t>
            </a:r>
            <a:r>
              <a:rPr lang="es-ES" b="1" dirty="0"/>
              <a:t>ROLLBACK</a:t>
            </a:r>
          </a:p>
          <a:p>
            <a:r>
              <a:rPr lang="es-ES" dirty="0"/>
              <a:t>@@TRANCOUNT: Devuelve el número de instrucciones </a:t>
            </a:r>
            <a:r>
              <a:rPr lang="es-ES" b="1" dirty="0"/>
              <a:t>BEGIN TRANSACTION </a:t>
            </a:r>
            <a:r>
              <a:rPr lang="es-ES" dirty="0"/>
              <a:t>que se han producido en la conexión actual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pPr marL="0" marR="0" lvl="0" indent="0" algn="l" defTabSz="91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kumimoji="0" lang="is-I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54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Procedimiento explícito: Se maneja con </a:t>
            </a:r>
            <a:r>
              <a:rPr lang="es-ES" b="1" dirty="0"/>
              <a:t>BEGIN TRANSACTION</a:t>
            </a:r>
            <a:r>
              <a:rPr lang="es-ES" dirty="0"/>
              <a:t> y </a:t>
            </a:r>
            <a:r>
              <a:rPr lang="es-ES" b="1" dirty="0"/>
              <a:t>COMMIT TRANSACTION</a:t>
            </a:r>
          </a:p>
          <a:p>
            <a:r>
              <a:rPr lang="es-ES" dirty="0"/>
              <a:t>Atomicidad: Se usa </a:t>
            </a:r>
            <a:r>
              <a:rPr lang="es-ES" b="1" dirty="0"/>
              <a:t>TRY</a:t>
            </a:r>
            <a:r>
              <a:rPr lang="es-ES" dirty="0"/>
              <a:t>, </a:t>
            </a:r>
            <a:r>
              <a:rPr lang="es-ES" b="1" dirty="0"/>
              <a:t>CATCH</a:t>
            </a:r>
            <a:r>
              <a:rPr lang="es-ES" dirty="0"/>
              <a:t>, </a:t>
            </a:r>
            <a:r>
              <a:rPr lang="es-ES" b="1" dirty="0"/>
              <a:t>ROLLBACK</a:t>
            </a:r>
          </a:p>
          <a:p>
            <a:r>
              <a:rPr lang="es-ES" dirty="0"/>
              <a:t>@@TRANCOUNT: Devuelve el número de instrucciones </a:t>
            </a:r>
            <a:r>
              <a:rPr lang="es-ES" b="1" dirty="0"/>
              <a:t>BEGIN TRANSACTION </a:t>
            </a:r>
            <a:r>
              <a:rPr lang="es-ES" dirty="0"/>
              <a:t>que se han producido en la conexión actual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pPr marL="0" marR="0" lvl="0" indent="0" algn="l" defTabSz="91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kumimoji="0" lang="is-I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procedimientos</a:t>
            </a:r>
            <a:r>
              <a:rPr lang="en-US" dirty="0"/>
              <a:t> </a:t>
            </a:r>
            <a:r>
              <a:rPr lang="en-US" dirty="0" err="1"/>
              <a:t>almacenados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dirty="0"/>
              <a:t>SET XACT_ABORT ON</a:t>
            </a:r>
            <a:r>
              <a:rPr lang="es-ES" dirty="0"/>
              <a:t>: Si falla, la transacción se revierte</a:t>
            </a:r>
          </a:p>
          <a:p>
            <a:r>
              <a:rPr lang="es-ES" b="1" dirty="0"/>
              <a:t>SET NOCOUNT ON</a:t>
            </a:r>
            <a:r>
              <a:rPr lang="es-ES" dirty="0"/>
              <a:t>:  Suprime los mensajes devueltos después de un SELECT, INSERT, UPDATE, MERGE y DELETE</a:t>
            </a:r>
          </a:p>
          <a:p>
            <a:r>
              <a:rPr lang="es-ES" dirty="0"/>
              <a:t>Código de retorno: Brinda información relevante sobre éxito, fracaso u otros posibles resultados durante la ejecución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408766" y="7149937"/>
            <a:ext cx="4709646" cy="2263003"/>
          </a:xfrm>
          <a:prstGeom prst="foldedCorner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74320" tIns="274320" rIns="274320" rtlCol="0" anchor="t"/>
          <a:lstStyle/>
          <a:p>
            <a:pPr marL="0" marR="0" lvl="0" indent="0" algn="l" defTabSz="9138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Maximum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5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bullets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If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you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need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more,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create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 a new </a:t>
            </a:r>
            <a:r>
              <a:rPr kumimoji="0" lang="es-E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slide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kumimoji="0" lang="is-I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6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u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141E1836-0F3D-DA43-9809-208FCEF14FC2}"/>
    </a:ext>
  </a:extLst>
</a:theme>
</file>

<file path=ppt/theme/theme10.xml><?xml version="1.0" encoding="utf-8"?>
<a:theme xmlns:a="http://schemas.openxmlformats.org/drawingml/2006/main" name="Box with Numb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313BEB98-6675-BE4A-B4D6-C4389381DD59}"/>
    </a:ext>
  </a:extLst>
</a:theme>
</file>

<file path=ppt/theme/theme11.xml><?xml version="1.0" encoding="utf-8"?>
<a:theme xmlns:a="http://schemas.openxmlformats.org/drawingml/2006/main" name="Box Numbers (2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4CFE2521-D915-3241-A81E-77F929945FF3}"/>
    </a:ext>
  </a:extLst>
</a:theme>
</file>

<file path=ppt/theme/theme12.xml><?xml version="1.0" encoding="utf-8"?>
<a:theme xmlns:a="http://schemas.openxmlformats.org/drawingml/2006/main" name="Box Numbers (3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4588EDD-3E72-7249-9131-9051D7419D1B}"/>
    </a:ext>
  </a:extLst>
</a:theme>
</file>

<file path=ppt/theme/theme13.xml><?xml version="1.0" encoding="utf-8"?>
<a:theme xmlns:a="http://schemas.openxmlformats.org/drawingml/2006/main" name="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C68EE159-0552-1D4B-86A3-A3363CCE48A2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C970EE-CCAB-374C-96FC-5D85E46E5B10}"/>
    </a:ext>
  </a:extLst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74552871-9BF7-8A4B-8F46-7BF70579CBFB}"/>
    </a:ext>
  </a:extLst>
</a:theme>
</file>

<file path=ppt/theme/theme4.xml><?xml version="1.0" encoding="utf-8"?>
<a:theme xmlns:a="http://schemas.openxmlformats.org/drawingml/2006/main" name="Title for Diagram or Ta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2D8D131-E435-6C4E-96AA-B4388F87385B}"/>
    </a:ext>
  </a:extLst>
</a:theme>
</file>

<file path=ppt/theme/theme5.xml><?xml version="1.0" encoding="utf-8"?>
<a:theme xmlns:a="http://schemas.openxmlformats.org/drawingml/2006/main" name="Black Strip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6ADEDC85-685B-0148-AB94-7C2BFD45B2B7}"/>
    </a:ext>
  </a:extLst>
</a:theme>
</file>

<file path=ppt/theme/theme6.xml><?xml version="1.0" encoding="utf-8"?>
<a:theme xmlns:a="http://schemas.openxmlformats.org/drawingml/2006/main" name="White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ABC4983D-8853-D44A-96FF-7B75306AE634}"/>
    </a:ext>
  </a:extLst>
</a:theme>
</file>

<file path=ppt/theme/theme7.xml><?xml version="1.0" encoding="utf-8"?>
<a:theme xmlns:a="http://schemas.openxmlformats.org/drawingml/2006/main" name="Black Lef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B57159B5-DE4A-DB44-A018-B25128C8BA01}"/>
    </a:ext>
  </a:extLst>
</a:theme>
</file>

<file path=ppt/theme/theme8.xml><?xml version="1.0" encoding="utf-8"?>
<a:theme xmlns:a="http://schemas.openxmlformats.org/drawingml/2006/main" name="Black Rght Split Backgrou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BA91F32-35FB-1746-8663-38CCEE85C45C}"/>
    </a:ext>
  </a:extLst>
</a:theme>
</file>

<file path=ppt/theme/theme9.xml><?xml version="1.0" encoding="utf-8"?>
<a:theme xmlns:a="http://schemas.openxmlformats.org/drawingml/2006/main" name="Black Stripe Bot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ue_Color Slide Template" id="{C8C24E05-303B-9F4A-A2BF-D24CAD4DE57F}" vid="{97D4CB26-A8EE-5A43-A1D5-FE93BD40CD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280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13</vt:i4>
      </vt:variant>
      <vt:variant>
        <vt:lpstr>Títulos de diapositiva</vt:lpstr>
      </vt:variant>
      <vt:variant>
        <vt:i4>6</vt:i4>
      </vt:variant>
    </vt:vector>
  </HeadingPairs>
  <TitlesOfParts>
    <vt:vector size="28" baseType="lpstr">
      <vt:lpstr>Arial</vt:lpstr>
      <vt:lpstr>Avenir Black</vt:lpstr>
      <vt:lpstr>Avenir Book</vt:lpstr>
      <vt:lpstr>Avenir Heavy</vt:lpstr>
      <vt:lpstr>Calibri</vt:lpstr>
      <vt:lpstr>Courier New</vt:lpstr>
      <vt:lpstr>Source Code Pro</vt:lpstr>
      <vt:lpstr>Source Sans Pro</vt:lpstr>
      <vt:lpstr>Source Sans Pro Semibold</vt:lpstr>
      <vt:lpstr>Blue Background</vt:lpstr>
      <vt:lpstr>Blue Stripe</vt:lpstr>
      <vt:lpstr>Blank</vt:lpstr>
      <vt:lpstr>Title for Diagram or Table</vt:lpstr>
      <vt:lpstr>Black Stripe</vt:lpstr>
      <vt:lpstr>White Background</vt:lpstr>
      <vt:lpstr>Black Left Split Background</vt:lpstr>
      <vt:lpstr>Black Rght Split Background</vt:lpstr>
      <vt:lpstr>Black Stripe Bottom</vt:lpstr>
      <vt:lpstr>Box with Numbers</vt:lpstr>
      <vt:lpstr>Box Numbers (2)</vt:lpstr>
      <vt:lpstr>Box Numbers (3)</vt:lpstr>
      <vt:lpstr>Box</vt:lpstr>
      <vt:lpstr>Procedimientos almacenados</vt:lpstr>
      <vt:lpstr>Procedimientos almacenados</vt:lpstr>
      <vt:lpstr>Procedimientos almacenados</vt:lpstr>
      <vt:lpstr>Manejo de procedimientos almacenados</vt:lpstr>
      <vt:lpstr>Manejo de procedimientos almacenados</vt:lpstr>
      <vt:lpstr>Manejo de procedimientos almacenados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ULTRACOM IT S.A.S 15975</cp:lastModifiedBy>
  <cp:revision>73</cp:revision>
  <dcterms:modified xsi:type="dcterms:W3CDTF">2019-09-07T04:47:11Z</dcterms:modified>
</cp:coreProperties>
</file>