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28"/>
  </p:notesMasterIdLst>
  <p:sldIdLst>
    <p:sldId id="259" r:id="rId14"/>
    <p:sldId id="263" r:id="rId15"/>
    <p:sldId id="300" r:id="rId16"/>
    <p:sldId id="293" r:id="rId17"/>
    <p:sldId id="294" r:id="rId18"/>
    <p:sldId id="295" r:id="rId19"/>
    <p:sldId id="301" r:id="rId20"/>
    <p:sldId id="302" r:id="rId21"/>
    <p:sldId id="303" r:id="rId22"/>
    <p:sldId id="296" r:id="rId23"/>
    <p:sldId id="292" r:id="rId24"/>
    <p:sldId id="298" r:id="rId25"/>
    <p:sldId id="297" r:id="rId26"/>
    <p:sldId id="299" r:id="rId27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Calvo" initials="D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145"/>
    <a:srgbClr val="D7D7D7"/>
    <a:srgbClr val="0077B5"/>
    <a:srgbClr val="E58938"/>
    <a:srgbClr val="313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94638"/>
  </p:normalViewPr>
  <p:slideViewPr>
    <p:cSldViewPr snapToGrid="0">
      <p:cViewPr varScale="1">
        <p:scale>
          <a:sx n="68" d="100"/>
          <a:sy n="68" d="100"/>
        </p:scale>
        <p:origin x="1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91E2F-405C-1745-A228-A66B56F3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91E2F-405C-1745-A228-A66B56F3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15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91E2F-405C-1745-A228-A66B56F37D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91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91E2F-405C-1745-A228-A66B56F37D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0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Char char="•"/>
              <a:tabLst/>
              <a:defRPr lang="en-US" b="0" i="0" baseline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/>
              <a:t>Short Sub-title Goes Here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Char char="•"/>
              <a:tabLst/>
              <a:defRPr lang="en-US" b="0" i="0" baseline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40414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Char char="•"/>
              <a:tabLst/>
              <a:defRPr lang="en-US" b="0" i="0" baseline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Font typeface="+mj-lt"/>
              <a:buAutoNum type="arabicPeriod"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Font typeface="Courier New" charset="0"/>
              <a:buChar char="o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40414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40414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base de SQL Server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Arquitectura</a:t>
            </a:r>
            <a:r>
              <a:rPr lang="en-US" dirty="0"/>
              <a:t> SQL Server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71065" y="1657629"/>
            <a:ext cx="8649870" cy="4855460"/>
          </a:xfrm>
          <a:prstGeom prst="rect">
            <a:avLst/>
          </a:prstGeom>
        </p:spPr>
      </p:pic>
      <p:sp>
        <p:nvSpPr>
          <p:cNvPr id="5" name="Folded Corner 4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n-U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To change the image, right-click on the picture and select ”change picture</a:t>
            </a:r>
            <a:r>
              <a:rPr lang="is-I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”.</a:t>
            </a:r>
          </a:p>
          <a:p>
            <a:r>
              <a:rPr lang="is-I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The new picture will keep the animation step.</a:t>
            </a:r>
          </a:p>
        </p:txBody>
      </p:sp>
    </p:spTree>
    <p:extLst>
      <p:ext uri="{BB962C8B-B14F-4D97-AF65-F5344CB8AC3E}">
        <p14:creationId xmlns:p14="http://schemas.microsoft.com/office/powerpoint/2010/main" val="300055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Protocolos</a:t>
            </a:r>
            <a:r>
              <a:rPr lang="en-US" dirty="0"/>
              <a:t> </a:t>
            </a:r>
            <a:r>
              <a:rPr lang="en-US" dirty="0" err="1"/>
              <a:t>externos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Cuenta</a:t>
            </a:r>
            <a:r>
              <a:rPr lang="en-US" dirty="0"/>
              <a:t> con </a:t>
            </a:r>
            <a:r>
              <a:rPr lang="en-US" dirty="0" err="1"/>
              <a:t>librerías</a:t>
            </a:r>
            <a:r>
              <a:rPr lang="en-US" dirty="0"/>
              <a:t> .NET que</a:t>
            </a:r>
            <a:r>
              <a:rPr lang="es-ES" dirty="0"/>
              <a:t> convierte los TDS a un lenguaje entendible para el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processor</a:t>
            </a:r>
            <a:r>
              <a:rPr lang="es-ES" dirty="0"/>
              <a:t>.</a:t>
            </a:r>
            <a:endParaRPr lang="en-US" dirty="0"/>
          </a:p>
          <a:p>
            <a:r>
              <a:rPr lang="es-ES" dirty="0"/>
              <a:t>SQL soporta varios protocolos con el fin de procesar las solicitudes de los diferentes clientes</a:t>
            </a:r>
          </a:p>
          <a:p>
            <a:r>
              <a:rPr lang="es-ES" dirty="0"/>
              <a:t>Permite TCP/IP, </a:t>
            </a:r>
            <a:r>
              <a:rPr lang="es-ES" dirty="0" err="1"/>
              <a:t>Shared</a:t>
            </a:r>
            <a:r>
              <a:rPr lang="es-ES" dirty="0"/>
              <a:t> </a:t>
            </a:r>
            <a:r>
              <a:rPr lang="es-ES" dirty="0" err="1"/>
              <a:t>Memory</a:t>
            </a:r>
            <a:r>
              <a:rPr lang="es-ES" dirty="0"/>
              <a:t> y </a:t>
            </a:r>
            <a:r>
              <a:rPr lang="es-ES" dirty="0" err="1"/>
              <a:t>Named</a:t>
            </a:r>
            <a:r>
              <a:rPr lang="es-ES" dirty="0"/>
              <a:t> Pipes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9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Componentes</a:t>
            </a:r>
            <a:r>
              <a:rPr lang="en-US" dirty="0"/>
              <a:t> de la </a:t>
            </a:r>
            <a:r>
              <a:rPr lang="en-US" dirty="0" err="1"/>
              <a:t>arquitectura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/>
              <a:t>External</a:t>
            </a:r>
            <a:r>
              <a:rPr lang="es-ES" dirty="0"/>
              <a:t> </a:t>
            </a:r>
            <a:r>
              <a:rPr lang="es-ES" dirty="0" err="1"/>
              <a:t>protocols</a:t>
            </a:r>
            <a:endParaRPr lang="es-ES" dirty="0"/>
          </a:p>
          <a:p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processor</a:t>
            </a:r>
            <a:endParaRPr lang="es-ES" dirty="0"/>
          </a:p>
          <a:p>
            <a:r>
              <a:rPr lang="es-ES" dirty="0"/>
              <a:t>Storage </a:t>
            </a:r>
            <a:r>
              <a:rPr lang="es-ES" dirty="0" err="1"/>
              <a:t>Engine</a:t>
            </a:r>
            <a:endParaRPr lang="es-ES" dirty="0"/>
          </a:p>
          <a:p>
            <a:r>
              <a:rPr lang="es-ES" dirty="0" err="1"/>
              <a:t>Acces</a:t>
            </a:r>
            <a:r>
              <a:rPr lang="es-ES" dirty="0"/>
              <a:t> </a:t>
            </a:r>
            <a:r>
              <a:rPr lang="es-ES" dirty="0" err="1"/>
              <a:t>methods</a:t>
            </a:r>
            <a:endParaRPr lang="es-ES" dirty="0"/>
          </a:p>
          <a:p>
            <a:r>
              <a:rPr lang="es-ES" dirty="0"/>
              <a:t>SQL OS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40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Componentes</a:t>
            </a:r>
            <a:r>
              <a:rPr lang="en-US" dirty="0"/>
              <a:t> de 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Database Engine </a:t>
            </a:r>
          </a:p>
          <a:p>
            <a:r>
              <a:rPr lang="en-US" dirty="0"/>
              <a:t>SQL Server Analysis Services, Reporting Services, and Integration Services.</a:t>
            </a:r>
          </a:p>
          <a:p>
            <a:r>
              <a:rPr lang="en-US" dirty="0"/>
              <a:t>Master Data Services and Data Quality Services </a:t>
            </a:r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55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Herramientas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SQL Server Management Studio y Data Tools</a:t>
            </a:r>
          </a:p>
          <a:p>
            <a:r>
              <a:rPr lang="en-US" dirty="0"/>
              <a:t>Configuration Manager </a:t>
            </a:r>
          </a:p>
          <a:p>
            <a:r>
              <a:rPr lang="en-US" dirty="0"/>
              <a:t>Profiler </a:t>
            </a:r>
          </a:p>
          <a:p>
            <a:r>
              <a:rPr lang="en-US" dirty="0"/>
              <a:t>Tuning Advisor </a:t>
            </a:r>
          </a:p>
          <a:p>
            <a:r>
              <a:rPr lang="en-US" dirty="0"/>
              <a:t>DQS Client 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61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Caracteristicas</a:t>
            </a:r>
            <a:r>
              <a:rPr lang="en-US" dirty="0"/>
              <a:t> 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Potente</a:t>
            </a:r>
            <a:r>
              <a:rPr lang="en-US" dirty="0"/>
              <a:t> gestor de base de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 err="1"/>
              <a:t>Integración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de alto </a:t>
            </a:r>
            <a:r>
              <a:rPr lang="en-US" dirty="0" err="1"/>
              <a:t>rendimiento</a:t>
            </a:r>
            <a:r>
              <a:rPr lang="en-US" dirty="0"/>
              <a:t>, </a:t>
            </a:r>
            <a:r>
              <a:rPr lang="en-US" dirty="0" err="1"/>
              <a:t>incluída</a:t>
            </a:r>
            <a:r>
              <a:rPr lang="en-US" dirty="0"/>
              <a:t> la </a:t>
            </a:r>
            <a:r>
              <a:rPr lang="en-US" dirty="0" err="1"/>
              <a:t>extracción</a:t>
            </a:r>
            <a:r>
              <a:rPr lang="en-US" dirty="0"/>
              <a:t>, </a:t>
            </a:r>
            <a:r>
              <a:rPr lang="en-US" dirty="0" err="1"/>
              <a:t>transformación</a:t>
            </a:r>
            <a:r>
              <a:rPr lang="en-US" dirty="0"/>
              <a:t> y </a:t>
            </a:r>
            <a:r>
              <a:rPr lang="en-US" dirty="0" err="1"/>
              <a:t>carga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(ETL)</a:t>
            </a:r>
          </a:p>
          <a:p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Cliente-Servidor</a:t>
            </a:r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cliente</a:t>
            </a:r>
            <a:r>
              <a:rPr lang="en-US" dirty="0"/>
              <a:t> es </a:t>
            </a:r>
            <a:r>
              <a:rPr lang="en-US" dirty="0" err="1"/>
              <a:t>responsable</a:t>
            </a:r>
            <a:r>
              <a:rPr lang="en-US" dirty="0"/>
              <a:t> de la </a:t>
            </a:r>
            <a:r>
              <a:rPr lang="en-US" dirty="0" err="1"/>
              <a:t>lógica</a:t>
            </a:r>
            <a:r>
              <a:rPr lang="en-US" dirty="0"/>
              <a:t> y de </a:t>
            </a:r>
            <a:r>
              <a:rPr lang="en-US" dirty="0" err="1"/>
              <a:t>presentar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endParaRPr lang="en-US" dirty="0"/>
          </a:p>
          <a:p>
            <a:r>
              <a:rPr lang="en-US" dirty="0"/>
              <a:t>Transact-SQL para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peticiones</a:t>
            </a:r>
            <a:r>
              <a:rPr lang="en-US" dirty="0"/>
              <a:t> entre </a:t>
            </a:r>
            <a:r>
              <a:rPr lang="en-US" dirty="0" err="1"/>
              <a:t>cliente</a:t>
            </a:r>
            <a:r>
              <a:rPr lang="en-US" dirty="0"/>
              <a:t> y SQL server</a:t>
            </a:r>
          </a:p>
          <a:p>
            <a:pPr lvl="1"/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02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comunes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Almacenamiento</a:t>
            </a:r>
            <a:r>
              <a:rPr lang="en-US" dirty="0"/>
              <a:t> y </a:t>
            </a:r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/>
              <a:t>Calidad e </a:t>
            </a:r>
            <a:r>
              <a:rPr lang="en-US" dirty="0" err="1"/>
              <a:t>integridad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 err="1"/>
              <a:t>Tratamiento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 err="1"/>
              <a:t>Seguridad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1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lógica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Distribuye</a:t>
            </a:r>
            <a:r>
              <a:rPr lang="en-US" dirty="0"/>
              <a:t> la data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discos </a:t>
            </a:r>
            <a:r>
              <a:rPr lang="en-US" dirty="0" err="1"/>
              <a:t>duros</a:t>
            </a:r>
            <a:r>
              <a:rPr lang="en-US" dirty="0"/>
              <a:t> </a:t>
            </a:r>
            <a:r>
              <a:rPr lang="en-US" dirty="0" err="1"/>
              <a:t>físicos</a:t>
            </a:r>
            <a:endParaRPr lang="en-US" dirty="0"/>
          </a:p>
          <a:p>
            <a:r>
              <a:rPr lang="en-US" dirty="0" err="1"/>
              <a:t>Esconder</a:t>
            </a:r>
            <a:r>
              <a:rPr lang="en-US" dirty="0"/>
              <a:t> la </a:t>
            </a:r>
            <a:r>
              <a:rPr lang="en-US" dirty="0" err="1"/>
              <a:t>ubicación</a:t>
            </a:r>
            <a:r>
              <a:rPr lang="en-US" dirty="0"/>
              <a:t> </a:t>
            </a:r>
            <a:r>
              <a:rPr lang="en-US" dirty="0" err="1"/>
              <a:t>fisica</a:t>
            </a:r>
            <a:r>
              <a:rPr lang="en-US" dirty="0"/>
              <a:t> real</a:t>
            </a:r>
          </a:p>
          <a:p>
            <a:r>
              <a:rPr lang="en-US" dirty="0"/>
              <a:t>Se debe </a:t>
            </a:r>
            <a:r>
              <a:rPr lang="en-US" dirty="0" err="1"/>
              <a:t>tener</a:t>
            </a:r>
            <a:r>
              <a:rPr lang="en-US" dirty="0"/>
              <a:t> al </a:t>
            </a:r>
            <a:r>
              <a:rPr lang="en-US" dirty="0" err="1"/>
              <a:t>menos</a:t>
            </a:r>
            <a:r>
              <a:rPr lang="en-US" dirty="0"/>
              <a:t> 1 filegroup que </a:t>
            </a:r>
            <a:r>
              <a:rPr lang="en-US" dirty="0" err="1"/>
              <a:t>contiene</a:t>
            </a:r>
            <a:r>
              <a:rPr lang="en-US" dirty="0"/>
              <a:t> la metadata de la base de </a:t>
            </a:r>
            <a:r>
              <a:rPr lang="en-US" dirty="0" err="1"/>
              <a:t>datos</a:t>
            </a:r>
            <a:endParaRPr lang="en-US" dirty="0"/>
          </a:p>
          <a:p>
            <a:r>
              <a:rPr lang="es-ES" dirty="0"/>
              <a:t>Todos los objetos de usuario que contengan data, ya sean tablas o índices, deben estar ligados a un “</a:t>
            </a:r>
            <a:r>
              <a:rPr lang="es-ES" dirty="0" err="1"/>
              <a:t>FileGroup</a:t>
            </a:r>
            <a:r>
              <a:rPr lang="es-ES" dirty="0"/>
              <a:t>”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02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física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Los </a:t>
            </a:r>
            <a:r>
              <a:rPr lang="es-ES" dirty="0" err="1"/>
              <a:t>datafile</a:t>
            </a:r>
            <a:r>
              <a:rPr lang="es-ES" dirty="0"/>
              <a:t> contienen la información de la base de datos</a:t>
            </a:r>
          </a:p>
          <a:p>
            <a:r>
              <a:rPr lang="es-ES" dirty="0"/>
              <a:t>Los </a:t>
            </a:r>
            <a:r>
              <a:rPr lang="es-ES" dirty="0" err="1"/>
              <a:t>datafiles</a:t>
            </a:r>
            <a:r>
              <a:rPr lang="es-ES" dirty="0"/>
              <a:t> están divididos en </a:t>
            </a:r>
            <a:r>
              <a:rPr lang="es-ES" dirty="0" err="1"/>
              <a:t>Extends</a:t>
            </a:r>
            <a:r>
              <a:rPr lang="es-ES" dirty="0"/>
              <a:t> y estos a su vez en Pages</a:t>
            </a:r>
          </a:p>
          <a:p>
            <a:r>
              <a:rPr lang="es-ES" dirty="0"/>
              <a:t>Las paginas son la unidad mínima de almacenamiento dentro de la base de datos, con un tamaño en disco de 8 Kb</a:t>
            </a:r>
          </a:p>
          <a:p>
            <a:r>
              <a:rPr lang="es-ES" dirty="0"/>
              <a:t>El </a:t>
            </a:r>
            <a:r>
              <a:rPr lang="es-ES" dirty="0" err="1"/>
              <a:t>LogFile</a:t>
            </a:r>
            <a:r>
              <a:rPr lang="es-ES" dirty="0"/>
              <a:t> esta ligado directamente a la BD. SQL Server pueden tener un solo </a:t>
            </a:r>
            <a:r>
              <a:rPr lang="es-ES" dirty="0" err="1"/>
              <a:t>LogFile</a:t>
            </a:r>
            <a:r>
              <a:rPr lang="es-ES" dirty="0"/>
              <a:t> activo al mismo tiempo, solo 1 puede ser escrito.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49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Componentes</a:t>
            </a:r>
            <a:r>
              <a:rPr lang="en-US" dirty="0"/>
              <a:t> de la </a:t>
            </a:r>
            <a:r>
              <a:rPr lang="en-US" dirty="0" err="1"/>
              <a:t>arquitectura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/>
              <a:t>External</a:t>
            </a:r>
            <a:r>
              <a:rPr lang="es-ES" dirty="0"/>
              <a:t> </a:t>
            </a:r>
            <a:r>
              <a:rPr lang="es-ES" dirty="0" err="1"/>
              <a:t>protocols</a:t>
            </a:r>
            <a:endParaRPr lang="es-ES" dirty="0"/>
          </a:p>
          <a:p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processor</a:t>
            </a:r>
            <a:endParaRPr lang="es-ES" dirty="0"/>
          </a:p>
          <a:p>
            <a:r>
              <a:rPr lang="es-ES" dirty="0"/>
              <a:t>Storage </a:t>
            </a:r>
            <a:r>
              <a:rPr lang="es-ES" dirty="0" err="1"/>
              <a:t>Engine</a:t>
            </a:r>
            <a:endParaRPr lang="es-ES" dirty="0"/>
          </a:p>
          <a:p>
            <a:r>
              <a:rPr lang="es-ES" dirty="0" err="1"/>
              <a:t>Acces</a:t>
            </a:r>
            <a:r>
              <a:rPr lang="es-ES" dirty="0"/>
              <a:t> </a:t>
            </a:r>
            <a:r>
              <a:rPr lang="es-ES" dirty="0" err="1"/>
              <a:t>methods</a:t>
            </a:r>
            <a:endParaRPr lang="es-ES" dirty="0"/>
          </a:p>
          <a:p>
            <a:r>
              <a:rPr lang="es-ES" dirty="0"/>
              <a:t>SQL OS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75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571" t="17143" r="4680" b="17379"/>
          <a:stretch/>
        </p:blipFill>
        <p:spPr>
          <a:xfrm>
            <a:off x="2166426" y="2489982"/>
            <a:ext cx="7849772" cy="3179298"/>
          </a:xfrm>
          <a:prstGeom prst="rect">
            <a:avLst/>
          </a:prstGeom>
        </p:spPr>
      </p:pic>
      <p:sp>
        <p:nvSpPr>
          <p:cNvPr id="5" name="Folded Corner 4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n-U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To change the image, right-click on the picture and select ”change picture</a:t>
            </a:r>
            <a:r>
              <a:rPr lang="is-I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”.</a:t>
            </a:r>
          </a:p>
          <a:p>
            <a:r>
              <a:rPr lang="is-I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The new picture will keep the animation step.</a:t>
            </a:r>
          </a:p>
        </p:txBody>
      </p:sp>
    </p:spTree>
    <p:extLst>
      <p:ext uri="{BB962C8B-B14F-4D97-AF65-F5344CB8AC3E}">
        <p14:creationId xmlns:p14="http://schemas.microsoft.com/office/powerpoint/2010/main" val="399850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Engine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71065" y="1657629"/>
            <a:ext cx="8649869" cy="4855460"/>
          </a:xfrm>
          <a:prstGeom prst="rect">
            <a:avLst/>
          </a:prstGeom>
        </p:spPr>
      </p:pic>
      <p:sp>
        <p:nvSpPr>
          <p:cNvPr id="5" name="Folded Corner 4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n-U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To change the image, right-click on the picture and select ”change picture</a:t>
            </a:r>
            <a:r>
              <a:rPr lang="is-I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”.</a:t>
            </a:r>
          </a:p>
          <a:p>
            <a:r>
              <a:rPr lang="is-I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The new picture will keep the animation step.</a:t>
            </a:r>
          </a:p>
        </p:txBody>
      </p:sp>
    </p:spTree>
    <p:extLst>
      <p:ext uri="{BB962C8B-B14F-4D97-AF65-F5344CB8AC3E}">
        <p14:creationId xmlns:p14="http://schemas.microsoft.com/office/powerpoint/2010/main" val="419719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SQLOS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456" t="17142" b="26698"/>
          <a:stretch/>
        </p:blipFill>
        <p:spPr>
          <a:xfrm>
            <a:off x="1983545" y="2489982"/>
            <a:ext cx="8437389" cy="2726794"/>
          </a:xfrm>
          <a:prstGeom prst="rect">
            <a:avLst/>
          </a:prstGeom>
        </p:spPr>
      </p:pic>
      <p:sp>
        <p:nvSpPr>
          <p:cNvPr id="5" name="Folded Corner 4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n-U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To change the image, right-click on the picture and select ”change picture</a:t>
            </a:r>
            <a:r>
              <a:rPr lang="is-I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”.</a:t>
            </a:r>
          </a:p>
          <a:p>
            <a:r>
              <a:rPr lang="is-I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The new picture will keep the animation step.</a:t>
            </a:r>
          </a:p>
        </p:txBody>
      </p:sp>
    </p:spTree>
    <p:extLst>
      <p:ext uri="{BB962C8B-B14F-4D97-AF65-F5344CB8AC3E}">
        <p14:creationId xmlns:p14="http://schemas.microsoft.com/office/powerpoint/2010/main" val="274131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511</Words>
  <Application>Microsoft Office PowerPoint</Application>
  <PresentationFormat>Panorámica</PresentationFormat>
  <Paragraphs>73</Paragraphs>
  <Slides>14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13</vt:i4>
      </vt:variant>
      <vt:variant>
        <vt:lpstr>Títulos de diapositiva</vt:lpstr>
      </vt:variant>
      <vt:variant>
        <vt:i4>14</vt:i4>
      </vt:variant>
    </vt:vector>
  </HeadingPairs>
  <TitlesOfParts>
    <vt:vector size="36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Conceptos base de SQL Server</vt:lpstr>
      <vt:lpstr>Caracteristicas SQL Server</vt:lpstr>
      <vt:lpstr>Tareas comunes </vt:lpstr>
      <vt:lpstr>Estructura lógica</vt:lpstr>
      <vt:lpstr>Estructura física</vt:lpstr>
      <vt:lpstr>Componentes de la arquitectura</vt:lpstr>
      <vt:lpstr>Query processor</vt:lpstr>
      <vt:lpstr>Storage Engine</vt:lpstr>
      <vt:lpstr>SQLOS</vt:lpstr>
      <vt:lpstr>Arquitectura SQL Server</vt:lpstr>
      <vt:lpstr>Protocolos externos</vt:lpstr>
      <vt:lpstr>Componentes de la arquitectura</vt:lpstr>
      <vt:lpstr>Componentes de SQL Server</vt:lpstr>
      <vt:lpstr>Herramientas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Camilo Urrego Serna</dc:creator>
  <cp:lastModifiedBy>Juan Camilo Urrego Serna</cp:lastModifiedBy>
  <cp:revision>81</cp:revision>
  <dcterms:modified xsi:type="dcterms:W3CDTF">2019-10-10T05:44:00Z</dcterms:modified>
</cp:coreProperties>
</file>