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21" r:id="rId4"/>
    <p:sldId id="283" r:id="rId5"/>
    <p:sldId id="316" r:id="rId6"/>
    <p:sldId id="314" r:id="rId7"/>
    <p:sldId id="315" r:id="rId8"/>
    <p:sldId id="320" r:id="rId9"/>
    <p:sldId id="322" r:id="rId10"/>
    <p:sldId id="317" r:id="rId11"/>
    <p:sldId id="318" r:id="rId12"/>
    <p:sldId id="319" r:id="rId13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82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E97E57-A937-44CB-B80D-BDBD021472F0}" type="datetimeFigureOut">
              <a:rPr lang="es-CO" smtClean="0"/>
              <a:t>30/07/2018</a:t>
            </a:fld>
            <a:endParaRPr lang="es-CO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CO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8B561C0-D8E1-400D-BFB0-49DE3067BF67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97E57-A937-44CB-B80D-BDBD021472F0}" type="datetimeFigureOut">
              <a:rPr lang="es-CO" smtClean="0"/>
              <a:t>30/07/2018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61C0-D8E1-400D-BFB0-49DE3067BF67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97E57-A937-44CB-B80D-BDBD021472F0}" type="datetimeFigureOut">
              <a:rPr lang="es-CO" smtClean="0"/>
              <a:t>30/07/2018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61C0-D8E1-400D-BFB0-49DE3067BF67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97E57-A937-44CB-B80D-BDBD021472F0}" type="datetimeFigureOut">
              <a:rPr lang="es-CO" smtClean="0"/>
              <a:t>30/07/2018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61C0-D8E1-400D-BFB0-49DE3067BF67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97E57-A937-44CB-B80D-BDBD021472F0}" type="datetimeFigureOut">
              <a:rPr lang="es-CO" smtClean="0"/>
              <a:t>30/07/2018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61C0-D8E1-400D-BFB0-49DE3067BF67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97E57-A937-44CB-B80D-BDBD021472F0}" type="datetimeFigureOut">
              <a:rPr lang="es-CO" smtClean="0"/>
              <a:t>30/07/2018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61C0-D8E1-400D-BFB0-49DE3067BF67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97E57-A937-44CB-B80D-BDBD021472F0}" type="datetimeFigureOut">
              <a:rPr lang="es-CO" smtClean="0"/>
              <a:t>30/07/2018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61C0-D8E1-400D-BFB0-49DE3067BF67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97E57-A937-44CB-B80D-BDBD021472F0}" type="datetimeFigureOut">
              <a:rPr lang="es-CO" smtClean="0"/>
              <a:t>30/07/2018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61C0-D8E1-400D-BFB0-49DE3067BF67}" type="slidenum">
              <a:rPr lang="es-CO" smtClean="0"/>
              <a:t>‹Nº›</a:t>
            </a:fld>
            <a:endParaRPr lang="es-CO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97E57-A937-44CB-B80D-BDBD021472F0}" type="datetimeFigureOut">
              <a:rPr lang="es-CO" smtClean="0"/>
              <a:t>30/07/2018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61C0-D8E1-400D-BFB0-49DE3067BF67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FBE97E57-A937-44CB-B80D-BDBD021472F0}" type="datetimeFigureOut">
              <a:rPr lang="es-CO" smtClean="0"/>
              <a:t>30/07/2018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61C0-D8E1-400D-BFB0-49DE3067BF67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E97E57-A937-44CB-B80D-BDBD021472F0}" type="datetimeFigureOut">
              <a:rPr lang="es-CO" smtClean="0"/>
              <a:t>30/07/2018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8B561C0-D8E1-400D-BFB0-49DE3067BF67}" type="slidenum">
              <a:rPr lang="es-CO" smtClean="0"/>
              <a:t>‹Nº›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BE97E57-A937-44CB-B80D-BDBD021472F0}" type="datetimeFigureOut">
              <a:rPr lang="es-CO" smtClean="0"/>
              <a:t>30/07/2018</a:t>
            </a:fld>
            <a:endParaRPr lang="es-CO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CO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8B561C0-D8E1-400D-BFB0-49DE3067BF67}" type="slidenum">
              <a:rPr lang="es-CO" smtClean="0"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685651"/>
            <a:ext cx="2193699" cy="7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5117373" y="3083386"/>
            <a:ext cx="3494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PROYECTO DÉBITO AUTOMÁTICO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4211960" y="3789040"/>
            <a:ext cx="471231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              Prototipo Servicio al Cliente</a:t>
            </a:r>
          </a:p>
          <a:p>
            <a:endParaRPr lang="es-CO" b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</a:endParaRPr>
          </a:p>
          <a:p>
            <a:endParaRPr lang="es-CO" b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</a:endParaRPr>
          </a:p>
          <a:p>
            <a:endParaRPr lang="es-CO" b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</a:endParaRPr>
          </a:p>
          <a:p>
            <a:endParaRPr lang="es-CO" b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</a:endParaRPr>
          </a:p>
          <a:p>
            <a:endParaRPr lang="es-CO" b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</a:endParaRPr>
          </a:p>
          <a:p>
            <a:endParaRPr lang="es-CO" b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</a:endParaRPr>
          </a:p>
          <a:p>
            <a:endParaRPr lang="es-CO" b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</a:endParaRPr>
          </a:p>
          <a:p>
            <a:endParaRPr lang="es-CO" b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</a:endParaRPr>
          </a:p>
          <a:p>
            <a:r>
              <a:rPr lang="es-CO" b="1" dirty="0">
                <a:solidFill>
                  <a:schemeClr val="bg1"/>
                </a:solidFill>
                <a:latin typeface="Segoe UI Light" panose="020B0502040204020203" pitchFamily="34" charset="0"/>
              </a:rPr>
              <a:t>Gerencia de Gestión Estratégica  de Tecnología</a:t>
            </a:r>
          </a:p>
        </p:txBody>
      </p:sp>
    </p:spTree>
    <p:extLst>
      <p:ext uri="{BB962C8B-B14F-4D97-AF65-F5344CB8AC3E}">
        <p14:creationId xmlns:p14="http://schemas.microsoft.com/office/powerpoint/2010/main" val="2238121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685651"/>
            <a:ext cx="2193699" cy="7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4139952" y="485596"/>
            <a:ext cx="4648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PROYECTO DÉBITO AUTOMÁTICO / Prototipo inicial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6653332" y="1049213"/>
            <a:ext cx="21355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Modulo Ingreso Cliente</a:t>
            </a:r>
          </a:p>
        </p:txBody>
      </p:sp>
      <p:sp>
        <p:nvSpPr>
          <p:cNvPr id="7" name="5 CuadroTexto">
            <a:extLst>
              <a:ext uri="{FF2B5EF4-FFF2-40B4-BE49-F238E27FC236}">
                <a16:creationId xmlns:a16="http://schemas.microsoft.com/office/drawing/2014/main" id="{DE07E8C0-1EFC-4C31-A483-AC1AD86FE631}"/>
              </a:ext>
            </a:extLst>
          </p:cNvPr>
          <p:cNvSpPr txBox="1"/>
          <p:nvPr/>
        </p:nvSpPr>
        <p:spPr>
          <a:xfrm>
            <a:off x="643313" y="1639774"/>
            <a:ext cx="1949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Cliente Inconsistente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2FCF110-914A-4BB7-B9BB-2E4ED0A47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205326"/>
            <a:ext cx="85725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84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685651"/>
            <a:ext cx="2193699" cy="7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4139952" y="485596"/>
            <a:ext cx="4648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PROYECTO DÉBITO AUTOMÁTICO / Prototipo inicial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6653332" y="1049213"/>
            <a:ext cx="2262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Modulo Parametrización</a:t>
            </a:r>
          </a:p>
        </p:txBody>
      </p:sp>
      <p:sp>
        <p:nvSpPr>
          <p:cNvPr id="7" name="5 CuadroTexto">
            <a:extLst>
              <a:ext uri="{FF2B5EF4-FFF2-40B4-BE49-F238E27FC236}">
                <a16:creationId xmlns:a16="http://schemas.microsoft.com/office/drawing/2014/main" id="{DE07E8C0-1EFC-4C31-A483-AC1AD86FE631}"/>
              </a:ext>
            </a:extLst>
          </p:cNvPr>
          <p:cNvSpPr txBox="1"/>
          <p:nvPr/>
        </p:nvSpPr>
        <p:spPr>
          <a:xfrm>
            <a:off x="643313" y="1639774"/>
            <a:ext cx="5184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Parametrización gestión de clientes </a:t>
            </a:r>
            <a:r>
              <a:rPr lang="es-CO" sz="1600" b="1" dirty="0">
                <a:solidFill>
                  <a:srgbClr val="FF0000"/>
                </a:solidFill>
                <a:latin typeface="Segoe UI Light" panose="020B0502040204020203" pitchFamily="34" charset="0"/>
              </a:rPr>
              <a:t>( Modulo de Tesorería)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2CABCE6-3506-4623-8BB8-5C6E8610D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852936"/>
            <a:ext cx="8181505" cy="3240360"/>
          </a:xfrm>
          <a:prstGeom prst="rect">
            <a:avLst/>
          </a:prstGeom>
        </p:spPr>
      </p:pic>
      <p:sp>
        <p:nvSpPr>
          <p:cNvPr id="8" name="5 CuadroTexto">
            <a:extLst>
              <a:ext uri="{FF2B5EF4-FFF2-40B4-BE49-F238E27FC236}">
                <a16:creationId xmlns:a16="http://schemas.microsoft.com/office/drawing/2014/main" id="{71831193-2F40-44D7-827F-CE689455678D}"/>
              </a:ext>
            </a:extLst>
          </p:cNvPr>
          <p:cNvSpPr txBox="1"/>
          <p:nvPr/>
        </p:nvSpPr>
        <p:spPr>
          <a:xfrm>
            <a:off x="643313" y="2077078"/>
            <a:ext cx="6950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Desde este modulo Tesorería podrá parametrizar que información gestionara </a:t>
            </a:r>
          </a:p>
          <a:p>
            <a:r>
              <a:rPr lang="es-CO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Servicio al Cliente</a:t>
            </a:r>
          </a:p>
        </p:txBody>
      </p:sp>
    </p:spTree>
    <p:extLst>
      <p:ext uri="{BB962C8B-B14F-4D97-AF65-F5344CB8AC3E}">
        <p14:creationId xmlns:p14="http://schemas.microsoft.com/office/powerpoint/2010/main" val="3798848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685651"/>
            <a:ext cx="2193699" cy="7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4139952" y="485596"/>
            <a:ext cx="4648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PROYECTO DÉBITO AUTOMÁTICO / Prototipo inicial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6310620" y="1055180"/>
            <a:ext cx="2501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Modulo Gestión de Clientes</a:t>
            </a:r>
          </a:p>
        </p:txBody>
      </p:sp>
      <p:sp>
        <p:nvSpPr>
          <p:cNvPr id="7" name="5 CuadroTexto">
            <a:extLst>
              <a:ext uri="{FF2B5EF4-FFF2-40B4-BE49-F238E27FC236}">
                <a16:creationId xmlns:a16="http://schemas.microsoft.com/office/drawing/2014/main" id="{DE07E8C0-1EFC-4C31-A483-AC1AD86FE631}"/>
              </a:ext>
            </a:extLst>
          </p:cNvPr>
          <p:cNvSpPr txBox="1"/>
          <p:nvPr/>
        </p:nvSpPr>
        <p:spPr>
          <a:xfrm>
            <a:off x="661685" y="1467700"/>
            <a:ext cx="3496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Gestión de clientes – Servicio al cliente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DF05AEC-49E5-48B0-B1A3-9523113E3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28" y="2843282"/>
            <a:ext cx="8453398" cy="3527930"/>
          </a:xfrm>
          <a:prstGeom prst="rect">
            <a:avLst/>
          </a:prstGeom>
        </p:spPr>
      </p:pic>
      <p:sp>
        <p:nvSpPr>
          <p:cNvPr id="8" name="5 CuadroTexto">
            <a:extLst>
              <a:ext uri="{FF2B5EF4-FFF2-40B4-BE49-F238E27FC236}">
                <a16:creationId xmlns:a16="http://schemas.microsoft.com/office/drawing/2014/main" id="{4EEBBDC2-23F9-4B17-9044-498E951C2190}"/>
              </a:ext>
            </a:extLst>
          </p:cNvPr>
          <p:cNvSpPr txBox="1"/>
          <p:nvPr/>
        </p:nvSpPr>
        <p:spPr>
          <a:xfrm>
            <a:off x="661685" y="1861178"/>
            <a:ext cx="82420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En la Lista de Gestión se visualizara de acuerdo la parametrización realizara por Tesorería, </a:t>
            </a:r>
          </a:p>
          <a:p>
            <a:r>
              <a:rPr lang="es-CO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donde les mostrara los clientes y una opción de editar para que los direccione a la pantalla de </a:t>
            </a:r>
          </a:p>
          <a:p>
            <a:r>
              <a:rPr lang="es-CO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Consulta. 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3288E4D-CBAA-4BD1-9F4A-7606A35357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009" y="2996952"/>
            <a:ext cx="8360844" cy="87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39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685651"/>
            <a:ext cx="2193699" cy="7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4139952" y="485596"/>
            <a:ext cx="4648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PROYECTO DÉBITO AUTOMÁTICO / Prototipo inicial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333978" y="2204864"/>
            <a:ext cx="67161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OBJETIVO</a:t>
            </a:r>
          </a:p>
          <a:p>
            <a:endParaRPr lang="es-CO" b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</a:endParaRPr>
          </a:p>
          <a:p>
            <a:endParaRPr lang="es-CO" b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</a:endParaRPr>
          </a:p>
          <a:p>
            <a:endParaRPr lang="es-CO" b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</a:endParaRPr>
          </a:p>
          <a:p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Presentar prototipo con propuesta de interfaz y posible distribución</a:t>
            </a:r>
          </a:p>
          <a:p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de módulos para el área de Servicio al Cliente.</a:t>
            </a:r>
          </a:p>
        </p:txBody>
      </p:sp>
    </p:spTree>
    <p:extLst>
      <p:ext uri="{BB962C8B-B14F-4D97-AF65-F5344CB8AC3E}">
        <p14:creationId xmlns:p14="http://schemas.microsoft.com/office/powerpoint/2010/main" val="692233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685651"/>
            <a:ext cx="2193699" cy="7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4139952" y="485596"/>
            <a:ext cx="4648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PROYECTO DÉBITO AUTOMÁTICO / Prototipo inicial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6653332" y="1049213"/>
            <a:ext cx="21355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Modulo Ingreso Cliente</a:t>
            </a:r>
          </a:p>
        </p:txBody>
      </p:sp>
      <p:sp>
        <p:nvSpPr>
          <p:cNvPr id="7" name="5 CuadroTexto">
            <a:extLst>
              <a:ext uri="{FF2B5EF4-FFF2-40B4-BE49-F238E27FC236}">
                <a16:creationId xmlns:a16="http://schemas.microsoft.com/office/drawing/2014/main" id="{DE07E8C0-1EFC-4C31-A483-AC1AD86FE631}"/>
              </a:ext>
            </a:extLst>
          </p:cNvPr>
          <p:cNvSpPr txBox="1"/>
          <p:nvPr/>
        </p:nvSpPr>
        <p:spPr>
          <a:xfrm>
            <a:off x="643313" y="1639774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Iconos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922E416-EFFE-4153-A49B-C6D4275C4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425256"/>
            <a:ext cx="487080" cy="427680"/>
          </a:xfrm>
          <a:prstGeom prst="rect">
            <a:avLst/>
          </a:prstGeom>
        </p:spPr>
      </p:pic>
      <p:sp>
        <p:nvSpPr>
          <p:cNvPr id="8" name="5 CuadroTexto">
            <a:extLst>
              <a:ext uri="{FF2B5EF4-FFF2-40B4-BE49-F238E27FC236}">
                <a16:creationId xmlns:a16="http://schemas.microsoft.com/office/drawing/2014/main" id="{243CA512-D014-4F53-BC8F-FB5B30426DBE}"/>
              </a:ext>
            </a:extLst>
          </p:cNvPr>
          <p:cNvSpPr txBox="1"/>
          <p:nvPr/>
        </p:nvSpPr>
        <p:spPr>
          <a:xfrm>
            <a:off x="1387074" y="2510508"/>
            <a:ext cx="1383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Limpiar pantalla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B099BD7-6F27-4B6D-A517-9ACDA1F11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3038814"/>
            <a:ext cx="504056" cy="384043"/>
          </a:xfrm>
          <a:prstGeom prst="rect">
            <a:avLst/>
          </a:prstGeom>
        </p:spPr>
      </p:pic>
      <p:sp>
        <p:nvSpPr>
          <p:cNvPr id="10" name="5 CuadroTexto">
            <a:extLst>
              <a:ext uri="{FF2B5EF4-FFF2-40B4-BE49-F238E27FC236}">
                <a16:creationId xmlns:a16="http://schemas.microsoft.com/office/drawing/2014/main" id="{720A2D47-98E2-46F5-A05F-646703712EF4}"/>
              </a:ext>
            </a:extLst>
          </p:cNvPr>
          <p:cNvSpPr txBox="1"/>
          <p:nvPr/>
        </p:nvSpPr>
        <p:spPr>
          <a:xfrm>
            <a:off x="1387074" y="3161352"/>
            <a:ext cx="179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Modificar información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0D26E19-72AF-4A3E-9224-CD102007CC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920" y="3616447"/>
            <a:ext cx="487720" cy="460625"/>
          </a:xfrm>
          <a:prstGeom prst="rect">
            <a:avLst/>
          </a:prstGeom>
        </p:spPr>
      </p:pic>
      <p:sp>
        <p:nvSpPr>
          <p:cNvPr id="12" name="5 CuadroTexto">
            <a:extLst>
              <a:ext uri="{FF2B5EF4-FFF2-40B4-BE49-F238E27FC236}">
                <a16:creationId xmlns:a16="http://schemas.microsoft.com/office/drawing/2014/main" id="{5E696DAF-E97E-42AA-BB80-1F4B936F2A6B}"/>
              </a:ext>
            </a:extLst>
          </p:cNvPr>
          <p:cNvSpPr txBox="1"/>
          <p:nvPr/>
        </p:nvSpPr>
        <p:spPr>
          <a:xfrm>
            <a:off x="1387427" y="3751016"/>
            <a:ext cx="17315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Guardar información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CF85F2F-09E8-4A0A-B49E-11204748F2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584" y="4221088"/>
            <a:ext cx="487080" cy="487080"/>
          </a:xfrm>
          <a:prstGeom prst="rect">
            <a:avLst/>
          </a:prstGeom>
        </p:spPr>
      </p:pic>
      <p:sp>
        <p:nvSpPr>
          <p:cNvPr id="14" name="5 CuadroTexto">
            <a:extLst>
              <a:ext uri="{FF2B5EF4-FFF2-40B4-BE49-F238E27FC236}">
                <a16:creationId xmlns:a16="http://schemas.microsoft.com/office/drawing/2014/main" id="{49F7B293-567A-455E-90C3-B020F03460CC}"/>
              </a:ext>
            </a:extLst>
          </p:cNvPr>
          <p:cNvSpPr txBox="1"/>
          <p:nvPr/>
        </p:nvSpPr>
        <p:spPr>
          <a:xfrm>
            <a:off x="1387074" y="4349505"/>
            <a:ext cx="987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Calendario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472469E-2DB5-4A3E-8E22-F5A9EDF40B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2080" y="2412202"/>
            <a:ext cx="438150" cy="419100"/>
          </a:xfrm>
          <a:prstGeom prst="rect">
            <a:avLst/>
          </a:prstGeom>
        </p:spPr>
      </p:pic>
      <p:sp>
        <p:nvSpPr>
          <p:cNvPr id="16" name="5 CuadroTexto">
            <a:extLst>
              <a:ext uri="{FF2B5EF4-FFF2-40B4-BE49-F238E27FC236}">
                <a16:creationId xmlns:a16="http://schemas.microsoft.com/office/drawing/2014/main" id="{449537D2-CF3B-4428-B9B8-2753C48AACD1}"/>
              </a:ext>
            </a:extLst>
          </p:cNvPr>
          <p:cNvSpPr txBox="1"/>
          <p:nvPr/>
        </p:nvSpPr>
        <p:spPr>
          <a:xfrm>
            <a:off x="5908240" y="2443846"/>
            <a:ext cx="141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Buscar por filtros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34F03622-D050-4431-9887-7604D6F512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92080" y="3076992"/>
            <a:ext cx="438150" cy="424016"/>
          </a:xfrm>
          <a:prstGeom prst="rect">
            <a:avLst/>
          </a:prstGeom>
        </p:spPr>
      </p:pic>
      <p:sp>
        <p:nvSpPr>
          <p:cNvPr id="18" name="5 CuadroTexto">
            <a:extLst>
              <a:ext uri="{FF2B5EF4-FFF2-40B4-BE49-F238E27FC236}">
                <a16:creationId xmlns:a16="http://schemas.microsoft.com/office/drawing/2014/main" id="{5DC3D815-29DC-4742-969F-6FF2A62591CA}"/>
              </a:ext>
            </a:extLst>
          </p:cNvPr>
          <p:cNvSpPr txBox="1"/>
          <p:nvPr/>
        </p:nvSpPr>
        <p:spPr>
          <a:xfrm>
            <a:off x="5908240" y="3135111"/>
            <a:ext cx="2449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Direccionar a la pantalla inicial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EF12DE97-F145-453D-B588-73E0F27D5D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69199" y="3717032"/>
            <a:ext cx="454929" cy="398064"/>
          </a:xfrm>
          <a:prstGeom prst="rect">
            <a:avLst/>
          </a:prstGeom>
        </p:spPr>
      </p:pic>
      <p:sp>
        <p:nvSpPr>
          <p:cNvPr id="20" name="5 CuadroTexto">
            <a:extLst>
              <a:ext uri="{FF2B5EF4-FFF2-40B4-BE49-F238E27FC236}">
                <a16:creationId xmlns:a16="http://schemas.microsoft.com/office/drawing/2014/main" id="{D333434C-C111-4B15-BEDE-9A6B27E0D6E3}"/>
              </a:ext>
            </a:extLst>
          </p:cNvPr>
          <p:cNvSpPr txBox="1"/>
          <p:nvPr/>
        </p:nvSpPr>
        <p:spPr>
          <a:xfrm>
            <a:off x="5908240" y="3769295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Seleccionar</a:t>
            </a:r>
          </a:p>
        </p:txBody>
      </p:sp>
    </p:spTree>
    <p:extLst>
      <p:ext uri="{BB962C8B-B14F-4D97-AF65-F5344CB8AC3E}">
        <p14:creationId xmlns:p14="http://schemas.microsoft.com/office/powerpoint/2010/main" val="350426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685651"/>
            <a:ext cx="2193699" cy="7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4139952" y="485596"/>
            <a:ext cx="4648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PROYECTO DÉBITO AUTOMÁTICO / Prototipo inicial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6653332" y="1049213"/>
            <a:ext cx="21355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Modulo Ingreso Cliente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B701EDF-3ECD-43A6-99FF-3E78C37CA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193106"/>
            <a:ext cx="5838825" cy="3962400"/>
          </a:xfrm>
          <a:prstGeom prst="rect">
            <a:avLst/>
          </a:prstGeom>
        </p:spPr>
      </p:pic>
      <p:sp>
        <p:nvSpPr>
          <p:cNvPr id="7" name="5 CuadroTexto">
            <a:extLst>
              <a:ext uri="{FF2B5EF4-FFF2-40B4-BE49-F238E27FC236}">
                <a16:creationId xmlns:a16="http://schemas.microsoft.com/office/drawing/2014/main" id="{DE07E8C0-1EFC-4C31-A483-AC1AD86FE631}"/>
              </a:ext>
            </a:extLst>
          </p:cNvPr>
          <p:cNvSpPr txBox="1"/>
          <p:nvPr/>
        </p:nvSpPr>
        <p:spPr>
          <a:xfrm>
            <a:off x="643313" y="1639774"/>
            <a:ext cx="1681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Búsqueda Cliente</a:t>
            </a:r>
          </a:p>
        </p:txBody>
      </p:sp>
    </p:spTree>
    <p:extLst>
      <p:ext uri="{BB962C8B-B14F-4D97-AF65-F5344CB8AC3E}">
        <p14:creationId xmlns:p14="http://schemas.microsoft.com/office/powerpoint/2010/main" val="3177704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685651"/>
            <a:ext cx="2193699" cy="7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4139952" y="485596"/>
            <a:ext cx="4648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PROYECTO DÉBITO AUTOMÁTICO / Prototipo inicial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6653332" y="1049213"/>
            <a:ext cx="21355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Modulo Ingreso Cliente</a:t>
            </a:r>
          </a:p>
        </p:txBody>
      </p:sp>
      <p:sp>
        <p:nvSpPr>
          <p:cNvPr id="7" name="5 CuadroTexto">
            <a:extLst>
              <a:ext uri="{FF2B5EF4-FFF2-40B4-BE49-F238E27FC236}">
                <a16:creationId xmlns:a16="http://schemas.microsoft.com/office/drawing/2014/main" id="{DE07E8C0-1EFC-4C31-A483-AC1AD86FE631}"/>
              </a:ext>
            </a:extLst>
          </p:cNvPr>
          <p:cNvSpPr txBox="1"/>
          <p:nvPr/>
        </p:nvSpPr>
        <p:spPr>
          <a:xfrm>
            <a:off x="643313" y="1639774"/>
            <a:ext cx="3017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Cliente nuevo para ser ingresado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A5ACDB5-8398-4615-918D-649155FE8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29" y="2060848"/>
            <a:ext cx="8532440" cy="286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71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685651"/>
            <a:ext cx="2193699" cy="7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4139952" y="485596"/>
            <a:ext cx="4648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PROYECTO DÉBITO AUTOMÁTICO / Prototipo inicial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6653332" y="1049213"/>
            <a:ext cx="21355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Modulo Ingreso Cliente</a:t>
            </a:r>
          </a:p>
        </p:txBody>
      </p:sp>
      <p:sp>
        <p:nvSpPr>
          <p:cNvPr id="7" name="5 CuadroTexto">
            <a:extLst>
              <a:ext uri="{FF2B5EF4-FFF2-40B4-BE49-F238E27FC236}">
                <a16:creationId xmlns:a16="http://schemas.microsoft.com/office/drawing/2014/main" id="{DE07E8C0-1EFC-4C31-A483-AC1AD86FE631}"/>
              </a:ext>
            </a:extLst>
          </p:cNvPr>
          <p:cNvSpPr txBox="1"/>
          <p:nvPr/>
        </p:nvSpPr>
        <p:spPr>
          <a:xfrm>
            <a:off x="643313" y="1639774"/>
            <a:ext cx="3041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Cliente con débito titular del plan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F9F251C-3F0F-494C-91F5-225AD2226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978328"/>
            <a:ext cx="6984776" cy="447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449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685651"/>
            <a:ext cx="2193699" cy="7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4139952" y="485596"/>
            <a:ext cx="4648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PROYECTO DÉBITO AUTOMÁTICO / Prototipo inicial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6653332" y="1049213"/>
            <a:ext cx="21355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Modulo Ingreso Cliente</a:t>
            </a:r>
          </a:p>
        </p:txBody>
      </p:sp>
      <p:sp>
        <p:nvSpPr>
          <p:cNvPr id="7" name="5 CuadroTexto">
            <a:extLst>
              <a:ext uri="{FF2B5EF4-FFF2-40B4-BE49-F238E27FC236}">
                <a16:creationId xmlns:a16="http://schemas.microsoft.com/office/drawing/2014/main" id="{DE07E8C0-1EFC-4C31-A483-AC1AD86FE631}"/>
              </a:ext>
            </a:extLst>
          </p:cNvPr>
          <p:cNvSpPr txBox="1"/>
          <p:nvPr/>
        </p:nvSpPr>
        <p:spPr>
          <a:xfrm>
            <a:off x="643313" y="1639774"/>
            <a:ext cx="2417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Cliente débito con tercero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AB267FC-4EB0-4595-B0E1-00F05811B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7" y="1978328"/>
            <a:ext cx="7272808" cy="465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348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685651"/>
            <a:ext cx="2193699" cy="7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4139952" y="485596"/>
            <a:ext cx="4648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PROYECTO DÉBITO AUTOMÁTICO / Prototipo inicial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6653332" y="1049213"/>
            <a:ext cx="21355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Modulo Ingreso Cliente</a:t>
            </a:r>
          </a:p>
        </p:txBody>
      </p:sp>
      <p:sp>
        <p:nvSpPr>
          <p:cNvPr id="7" name="5 CuadroTexto">
            <a:extLst>
              <a:ext uri="{FF2B5EF4-FFF2-40B4-BE49-F238E27FC236}">
                <a16:creationId xmlns:a16="http://schemas.microsoft.com/office/drawing/2014/main" id="{DE07E8C0-1EFC-4C31-A483-AC1AD86FE631}"/>
              </a:ext>
            </a:extLst>
          </p:cNvPr>
          <p:cNvSpPr txBox="1"/>
          <p:nvPr/>
        </p:nvSpPr>
        <p:spPr>
          <a:xfrm>
            <a:off x="643313" y="1639774"/>
            <a:ext cx="2358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Cliente debito con cesión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B9FF278-8089-4781-9664-26537E384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52" y="2060848"/>
            <a:ext cx="80676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64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685651"/>
            <a:ext cx="2193699" cy="7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4139952" y="485596"/>
            <a:ext cx="4648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PROYECTO DÉBITO AUTOMÁTICO / Prototipo inicial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6653332" y="1049213"/>
            <a:ext cx="21355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Modulo Ingreso Cliente</a:t>
            </a:r>
          </a:p>
        </p:txBody>
      </p:sp>
      <p:sp>
        <p:nvSpPr>
          <p:cNvPr id="7" name="5 CuadroTexto">
            <a:extLst>
              <a:ext uri="{FF2B5EF4-FFF2-40B4-BE49-F238E27FC236}">
                <a16:creationId xmlns:a16="http://schemas.microsoft.com/office/drawing/2014/main" id="{DE07E8C0-1EFC-4C31-A483-AC1AD86FE631}"/>
              </a:ext>
            </a:extLst>
          </p:cNvPr>
          <p:cNvSpPr txBox="1"/>
          <p:nvPr/>
        </p:nvSpPr>
        <p:spPr>
          <a:xfrm>
            <a:off x="643313" y="1639774"/>
            <a:ext cx="21483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Cancelación del debito</a:t>
            </a:r>
          </a:p>
        </p:txBody>
      </p:sp>
      <p:sp>
        <p:nvSpPr>
          <p:cNvPr id="8" name="5 CuadroTexto">
            <a:extLst>
              <a:ext uri="{FF2B5EF4-FFF2-40B4-BE49-F238E27FC236}">
                <a16:creationId xmlns:a16="http://schemas.microsoft.com/office/drawing/2014/main" id="{BF195946-98EC-49CE-B373-FDDEE3BEF40C}"/>
              </a:ext>
            </a:extLst>
          </p:cNvPr>
          <p:cNvSpPr txBox="1"/>
          <p:nvPr/>
        </p:nvSpPr>
        <p:spPr>
          <a:xfrm>
            <a:off x="755575" y="3771437"/>
            <a:ext cx="7501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Al momento de realizar la cancelación del debito solicitada por el cliente, se mostrara</a:t>
            </a:r>
          </a:p>
          <a:p>
            <a:r>
              <a:rPr lang="es-CO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en pantalla el siguiente mensaje.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E9B76B5-8DE7-4A8E-9B25-F638C9C52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789" y="4581128"/>
            <a:ext cx="4591050" cy="16192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E3E2BC5-0638-4983-B76C-93415075E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73" y="2866112"/>
            <a:ext cx="7092280" cy="687481"/>
          </a:xfrm>
          <a:prstGeom prst="rect">
            <a:avLst/>
          </a:prstGeom>
        </p:spPr>
      </p:pic>
      <p:sp>
        <p:nvSpPr>
          <p:cNvPr id="10" name="5 CuadroTexto">
            <a:extLst>
              <a:ext uri="{FF2B5EF4-FFF2-40B4-BE49-F238E27FC236}">
                <a16:creationId xmlns:a16="http://schemas.microsoft.com/office/drawing/2014/main" id="{95B33547-F639-4D85-9AAF-1B1BB7632CC6}"/>
              </a:ext>
            </a:extLst>
          </p:cNvPr>
          <p:cNvSpPr txBox="1"/>
          <p:nvPr/>
        </p:nvSpPr>
        <p:spPr>
          <a:xfrm>
            <a:off x="827584" y="2032484"/>
            <a:ext cx="7402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En la pantalla principal aparecerá la siguiente sección, donde al marcar el </a:t>
            </a:r>
            <a:r>
              <a:rPr lang="es-CO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check</a:t>
            </a:r>
            <a:r>
              <a:rPr lang="es-CO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 de </a:t>
            </a:r>
          </a:p>
          <a:p>
            <a:r>
              <a:rPr lang="es-CO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Solicitud Cancelación</a:t>
            </a:r>
            <a:r>
              <a:rPr lang="es-CO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, aparecerá la siguiente lista que es parametrizada por Tesorería</a:t>
            </a:r>
            <a:endParaRPr lang="es-CO" sz="1600" b="1" i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5582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16283</TotalTime>
  <Words>284</Words>
  <Application>Microsoft Office PowerPoint</Application>
  <PresentationFormat>Presentación en pantalla (4:3)</PresentationFormat>
  <Paragraphs>64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Lucida Sans Unicode</vt:lpstr>
      <vt:lpstr>Segoe UI Light</vt:lpstr>
      <vt:lpstr>Verdana</vt:lpstr>
      <vt:lpstr>Wingdings 2</vt:lpstr>
      <vt:lpstr>Wingdings 3</vt:lpstr>
      <vt:lpstr>Concurrencia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Dany Sanchez</dc:creator>
  <cp:lastModifiedBy>Nicolas Larrotta</cp:lastModifiedBy>
  <cp:revision>92</cp:revision>
  <dcterms:created xsi:type="dcterms:W3CDTF">2016-11-02T12:55:51Z</dcterms:created>
  <dcterms:modified xsi:type="dcterms:W3CDTF">2018-07-31T12:53:27Z</dcterms:modified>
</cp:coreProperties>
</file>