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77" r:id="rId4"/>
    <p:sldId id="278" r:id="rId5"/>
    <p:sldId id="280" r:id="rId6"/>
    <p:sldId id="281" r:id="rId7"/>
    <p:sldId id="258" r:id="rId8"/>
    <p:sldId id="259" r:id="rId9"/>
    <p:sldId id="260" r:id="rId10"/>
    <p:sldId id="261" r:id="rId11"/>
    <p:sldId id="262" r:id="rId12"/>
    <p:sldId id="263" r:id="rId13"/>
    <p:sldId id="264" r:id="rId14"/>
    <p:sldId id="265" r:id="rId15"/>
    <p:sldId id="266" r:id="rId16"/>
    <p:sldId id="267" r:id="rId17"/>
    <p:sldId id="269" r:id="rId18"/>
    <p:sldId id="268" r:id="rId19"/>
    <p:sldId id="271" r:id="rId20"/>
    <p:sldId id="270" r:id="rId21"/>
    <p:sldId id="273" r:id="rId22"/>
    <p:sldId id="272" r:id="rId23"/>
    <p:sldId id="275" r:id="rId24"/>
    <p:sldId id="274" r:id="rId25"/>
    <p:sldId id="293" r:id="rId26"/>
    <p:sldId id="292" r:id="rId27"/>
    <p:sldId id="284" r:id="rId28"/>
    <p:sldId id="285" r:id="rId29"/>
    <p:sldId id="287" r:id="rId30"/>
    <p:sldId id="288" r:id="rId31"/>
    <p:sldId id="289" r:id="rId32"/>
    <p:sldId id="294" r:id="rId33"/>
    <p:sldId id="279" r:id="rId34"/>
    <p:sldId id="286"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4F263-8F9F-D730-D04D-1288FC4FE028}" v="368" dt="2019-09-17T21:33:05.054"/>
    <p1510:client id="{19A7FC2E-0B14-C3CD-D02E-3D372CF0DFDE}" v="69" dt="2019-09-18T01:15:26.851"/>
    <p1510:client id="{2DC8DBE6-9529-1B22-96E6-DBC7FD228074}" v="386" dt="2019-09-17T04:45:41.445"/>
    <p1510:client id="{3A3BA72D-248B-EE98-3DD7-144665916A07}" v="286" dt="2019-09-18T02:20:20.135"/>
    <p1510:client id="{56297297-BD94-4425-A354-6E66F22659B0}" v="54" dt="2019-09-17T01:28:15.376"/>
    <p1510:client id="{7D7B7FB6-87D6-D512-C9BE-623004ADD96B}" v="530" dt="2019-09-17T04:58:34.908"/>
    <p1510:client id="{8581DD26-99B6-C7D5-A81E-74200DF3926F}" v="331" dt="2019-09-17T01:57:54.214"/>
    <p1510:client id="{A2C7FB2A-952E-A8FF-4BCE-03F104EFCF2E}" v="600" dt="2019-09-17T06:11:43.722"/>
    <p1510:client id="{BE708035-1221-4FD6-BD5A-0B7E1399DF82}" v="740" dt="2019-09-17T04:34:04.185"/>
    <p1510:client id="{DB01041D-F75A-4734-90F0-FDEB4DB9D592}" v="7" dt="2019-09-18T02:10:13.593"/>
    <p1510:client id="{E9EE9A59-504A-D4A7-1C25-118687CBBD29}" v="1083" dt="2019-09-17T18:43:57.334"/>
    <p1510:client id="{F257B627-2378-4016-8AE9-AC0ABB8A779E}" v="99" dt="2019-09-18T01:26:37.237"/>
    <p1510:client id="{F4FDDCC0-3B0D-140A-C797-DAA2E1522C66}" v="324" dt="2019-09-17T22:00:14.62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9/17/2019</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66842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9/17/2019</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394709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9/17/2019</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35447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9/17/2019</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134630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9/17/2019</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11226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9/17/2019</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10548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9/17/2019</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19999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9/17/2019</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302418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9/17/2019</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324017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9/17/2019</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a:p>
        </p:txBody>
      </p:sp>
    </p:spTree>
    <p:extLst>
      <p:ext uri="{BB962C8B-B14F-4D97-AF65-F5344CB8AC3E}">
        <p14:creationId xmlns:p14="http://schemas.microsoft.com/office/powerpoint/2010/main" val="188050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9/17/2019</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a:p>
        </p:txBody>
      </p:sp>
    </p:spTree>
    <p:extLst>
      <p:ext uri="{BB962C8B-B14F-4D97-AF65-F5344CB8AC3E}">
        <p14:creationId xmlns:p14="http://schemas.microsoft.com/office/powerpoint/2010/main" val="91374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9/17/2019</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‹Nº›</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4726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api.co/api/planets/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wapi.co/api/people/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wapi.co/api/films/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wapi.co/api/vehicles/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wapi.co/api/species/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123D3A-A742-4E3E-87D4-D2F5101082C9}"/>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2" name="Título 1"/>
          <p:cNvSpPr>
            <a:spLocks noGrp="1"/>
          </p:cNvSpPr>
          <p:nvPr>
            <p:ph type="ctrTitle"/>
          </p:nvPr>
        </p:nvSpPr>
        <p:spPr>
          <a:xfrm>
            <a:off x="1111657" y="284499"/>
            <a:ext cx="10058400" cy="3292991"/>
          </a:xfrm>
        </p:spPr>
        <p:txBody>
          <a:bodyPr>
            <a:normAutofit/>
          </a:bodyPr>
          <a:lstStyle/>
          <a:p>
            <a:r>
              <a:rPr lang="es-ES">
                <a:solidFill>
                  <a:srgbClr val="FFFFFF"/>
                </a:solidFill>
                <a:cs typeface="Calibri Light"/>
              </a:rPr>
              <a:t>FRONT-END</a:t>
            </a:r>
            <a:br>
              <a:rPr lang="es-ES">
                <a:cs typeface="Calibri Light"/>
              </a:rPr>
            </a:br>
            <a:r>
              <a:rPr lang="es-ES" sz="2800">
                <a:cs typeface="Calibri Light"/>
              </a:rPr>
              <a:t>Proyecto:</a:t>
            </a:r>
            <a:r>
              <a:rPr lang="es-ES">
                <a:cs typeface="Calibri Light"/>
              </a:rPr>
              <a:t> </a:t>
            </a:r>
            <a:r>
              <a:rPr lang="es-ES" err="1">
                <a:cs typeface="Calibri Light"/>
              </a:rPr>
              <a:t>Star</a:t>
            </a:r>
            <a:r>
              <a:rPr lang="es-ES">
                <a:cs typeface="Calibri Light"/>
              </a:rPr>
              <a:t> Wars </a:t>
            </a:r>
          </a:p>
        </p:txBody>
      </p:sp>
      <p:sp>
        <p:nvSpPr>
          <p:cNvPr id="3" name="Subtítulo 2"/>
          <p:cNvSpPr>
            <a:spLocks noGrp="1"/>
          </p:cNvSpPr>
          <p:nvPr>
            <p:ph type="subTitle" idx="1"/>
          </p:nvPr>
        </p:nvSpPr>
        <p:spPr>
          <a:xfrm>
            <a:off x="1114429" y="4127568"/>
            <a:ext cx="10072777" cy="2954546"/>
          </a:xfrm>
        </p:spPr>
        <p:txBody>
          <a:bodyPr vert="horz" lIns="91440" tIns="45720" rIns="91440" bIns="45720" rtlCol="0" anchor="t">
            <a:normAutofit/>
          </a:bodyPr>
          <a:lstStyle/>
          <a:p>
            <a:r>
              <a:rPr lang="es-ES" sz="1800">
                <a:solidFill>
                  <a:srgbClr val="FFFFFF"/>
                </a:solidFill>
                <a:cs typeface="Calibri"/>
              </a:rPr>
              <a:t>Integrantes:</a:t>
            </a:r>
          </a:p>
          <a:p>
            <a:r>
              <a:rPr lang="es-ES" sz="1400">
                <a:solidFill>
                  <a:srgbClr val="FFFFFF"/>
                </a:solidFill>
                <a:cs typeface="Calibri"/>
              </a:rPr>
              <a:t>Santiago Arley Males </a:t>
            </a:r>
            <a:r>
              <a:rPr lang="es-ES" sz="1400" err="1">
                <a:solidFill>
                  <a:srgbClr val="FFFFFF"/>
                </a:solidFill>
                <a:cs typeface="Calibri"/>
              </a:rPr>
              <a:t>cod</a:t>
            </a:r>
            <a:r>
              <a:rPr lang="es-ES" sz="1400">
                <a:solidFill>
                  <a:srgbClr val="FFFFFF"/>
                </a:solidFill>
                <a:cs typeface="Calibri"/>
              </a:rPr>
              <a:t>: 1711021621</a:t>
            </a:r>
          </a:p>
          <a:p>
            <a:r>
              <a:rPr lang="es-ES" sz="1400">
                <a:solidFill>
                  <a:srgbClr val="FFFFFF"/>
                </a:solidFill>
                <a:cs typeface="Calibri"/>
              </a:rPr>
              <a:t>Camilo Rozo Cod: 1821982382</a:t>
            </a:r>
          </a:p>
          <a:p>
            <a:r>
              <a:rPr lang="es-ES" sz="1400">
                <a:solidFill>
                  <a:srgbClr val="FFFFFF"/>
                </a:solidFill>
                <a:cs typeface="Calibri"/>
              </a:rPr>
              <a:t>Anyela </a:t>
            </a:r>
            <a:r>
              <a:rPr lang="es-ES" sz="1400" err="1">
                <a:solidFill>
                  <a:srgbClr val="FFFFFF"/>
                </a:solidFill>
                <a:cs typeface="Calibri"/>
              </a:rPr>
              <a:t>marìa</a:t>
            </a:r>
            <a:r>
              <a:rPr lang="es-ES" sz="1400">
                <a:solidFill>
                  <a:srgbClr val="FFFFFF"/>
                </a:solidFill>
                <a:cs typeface="Calibri"/>
              </a:rPr>
              <a:t> </a:t>
            </a:r>
            <a:r>
              <a:rPr lang="es-ES" sz="1400" err="1">
                <a:solidFill>
                  <a:srgbClr val="FFFFFF"/>
                </a:solidFill>
                <a:cs typeface="Calibri"/>
              </a:rPr>
              <a:t>ruiz</a:t>
            </a:r>
            <a:r>
              <a:rPr lang="es-ES" sz="1400">
                <a:solidFill>
                  <a:srgbClr val="FFFFFF"/>
                </a:solidFill>
                <a:cs typeface="Calibri"/>
              </a:rPr>
              <a:t>: </a:t>
            </a:r>
            <a:r>
              <a:rPr lang="es-ES" sz="1400" err="1">
                <a:solidFill>
                  <a:srgbClr val="FFFFFF"/>
                </a:solidFill>
                <a:cs typeface="Calibri"/>
              </a:rPr>
              <a:t>cod</a:t>
            </a:r>
            <a:r>
              <a:rPr lang="es-ES" sz="1400">
                <a:solidFill>
                  <a:srgbClr val="FFFFFF"/>
                </a:solidFill>
                <a:cs typeface="Calibri"/>
              </a:rPr>
              <a:t>:</a:t>
            </a:r>
            <a:r>
              <a:rPr lang="es-ES" sz="1400">
                <a:ea typeface="+mn-lt"/>
                <a:cs typeface="+mn-lt"/>
              </a:rPr>
              <a:t> 1811982195</a:t>
            </a:r>
            <a:endParaRPr lang="es-ES" sz="1400">
              <a:solidFill>
                <a:srgbClr val="FFFFFF"/>
              </a:solidFill>
              <a:cs typeface="Calibri"/>
            </a:endParaRPr>
          </a:p>
          <a:p>
            <a:r>
              <a:rPr lang="es-ES" sz="1400">
                <a:solidFill>
                  <a:srgbClr val="FFFFFF"/>
                </a:solidFill>
                <a:cs typeface="Calibri"/>
              </a:rPr>
              <a:t>Diego Alejandro </a:t>
            </a:r>
            <a:r>
              <a:rPr lang="es-ES" sz="1400" err="1">
                <a:solidFill>
                  <a:srgbClr val="FFFFFF"/>
                </a:solidFill>
                <a:cs typeface="Calibri"/>
              </a:rPr>
              <a:t>Lopez</a:t>
            </a:r>
            <a:r>
              <a:rPr lang="es-ES" sz="1400">
                <a:solidFill>
                  <a:srgbClr val="FFFFFF"/>
                </a:solidFill>
                <a:cs typeface="Calibri"/>
              </a:rPr>
              <a:t> g. Cod: 1821982429</a:t>
            </a:r>
          </a:p>
          <a:p>
            <a:r>
              <a:rPr lang="es-ES" sz="1400">
                <a:solidFill>
                  <a:srgbClr val="FFFFFF"/>
                </a:solidFill>
                <a:cs typeface="Calibri"/>
              </a:rPr>
              <a:t>DAIRO FERNANDEZ DIAZ    COD: 1711021830</a:t>
            </a:r>
          </a:p>
          <a:p>
            <a:endParaRPr lang="es-ES" sz="1800">
              <a:solidFill>
                <a:srgbClr val="FFFFFF"/>
              </a:solidFill>
              <a:cs typeface="Calibri"/>
            </a:endParaRPr>
          </a:p>
          <a:p>
            <a:endParaRPr lang="es-ES" sz="1800">
              <a:solidFill>
                <a:srgbClr val="FFFFFF"/>
              </a:solidFill>
              <a:cs typeface="Calibri"/>
            </a:endParaRPr>
          </a:p>
          <a:p>
            <a:endParaRPr lang="es-ES" sz="1800">
              <a:solidFill>
                <a:srgbClr val="FFFFFF"/>
              </a:solidFill>
              <a:cs typeface="Calibri"/>
            </a:endParaRPr>
          </a:p>
          <a:p>
            <a:endParaRPr lang="es-ES">
              <a:solidFill>
                <a:srgbClr val="FFFFFF"/>
              </a:solidFill>
              <a:cs typeface="Calibri"/>
            </a:endParaRP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CDDC48-C6D5-4B8F-9B6C-AEFA7B6915D9}"/>
              </a:ext>
            </a:extLst>
          </p:cNvPr>
          <p:cNvSpPr>
            <a:spLocks noGrp="1"/>
          </p:cNvSpPr>
          <p:nvPr>
            <p:ph type="title"/>
          </p:nvPr>
        </p:nvSpPr>
        <p:spPr/>
        <p:txBody>
          <a:bodyPr/>
          <a:lstStyle/>
          <a:p>
            <a:r>
              <a:rPr lang="es-ES">
                <a:cs typeface="Calibri Light"/>
              </a:rPr>
              <a:t>DESCRIPCION DE LA API REST</a:t>
            </a:r>
            <a:endParaRPr lang="es-ES"/>
          </a:p>
        </p:txBody>
      </p:sp>
      <p:sp>
        <p:nvSpPr>
          <p:cNvPr id="3" name="Marcador de contenido 2">
            <a:extLst>
              <a:ext uri="{FF2B5EF4-FFF2-40B4-BE49-F238E27FC236}">
                <a16:creationId xmlns:a16="http://schemas.microsoft.com/office/drawing/2014/main" id="{7776330C-632A-4F52-AA12-3E380E0E2E98}"/>
              </a:ext>
            </a:extLst>
          </p:cNvPr>
          <p:cNvSpPr>
            <a:spLocks noGrp="1"/>
          </p:cNvSpPr>
          <p:nvPr>
            <p:ph idx="1"/>
          </p:nvPr>
        </p:nvSpPr>
        <p:spPr>
          <a:xfrm>
            <a:off x="1097280" y="2467635"/>
            <a:ext cx="10058400" cy="2682590"/>
          </a:xfrm>
        </p:spPr>
        <p:txBody>
          <a:bodyPr vert="horz" lIns="0" tIns="45720" rIns="0" bIns="45720" rtlCol="0" anchor="t">
            <a:normAutofit/>
          </a:bodyPr>
          <a:lstStyle/>
          <a:p>
            <a:r>
              <a:rPr lang="es" b="1">
                <a:ea typeface="+mn-lt"/>
                <a:cs typeface="+mn-lt"/>
              </a:rPr>
              <a:t>LIMITACIÓN DE VELOCIDAD</a:t>
            </a:r>
            <a:endParaRPr lang="es-ES">
              <a:cs typeface="Calibri" panose="020F0502020204030204"/>
            </a:endParaRPr>
          </a:p>
          <a:p>
            <a:r>
              <a:rPr lang="es" err="1">
                <a:ea typeface="+mn-lt"/>
                <a:cs typeface="+mn-lt"/>
              </a:rPr>
              <a:t>Swapi</a:t>
            </a:r>
            <a:r>
              <a:rPr lang="es">
                <a:ea typeface="+mn-lt"/>
                <a:cs typeface="+mn-lt"/>
              </a:rPr>
              <a:t> tiene un límite de velocidad para evitar el abuso malicioso (¡como si alguien abusara de los datos de </a:t>
            </a:r>
            <a:r>
              <a:rPr lang="es" err="1">
                <a:ea typeface="+mn-lt"/>
                <a:cs typeface="+mn-lt"/>
              </a:rPr>
              <a:t>Star</a:t>
            </a:r>
            <a:r>
              <a:rPr lang="es">
                <a:ea typeface="+mn-lt"/>
                <a:cs typeface="+mn-lt"/>
              </a:rPr>
              <a:t> </a:t>
            </a:r>
            <a:r>
              <a:rPr lang="es" err="1">
                <a:ea typeface="+mn-lt"/>
                <a:cs typeface="+mn-lt"/>
              </a:rPr>
              <a:t>Wars</a:t>
            </a:r>
            <a:r>
              <a:rPr lang="es">
                <a:ea typeface="+mn-lt"/>
                <a:cs typeface="+mn-lt"/>
              </a:rPr>
              <a:t>!) Y para asegurarse de que nuestro servicio pueda manejar una cantidad potencialmente grande de tráfico. La limitación de velocidad se realiza a través de la dirección IP y actualmente está limitada a 10,000 solicitudes API por día. Esto es suficiente para solicitar todos los datos en el sitio web al menos diez veces. No debería haber ninguna razón para alcanzar el límite de velocidad.</a:t>
            </a:r>
            <a:endParaRPr lang="es-ES">
              <a:ea typeface="+mn-lt"/>
              <a:cs typeface="+mn-lt"/>
            </a:endParaRPr>
          </a:p>
        </p:txBody>
      </p:sp>
    </p:spTree>
    <p:extLst>
      <p:ext uri="{BB962C8B-B14F-4D97-AF65-F5344CB8AC3E}">
        <p14:creationId xmlns:p14="http://schemas.microsoft.com/office/powerpoint/2010/main" val="146684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AC81F-A63A-47B7-975D-C59B42ADE441}"/>
              </a:ext>
            </a:extLst>
          </p:cNvPr>
          <p:cNvSpPr>
            <a:spLocks noGrp="1"/>
          </p:cNvSpPr>
          <p:nvPr>
            <p:ph type="title"/>
          </p:nvPr>
        </p:nvSpPr>
        <p:spPr>
          <a:xfrm>
            <a:off x="1169168" y="1005471"/>
            <a:ext cx="4508740" cy="818154"/>
          </a:xfrm>
        </p:spPr>
        <p:txBody>
          <a:bodyPr/>
          <a:lstStyle/>
          <a:p>
            <a:r>
              <a:rPr lang="es" b="1">
                <a:ea typeface="+mj-lt"/>
                <a:cs typeface="+mj-lt"/>
              </a:rPr>
              <a:t>AUTENTICACIÓN</a:t>
            </a:r>
            <a:endParaRPr lang="es-ES"/>
          </a:p>
        </p:txBody>
      </p:sp>
      <p:sp>
        <p:nvSpPr>
          <p:cNvPr id="3" name="Marcador de contenido 2">
            <a:extLst>
              <a:ext uri="{FF2B5EF4-FFF2-40B4-BE49-F238E27FC236}">
                <a16:creationId xmlns:a16="http://schemas.microsoft.com/office/drawing/2014/main" id="{74C7615B-794C-4C6F-92E1-E48B211ACD17}"/>
              </a:ext>
            </a:extLst>
          </p:cNvPr>
          <p:cNvSpPr>
            <a:spLocks noGrp="1"/>
          </p:cNvSpPr>
          <p:nvPr>
            <p:ph idx="1"/>
          </p:nvPr>
        </p:nvSpPr>
        <p:spPr>
          <a:xfrm>
            <a:off x="1169167" y="1964427"/>
            <a:ext cx="10058400" cy="1244854"/>
          </a:xfrm>
        </p:spPr>
        <p:txBody>
          <a:bodyPr vert="horz" lIns="0" tIns="45720" rIns="0" bIns="45720" rtlCol="0" anchor="t">
            <a:normAutofit fontScale="85000" lnSpcReduction="20000"/>
          </a:bodyPr>
          <a:lstStyle/>
          <a:p>
            <a:r>
              <a:rPr lang="es" err="1">
                <a:ea typeface="+mn-lt"/>
                <a:cs typeface="+mn-lt"/>
              </a:rPr>
              <a:t>Swapi</a:t>
            </a:r>
            <a:r>
              <a:rPr lang="es">
                <a:ea typeface="+mn-lt"/>
                <a:cs typeface="+mn-lt"/>
              </a:rPr>
              <a:t> es una API completamente abierta. No se requiere autenticación para consultar y obtener datos. Esto también significa que hemos limitado lo que puede hacer solo para OBTENER los datos. Si encuentra un error en los datos, twittee al autor o envíelo por correo electrónico.</a:t>
            </a:r>
            <a:br>
              <a:rPr lang="es">
                <a:ea typeface="+mn-lt"/>
                <a:cs typeface="+mn-lt"/>
              </a:rPr>
            </a:br>
            <a:r>
              <a:rPr lang="es">
                <a:ea typeface="+mn-lt"/>
                <a:cs typeface="+mn-lt"/>
              </a:rPr>
              <a:t> </a:t>
            </a:r>
            <a:br>
              <a:rPr lang="es">
                <a:ea typeface="+mn-lt"/>
                <a:cs typeface="+mn-lt"/>
              </a:rPr>
            </a:br>
            <a:endParaRPr lang="es">
              <a:ea typeface="+mn-lt"/>
              <a:cs typeface="+mn-lt"/>
            </a:endParaRPr>
          </a:p>
          <a:p>
            <a:endParaRPr lang="es-ES">
              <a:cs typeface="Calibri"/>
            </a:endParaRPr>
          </a:p>
        </p:txBody>
      </p:sp>
      <p:sp>
        <p:nvSpPr>
          <p:cNvPr id="7" name="Título 1">
            <a:extLst>
              <a:ext uri="{FF2B5EF4-FFF2-40B4-BE49-F238E27FC236}">
                <a16:creationId xmlns:a16="http://schemas.microsoft.com/office/drawing/2014/main" id="{B72BA548-3B5F-4CB1-84C4-F4D2528BA18B}"/>
              </a:ext>
            </a:extLst>
          </p:cNvPr>
          <p:cNvSpPr txBox="1">
            <a:spLocks/>
          </p:cNvSpPr>
          <p:nvPr/>
        </p:nvSpPr>
        <p:spPr>
          <a:xfrm>
            <a:off x="990888" y="3026928"/>
            <a:ext cx="4508740" cy="8181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 b="1">
                <a:ea typeface="+mj-lt"/>
                <a:cs typeface="+mj-lt"/>
              </a:rPr>
              <a:t>ESQUEMA JSON</a:t>
            </a:r>
            <a:endParaRPr lang="es-ES"/>
          </a:p>
        </p:txBody>
      </p:sp>
      <p:sp>
        <p:nvSpPr>
          <p:cNvPr id="9" name="Marcador de contenido 2">
            <a:extLst>
              <a:ext uri="{FF2B5EF4-FFF2-40B4-BE49-F238E27FC236}">
                <a16:creationId xmlns:a16="http://schemas.microsoft.com/office/drawing/2014/main" id="{B45BB8A4-6298-4427-82B2-3F0B69A0169E}"/>
              </a:ext>
            </a:extLst>
          </p:cNvPr>
          <p:cNvSpPr txBox="1">
            <a:spLocks/>
          </p:cNvSpPr>
          <p:nvPr/>
        </p:nvSpPr>
        <p:spPr>
          <a:xfrm>
            <a:off x="1068525" y="4121031"/>
            <a:ext cx="10058400" cy="1244854"/>
          </a:xfrm>
          <a:prstGeom prst="rect">
            <a:avLst/>
          </a:prstGeom>
        </p:spPr>
        <p:txBody>
          <a:bodyPr vert="horz" lIns="0" tIns="45720" rIns="0" bIns="45720" rtlCol="0" anchor="t">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 sz="1700">
                <a:ea typeface="+mn-lt"/>
                <a:cs typeface="+mn-lt"/>
              </a:rPr>
              <a:t>Todos los recursos son compatibles con el esquema JSON. Hacer una solicitud a / api / &lt;</a:t>
            </a:r>
            <a:r>
              <a:rPr lang="es" sz="1700" err="1">
                <a:ea typeface="+mn-lt"/>
                <a:cs typeface="+mn-lt"/>
              </a:rPr>
              <a:t>resource</a:t>
            </a:r>
            <a:r>
              <a:rPr lang="es" sz="1700">
                <a:ea typeface="+mn-lt"/>
                <a:cs typeface="+mn-lt"/>
              </a:rPr>
              <a:t>&gt; / </a:t>
            </a:r>
            <a:r>
              <a:rPr lang="es" sz="1700" err="1">
                <a:ea typeface="+mn-lt"/>
                <a:cs typeface="+mn-lt"/>
              </a:rPr>
              <a:t>schema</a:t>
            </a:r>
            <a:r>
              <a:rPr lang="es" sz="1700">
                <a:ea typeface="+mn-lt"/>
                <a:cs typeface="+mn-lt"/>
              </a:rPr>
              <a:t> le dará los detalles de ese recurso. Esto le permitirá inspeccionar mediante programación los atributos de ese recurso y sus tipos.</a:t>
            </a:r>
            <a:br>
              <a:rPr lang="es">
                <a:ea typeface="+mn-lt"/>
                <a:cs typeface="+mn-lt"/>
              </a:rPr>
            </a:br>
            <a:endParaRPr lang="es">
              <a:ea typeface="+mn-lt"/>
              <a:cs typeface="+mn-lt"/>
            </a:endParaRPr>
          </a:p>
          <a:p>
            <a:endParaRPr lang="es-ES">
              <a:cs typeface="Calibri"/>
            </a:endParaRPr>
          </a:p>
        </p:txBody>
      </p:sp>
    </p:spTree>
    <p:extLst>
      <p:ext uri="{BB962C8B-B14F-4D97-AF65-F5344CB8AC3E}">
        <p14:creationId xmlns:p14="http://schemas.microsoft.com/office/powerpoint/2010/main" val="13702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1E3B4-5FC6-4852-97B8-26879927A216}"/>
              </a:ext>
            </a:extLst>
          </p:cNvPr>
          <p:cNvSpPr>
            <a:spLocks noGrp="1"/>
          </p:cNvSpPr>
          <p:nvPr>
            <p:ph type="title"/>
          </p:nvPr>
        </p:nvSpPr>
        <p:spPr/>
        <p:txBody>
          <a:bodyPr/>
          <a:lstStyle/>
          <a:p>
            <a:pPr algn="ctr"/>
            <a:r>
              <a:rPr lang="es-CO" b="1">
                <a:ea typeface="+mj-lt"/>
                <a:cs typeface="+mj-lt"/>
              </a:rPr>
              <a:t>CONSUMO DE Y PRUEBAS</a:t>
            </a:r>
            <a:endParaRPr lang="es-ES"/>
          </a:p>
        </p:txBody>
      </p:sp>
      <p:sp>
        <p:nvSpPr>
          <p:cNvPr id="3" name="Marcador de contenido 2">
            <a:extLst>
              <a:ext uri="{FF2B5EF4-FFF2-40B4-BE49-F238E27FC236}">
                <a16:creationId xmlns:a16="http://schemas.microsoft.com/office/drawing/2014/main" id="{07402D96-09D5-41DF-88FC-FA494528D6D5}"/>
              </a:ext>
            </a:extLst>
          </p:cNvPr>
          <p:cNvSpPr>
            <a:spLocks noGrp="1"/>
          </p:cNvSpPr>
          <p:nvPr>
            <p:ph idx="1"/>
          </p:nvPr>
        </p:nvSpPr>
        <p:spPr>
          <a:xfrm>
            <a:off x="1097280" y="2108201"/>
            <a:ext cx="4595004" cy="2351910"/>
          </a:xfrm>
        </p:spPr>
        <p:txBody>
          <a:bodyPr vert="horz" lIns="0" tIns="45720" rIns="0" bIns="45720" rtlCol="0" anchor="t">
            <a:normAutofit/>
          </a:bodyPr>
          <a:lstStyle/>
          <a:p>
            <a:pPr algn="just"/>
            <a:r>
              <a:rPr lang="es-CO">
                <a:ea typeface="+mn-lt"/>
                <a:cs typeface="+mn-lt"/>
              </a:rPr>
              <a:t>Realizamos la consulta desde el cliente POST MAN, el cual es un cliente para consumir REST.</a:t>
            </a:r>
            <a:endParaRPr lang="es-ES">
              <a:cs typeface="Calibri" panose="020F0502020204030204"/>
            </a:endParaRPr>
          </a:p>
          <a:p>
            <a:pPr algn="just"/>
            <a:r>
              <a:rPr lang="es-CO">
                <a:ea typeface="+mn-lt"/>
                <a:cs typeface="+mn-lt"/>
              </a:rPr>
              <a:t>Consumimos la siguiente URL:</a:t>
            </a:r>
            <a:endParaRPr lang="es-ES"/>
          </a:p>
          <a:p>
            <a:pPr algn="just"/>
            <a:r>
              <a:rPr lang="es-CO">
                <a:ea typeface="+mn-lt"/>
                <a:cs typeface="+mn-lt"/>
                <a:hlinkClick r:id="rId2"/>
              </a:rPr>
              <a:t>http://swapi.co/api/planets/1/</a:t>
            </a:r>
            <a:r>
              <a:rPr lang="es-CO">
                <a:ea typeface="+mn-lt"/>
                <a:cs typeface="+mn-lt"/>
              </a:rPr>
              <a:t>, el cual muestra la siguiente respuesta.</a:t>
            </a:r>
            <a:endParaRPr lang="es-ES"/>
          </a:p>
          <a:p>
            <a:endParaRPr lang="es-ES">
              <a:cs typeface="Calibri"/>
            </a:endParaRPr>
          </a:p>
        </p:txBody>
      </p:sp>
      <p:pic>
        <p:nvPicPr>
          <p:cNvPr id="4" name="Imagen 4" descr="Imagen que contiene captura de pantalla&#10;&#10;Descripción generada con confianza muy alta">
            <a:extLst>
              <a:ext uri="{FF2B5EF4-FFF2-40B4-BE49-F238E27FC236}">
                <a16:creationId xmlns:a16="http://schemas.microsoft.com/office/drawing/2014/main" id="{0C5F9A96-4666-49F7-9F93-C7D273FECB84}"/>
              </a:ext>
            </a:extLst>
          </p:cNvPr>
          <p:cNvPicPr>
            <a:picLocks noChangeAspect="1"/>
          </p:cNvPicPr>
          <p:nvPr/>
        </p:nvPicPr>
        <p:blipFill>
          <a:blip r:embed="rId3"/>
          <a:stretch>
            <a:fillRect/>
          </a:stretch>
        </p:blipFill>
        <p:spPr>
          <a:xfrm>
            <a:off x="6090250" y="2057843"/>
            <a:ext cx="6006859" cy="3231144"/>
          </a:xfrm>
          <a:prstGeom prst="rect">
            <a:avLst/>
          </a:prstGeom>
        </p:spPr>
      </p:pic>
      <p:graphicFrame>
        <p:nvGraphicFramePr>
          <p:cNvPr id="7" name="Tabla 6">
            <a:extLst>
              <a:ext uri="{FF2B5EF4-FFF2-40B4-BE49-F238E27FC236}">
                <a16:creationId xmlns:a16="http://schemas.microsoft.com/office/drawing/2014/main" id="{086200C6-1790-4810-95A8-3E5245213C3E}"/>
              </a:ext>
            </a:extLst>
          </p:cNvPr>
          <p:cNvGraphicFramePr>
            <a:graphicFrameLocks noGrp="1"/>
          </p:cNvGraphicFramePr>
          <p:nvPr>
            <p:extLst>
              <p:ext uri="{D42A27DB-BD31-4B8C-83A1-F6EECF244321}">
                <p14:modId xmlns:p14="http://schemas.microsoft.com/office/powerpoint/2010/main" val="300295091"/>
              </p:ext>
            </p:extLst>
          </p:nvPr>
        </p:nvGraphicFramePr>
        <p:xfrm>
          <a:off x="366922" y="4614845"/>
          <a:ext cx="5937250" cy="1280160"/>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800986733"/>
                    </a:ext>
                  </a:extLst>
                </a:gridCol>
                <a:gridCol w="1485900">
                  <a:extLst>
                    <a:ext uri="{9D8B030D-6E8A-4147-A177-3AD203B41FA5}">
                      <a16:colId xmlns:a16="http://schemas.microsoft.com/office/drawing/2014/main" val="1366740572"/>
                    </a:ext>
                  </a:extLst>
                </a:gridCol>
                <a:gridCol w="3540125">
                  <a:extLst>
                    <a:ext uri="{9D8B030D-6E8A-4147-A177-3AD203B41FA5}">
                      <a16:colId xmlns:a16="http://schemas.microsoft.com/office/drawing/2014/main" val="4018567514"/>
                    </a:ext>
                  </a:extLst>
                </a:gridCol>
              </a:tblGrid>
              <a:tr h="182245">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1898465057"/>
                  </a:ext>
                </a:extLst>
              </a:tr>
              <a:tr h="0">
                <a:tc>
                  <a:txBody>
                    <a:bodyPr/>
                    <a:lstStyle/>
                    <a:p>
                      <a:pPr algn="just">
                        <a:spcAft>
                          <a:spcPts val="0"/>
                        </a:spcAft>
                      </a:pPr>
                      <a:r>
                        <a:rPr lang="es-CO" sz="1200">
                          <a:effectLst/>
                        </a:rPr>
                        <a:t>films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la película.</a:t>
                      </a:r>
                      <a:endParaRPr lang="es-CO">
                        <a:effectLst/>
                      </a:endParaRPr>
                    </a:p>
                  </a:txBody>
                  <a:tcPr marL="68580" marR="68580" marT="0" marB="0"/>
                </a:tc>
                <a:extLst>
                  <a:ext uri="{0D108BD9-81ED-4DB2-BD59-A6C34878D82A}">
                    <a16:rowId xmlns:a16="http://schemas.microsoft.com/office/drawing/2014/main" val="3836512847"/>
                  </a:ext>
                </a:extLst>
              </a:tr>
              <a:tr h="0">
                <a:tc>
                  <a:txBody>
                    <a:bodyPr/>
                    <a:lstStyle/>
                    <a:p>
                      <a:pPr algn="just">
                        <a:spcAft>
                          <a:spcPts val="0"/>
                        </a:spcAft>
                      </a:pPr>
                      <a:r>
                        <a:rPr lang="es-CO" sz="1200">
                          <a:effectLst/>
                        </a:rPr>
                        <a:t>people</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la gente.</a:t>
                      </a:r>
                      <a:endParaRPr lang="es-CO">
                        <a:effectLst/>
                      </a:endParaRPr>
                    </a:p>
                  </a:txBody>
                  <a:tcPr marL="68580" marR="68580" marT="0" marB="0"/>
                </a:tc>
                <a:extLst>
                  <a:ext uri="{0D108BD9-81ED-4DB2-BD59-A6C34878D82A}">
                    <a16:rowId xmlns:a16="http://schemas.microsoft.com/office/drawing/2014/main" val="3610326848"/>
                  </a:ext>
                </a:extLst>
              </a:tr>
              <a:tr h="0">
                <a:tc>
                  <a:txBody>
                    <a:bodyPr/>
                    <a:lstStyle/>
                    <a:p>
                      <a:pPr algn="just">
                        <a:spcAft>
                          <a:spcPts val="0"/>
                        </a:spcAft>
                      </a:pPr>
                      <a:r>
                        <a:rPr lang="es-CO" sz="1200">
                          <a:effectLst/>
                        </a:rPr>
                        <a:t>planets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los planetas.</a:t>
                      </a:r>
                      <a:endParaRPr lang="es-CO">
                        <a:effectLst/>
                      </a:endParaRPr>
                    </a:p>
                  </a:txBody>
                  <a:tcPr marL="68580" marR="68580" marT="0" marB="0"/>
                </a:tc>
                <a:extLst>
                  <a:ext uri="{0D108BD9-81ED-4DB2-BD59-A6C34878D82A}">
                    <a16:rowId xmlns:a16="http://schemas.microsoft.com/office/drawing/2014/main" val="2628843380"/>
                  </a:ext>
                </a:extLst>
              </a:tr>
              <a:tr h="0">
                <a:tc>
                  <a:txBody>
                    <a:bodyPr/>
                    <a:lstStyle/>
                    <a:p>
                      <a:pPr algn="just">
                        <a:spcAft>
                          <a:spcPts val="0"/>
                        </a:spcAft>
                      </a:pPr>
                      <a:r>
                        <a:rPr lang="es-CO" sz="1200">
                          <a:effectLst/>
                        </a:rPr>
                        <a:t>species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las especies.</a:t>
                      </a:r>
                      <a:endParaRPr lang="es-CO">
                        <a:effectLst/>
                      </a:endParaRPr>
                    </a:p>
                  </a:txBody>
                  <a:tcPr marL="68580" marR="68580" marT="0" marB="0"/>
                </a:tc>
                <a:extLst>
                  <a:ext uri="{0D108BD9-81ED-4DB2-BD59-A6C34878D82A}">
                    <a16:rowId xmlns:a16="http://schemas.microsoft.com/office/drawing/2014/main" val="2441894736"/>
                  </a:ext>
                </a:extLst>
              </a:tr>
              <a:tr h="0">
                <a:tc>
                  <a:txBody>
                    <a:bodyPr/>
                    <a:lstStyle/>
                    <a:p>
                      <a:pPr algn="just">
                        <a:spcAft>
                          <a:spcPts val="0"/>
                        </a:spcAft>
                      </a:pPr>
                      <a:r>
                        <a:rPr lang="es-CO" sz="1200">
                          <a:effectLst/>
                        </a:rPr>
                        <a:t>starships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las naves espaciales.</a:t>
                      </a:r>
                      <a:endParaRPr lang="es-CO">
                        <a:effectLst/>
                      </a:endParaRPr>
                    </a:p>
                  </a:txBody>
                  <a:tcPr marL="68580" marR="68580" marT="0" marB="0"/>
                </a:tc>
                <a:extLst>
                  <a:ext uri="{0D108BD9-81ED-4DB2-BD59-A6C34878D82A}">
                    <a16:rowId xmlns:a16="http://schemas.microsoft.com/office/drawing/2014/main" val="4028445996"/>
                  </a:ext>
                </a:extLst>
              </a:tr>
              <a:tr h="0">
                <a:tc>
                  <a:txBody>
                    <a:bodyPr/>
                    <a:lstStyle/>
                    <a:p>
                      <a:pPr algn="just">
                        <a:spcAft>
                          <a:spcPts val="0"/>
                        </a:spcAft>
                      </a:pPr>
                      <a:r>
                        <a:rPr lang="es-CO" sz="1200">
                          <a:effectLst/>
                        </a:rPr>
                        <a:t>vehicles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url de los recursos de los vehículos.</a:t>
                      </a:r>
                      <a:endParaRPr lang="es-CO">
                        <a:effectLst/>
                      </a:endParaRPr>
                    </a:p>
                  </a:txBody>
                  <a:tcPr marL="68580" marR="68580" marT="0" marB="0"/>
                </a:tc>
                <a:extLst>
                  <a:ext uri="{0D108BD9-81ED-4DB2-BD59-A6C34878D82A}">
                    <a16:rowId xmlns:a16="http://schemas.microsoft.com/office/drawing/2014/main" val="2640474785"/>
                  </a:ext>
                </a:extLst>
              </a:tr>
            </a:tbl>
          </a:graphicData>
        </a:graphic>
      </p:graphicFrame>
      <p:sp>
        <p:nvSpPr>
          <p:cNvPr id="8" name="CuadroTexto 7">
            <a:extLst>
              <a:ext uri="{FF2B5EF4-FFF2-40B4-BE49-F238E27FC236}">
                <a16:creationId xmlns:a16="http://schemas.microsoft.com/office/drawing/2014/main" id="{D5106D04-D4A9-4C2E-995E-739B1A59F4C4}"/>
              </a:ext>
            </a:extLst>
          </p:cNvPr>
          <p:cNvSpPr txBox="1"/>
          <p:nvPr/>
        </p:nvSpPr>
        <p:spPr>
          <a:xfrm>
            <a:off x="2711570" y="50407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Tree>
    <p:extLst>
      <p:ext uri="{BB962C8B-B14F-4D97-AF65-F5344CB8AC3E}">
        <p14:creationId xmlns:p14="http://schemas.microsoft.com/office/powerpoint/2010/main" val="22503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r>
              <a:rPr lang="es-CO" b="1">
                <a:ea typeface="+mj-lt"/>
                <a:cs typeface="+mj-lt"/>
              </a:rPr>
              <a:t>PEOPLE</a:t>
            </a:r>
            <a:endParaRPr lang="es-ES"/>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62752" y="1993182"/>
            <a:ext cx="4566250" cy="2883873"/>
          </a:xfrm>
        </p:spPr>
        <p:txBody>
          <a:bodyPr vert="horz" lIns="0" tIns="45720" rIns="0" bIns="45720" rtlCol="0" anchor="t">
            <a:noAutofit/>
          </a:bodyPr>
          <a:lstStyle/>
          <a:p>
            <a:r>
              <a:rPr lang="es" sz="1700">
                <a:ea typeface="+mn-lt"/>
                <a:cs typeface="+mn-lt"/>
              </a:rPr>
              <a:t>Un recurso de personas es una persona o personaje individual dentro del universo de Star Wars.</a:t>
            </a:r>
            <a:endParaRPr lang="es-ES" sz="1700">
              <a:cs typeface="Calibri" panose="020F0502020204030204"/>
            </a:endParaRPr>
          </a:p>
          <a:p>
            <a:r>
              <a:rPr lang="es-CO" sz="1700" b="1" err="1">
                <a:ea typeface="+mn-lt"/>
                <a:cs typeface="+mn-lt"/>
              </a:rPr>
              <a:t>Endpoints</a:t>
            </a:r>
            <a:r>
              <a:rPr lang="es-CO" sz="1700" b="1">
                <a:ea typeface="+mn-lt"/>
                <a:cs typeface="+mn-lt"/>
              </a:rPr>
              <a:t>:</a:t>
            </a:r>
            <a:endParaRPr lang="es-ES" sz="1700">
              <a:cs typeface="Calibri"/>
            </a:endParaRPr>
          </a:p>
          <a:p>
            <a:r>
              <a:rPr lang="es-CO" sz="1700">
                <a:latin typeface="Consolas"/>
              </a:rPr>
              <a:t>/</a:t>
            </a:r>
            <a:r>
              <a:rPr lang="es-CO" sz="1700" err="1">
                <a:latin typeface="Consolas"/>
              </a:rPr>
              <a:t>people</a:t>
            </a:r>
            <a:r>
              <a:rPr lang="es-CO" sz="1700">
                <a:latin typeface="Consolas"/>
              </a:rPr>
              <a:t>/:</a:t>
            </a:r>
            <a:r>
              <a:rPr lang="es" sz="1700">
                <a:ea typeface="+mn-lt"/>
                <a:cs typeface="+mn-lt"/>
              </a:rPr>
              <a:t> Obtener todos los recursos humanos</a:t>
            </a:r>
            <a:endParaRPr lang="es-ES" sz="1700">
              <a:cs typeface="Calibri"/>
            </a:endParaRPr>
          </a:p>
          <a:p>
            <a:r>
              <a:rPr lang="es-CO" sz="1700">
                <a:latin typeface="Consolas"/>
              </a:rPr>
              <a:t>/</a:t>
            </a:r>
            <a:r>
              <a:rPr lang="es-CO" sz="1700" err="1">
                <a:latin typeface="Consolas"/>
              </a:rPr>
              <a:t>people</a:t>
            </a:r>
            <a:r>
              <a:rPr lang="es-CO" sz="1700">
                <a:latin typeface="Consolas"/>
              </a:rPr>
              <a:t>/:id/: </a:t>
            </a:r>
            <a:r>
              <a:rPr lang="es" sz="1700">
                <a:ea typeface="+mn-lt"/>
                <a:cs typeface="+mn-lt"/>
              </a:rPr>
              <a:t>Obtener un recurso de personas específico</a:t>
            </a:r>
            <a:endParaRPr lang="es-ES" sz="1700">
              <a:cs typeface="Calibri"/>
            </a:endParaRPr>
          </a:p>
          <a:p>
            <a:r>
              <a:rPr lang="es-CO" sz="1700">
                <a:latin typeface="Consolas"/>
              </a:rPr>
              <a:t>/</a:t>
            </a:r>
            <a:r>
              <a:rPr lang="es-CO" sz="1700" err="1">
                <a:latin typeface="Consolas"/>
              </a:rPr>
              <a:t>people</a:t>
            </a:r>
            <a:r>
              <a:rPr lang="es-CO" sz="1700">
                <a:latin typeface="Consolas"/>
              </a:rPr>
              <a:t>/</a:t>
            </a:r>
            <a:r>
              <a:rPr lang="es-CO" sz="1700" err="1">
                <a:latin typeface="Consolas"/>
              </a:rPr>
              <a:t>schema</a:t>
            </a:r>
            <a:r>
              <a:rPr lang="es-CO" sz="1700">
                <a:latin typeface="Consolas"/>
              </a:rPr>
              <a:t>/ :</a:t>
            </a:r>
            <a:r>
              <a:rPr lang="es-CO" sz="1700">
                <a:ea typeface="+mn-lt"/>
                <a:cs typeface="+mn-lt"/>
              </a:rPr>
              <a:t> </a:t>
            </a:r>
            <a:r>
              <a:rPr lang="es-CO" sz="1700">
                <a:latin typeface="Consolas"/>
              </a:rPr>
              <a:t>ver el esquema JSON para este recurso</a:t>
            </a:r>
            <a:endParaRPr lang="es-ES" sz="1700">
              <a:cs typeface="Calibri"/>
            </a:endParaRPr>
          </a:p>
          <a:p>
            <a:endParaRPr lang="es-ES" sz="1700">
              <a:cs typeface="Calibri"/>
            </a:endParaRPr>
          </a:p>
          <a:p>
            <a:r>
              <a:rPr lang="es-CO" sz="1700">
                <a:latin typeface="Consolas"/>
              </a:rPr>
              <a:t>Se consume la siguiente URL:</a:t>
            </a:r>
            <a:endParaRPr lang="es-ES" sz="1700">
              <a:cs typeface="Calibri"/>
            </a:endParaRPr>
          </a:p>
          <a:p>
            <a:r>
              <a:rPr lang="es-CO" sz="1700">
                <a:ea typeface="+mn-lt"/>
                <a:cs typeface="+mn-lt"/>
                <a:hlinkClick r:id="rId2"/>
              </a:rPr>
              <a:t>https://swapi.co/api/people/1/</a:t>
            </a:r>
            <a:endParaRPr lang="es-ES" sz="1700">
              <a:cs typeface="Calibri"/>
            </a:endParaRPr>
          </a:p>
          <a:p>
            <a:endParaRPr lang="es-ES" sz="1700">
              <a:cs typeface="Calibri"/>
            </a:endParaRPr>
          </a:p>
        </p:txBody>
      </p:sp>
      <p:pic>
        <p:nvPicPr>
          <p:cNvPr id="4" name="Imagen 4" descr="Imagen que contiene captura de pantalla&#10;&#10;Descripción generada con confianza muy alta">
            <a:extLst>
              <a:ext uri="{FF2B5EF4-FFF2-40B4-BE49-F238E27FC236}">
                <a16:creationId xmlns:a16="http://schemas.microsoft.com/office/drawing/2014/main" id="{40EEB6FD-7021-470B-9D27-0EAAD2181F58}"/>
              </a:ext>
            </a:extLst>
          </p:cNvPr>
          <p:cNvPicPr>
            <a:picLocks noChangeAspect="1"/>
          </p:cNvPicPr>
          <p:nvPr/>
        </p:nvPicPr>
        <p:blipFill>
          <a:blip r:embed="rId3"/>
          <a:stretch>
            <a:fillRect/>
          </a:stretch>
        </p:blipFill>
        <p:spPr>
          <a:xfrm>
            <a:off x="5083834" y="2054456"/>
            <a:ext cx="6438180" cy="3410447"/>
          </a:xfrm>
          <a:prstGeom prst="rect">
            <a:avLst/>
          </a:prstGeom>
        </p:spPr>
      </p:pic>
    </p:spTree>
    <p:extLst>
      <p:ext uri="{BB962C8B-B14F-4D97-AF65-F5344CB8AC3E}">
        <p14:creationId xmlns:p14="http://schemas.microsoft.com/office/powerpoint/2010/main" val="425699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234639" y="70943"/>
            <a:ext cx="4379344" cy="1005059"/>
          </a:xfrm>
        </p:spPr>
        <p:txBody>
          <a:bodyPr/>
          <a:lstStyle/>
          <a:p>
            <a:r>
              <a:rPr lang="es-CO" b="1">
                <a:latin typeface="Times New Roman"/>
                <a:cs typeface="Times New Roman"/>
              </a:rPr>
              <a:t>ATRIBUTOS</a:t>
            </a:r>
            <a:endParaRPr lang="es-ES"/>
          </a:p>
        </p:txBody>
      </p:sp>
      <p:graphicFrame>
        <p:nvGraphicFramePr>
          <p:cNvPr id="5" name="Marcador de contenido 4">
            <a:extLst>
              <a:ext uri="{FF2B5EF4-FFF2-40B4-BE49-F238E27FC236}">
                <a16:creationId xmlns:a16="http://schemas.microsoft.com/office/drawing/2014/main" id="{E229D8F3-0E3B-40DA-AADC-078AFAC9A995}"/>
              </a:ext>
            </a:extLst>
          </p:cNvPr>
          <p:cNvGraphicFramePr>
            <a:graphicFrameLocks noGrp="1"/>
          </p:cNvGraphicFramePr>
          <p:nvPr>
            <p:ph idx="1"/>
            <p:extLst>
              <p:ext uri="{D42A27DB-BD31-4B8C-83A1-F6EECF244321}">
                <p14:modId xmlns:p14="http://schemas.microsoft.com/office/powerpoint/2010/main" val="2093651398"/>
              </p:ext>
            </p:extLst>
          </p:nvPr>
        </p:nvGraphicFramePr>
        <p:xfrm>
          <a:off x="-28754" y="1279584"/>
          <a:ext cx="12208062" cy="5480149"/>
        </p:xfrm>
        <a:graphic>
          <a:graphicData uri="http://schemas.openxmlformats.org/drawingml/2006/table">
            <a:tbl>
              <a:tblPr firstRow="1" firstCol="1" bandRow="1">
                <a:tableStyleId>{5C22544A-7EE6-4342-B048-85BDC9FD1C3A}</a:tableStyleId>
              </a:tblPr>
              <a:tblGrid>
                <a:gridCol w="1655884">
                  <a:extLst>
                    <a:ext uri="{9D8B030D-6E8A-4147-A177-3AD203B41FA5}">
                      <a16:colId xmlns:a16="http://schemas.microsoft.com/office/drawing/2014/main" val="1511010197"/>
                    </a:ext>
                  </a:extLst>
                </a:gridCol>
                <a:gridCol w="1406769">
                  <a:extLst>
                    <a:ext uri="{9D8B030D-6E8A-4147-A177-3AD203B41FA5}">
                      <a16:colId xmlns:a16="http://schemas.microsoft.com/office/drawing/2014/main" val="1796962035"/>
                    </a:ext>
                  </a:extLst>
                </a:gridCol>
                <a:gridCol w="9145409">
                  <a:extLst>
                    <a:ext uri="{9D8B030D-6E8A-4147-A177-3AD203B41FA5}">
                      <a16:colId xmlns:a16="http://schemas.microsoft.com/office/drawing/2014/main" val="192206691"/>
                    </a:ext>
                  </a:extLst>
                </a:gridCol>
              </a:tblGrid>
              <a:tr h="250437">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1358880767"/>
                  </a:ext>
                </a:extLst>
              </a:tr>
              <a:tr h="250437">
                <a:tc>
                  <a:txBody>
                    <a:bodyPr/>
                    <a:lstStyle/>
                    <a:p>
                      <a:pPr algn="just">
                        <a:spcAft>
                          <a:spcPts val="0"/>
                        </a:spcAft>
                      </a:pPr>
                      <a:r>
                        <a:rPr lang="es-CO" sz="1000" err="1">
                          <a:effectLst/>
                        </a:rPr>
                        <a:t>name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nombre de esta persona.</a:t>
                      </a:r>
                      <a:endParaRPr lang="es-CO">
                        <a:effectLst/>
                      </a:endParaRPr>
                    </a:p>
                  </a:txBody>
                  <a:tcPr marL="68580" marR="68580" marT="0" marB="0"/>
                </a:tc>
                <a:extLst>
                  <a:ext uri="{0D108BD9-81ED-4DB2-BD59-A6C34878D82A}">
                    <a16:rowId xmlns:a16="http://schemas.microsoft.com/office/drawing/2014/main" val="1404009780"/>
                  </a:ext>
                </a:extLst>
              </a:tr>
              <a:tr h="766042">
                <a:tc>
                  <a:txBody>
                    <a:bodyPr/>
                    <a:lstStyle/>
                    <a:p>
                      <a:pPr algn="just">
                        <a:spcAft>
                          <a:spcPts val="0"/>
                        </a:spcAft>
                      </a:pPr>
                      <a:r>
                        <a:rPr lang="es-CO" sz="1000" err="1">
                          <a:effectLst/>
                        </a:rPr>
                        <a:t>birth_year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año de nacimiento de la persona, utilizando el estándar en el universo de ABY o ABY: antes de la batalla de Yavin o después de la batalla de Yavin. La batalla de Yavin es una batalla que ocurre al final del episodio IV de </a:t>
                      </a:r>
                      <a:r>
                        <a:rPr lang="es-CO" sz="1200" err="1">
                          <a:effectLst/>
                        </a:rPr>
                        <a:t>Star</a:t>
                      </a:r>
                      <a:r>
                        <a:rPr lang="es-CO" sz="1200">
                          <a:effectLst/>
                        </a:rPr>
                        <a:t> </a:t>
                      </a:r>
                      <a:r>
                        <a:rPr lang="es-CO" sz="1200" err="1">
                          <a:effectLst/>
                        </a:rPr>
                        <a:t>Wars</a:t>
                      </a:r>
                      <a:r>
                        <a:rPr lang="es-CO" sz="1200">
                          <a:effectLst/>
                        </a:rPr>
                        <a:t>: Una nueva esperanza.</a:t>
                      </a:r>
                      <a:endParaRPr lang="es-CO">
                        <a:effectLst/>
                      </a:endParaRPr>
                    </a:p>
                  </a:txBody>
                  <a:tcPr marL="68580" marR="68580" marT="0" marB="0"/>
                </a:tc>
                <a:extLst>
                  <a:ext uri="{0D108BD9-81ED-4DB2-BD59-A6C34878D82A}">
                    <a16:rowId xmlns:a16="http://schemas.microsoft.com/office/drawing/2014/main" val="725494214"/>
                  </a:ext>
                </a:extLst>
              </a:tr>
              <a:tr h="486142">
                <a:tc>
                  <a:txBody>
                    <a:bodyPr/>
                    <a:lstStyle/>
                    <a:p>
                      <a:pPr algn="just">
                        <a:spcAft>
                          <a:spcPts val="0"/>
                        </a:spcAft>
                      </a:pPr>
                      <a:r>
                        <a:rPr lang="es-CO" sz="1000" err="1">
                          <a:effectLst/>
                        </a:rPr>
                        <a:t>eye_color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color de ojos de esta persona. Será "desconocido" si no se conoce o "n / a" si la persona no tiene ojo..</a:t>
                      </a:r>
                      <a:endParaRPr lang="es-CO">
                        <a:effectLst/>
                      </a:endParaRPr>
                    </a:p>
                  </a:txBody>
                  <a:tcPr marL="68580" marR="68580" marT="0" marB="0"/>
                </a:tc>
                <a:extLst>
                  <a:ext uri="{0D108BD9-81ED-4DB2-BD59-A6C34878D82A}">
                    <a16:rowId xmlns:a16="http://schemas.microsoft.com/office/drawing/2014/main" val="68302693"/>
                  </a:ext>
                </a:extLst>
              </a:tr>
              <a:tr h="486142">
                <a:tc>
                  <a:txBody>
                    <a:bodyPr/>
                    <a:lstStyle/>
                    <a:p>
                      <a:pPr algn="just">
                        <a:spcAft>
                          <a:spcPts val="0"/>
                        </a:spcAft>
                      </a:pPr>
                      <a:r>
                        <a:rPr lang="es-CO" sz="1000" err="1">
                          <a:effectLst/>
                        </a:rPr>
                        <a:t>gender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género de esta persona. "Masculino", "Femenino" o "desconocido", "n / a" si la persona no tiene un género.</a:t>
                      </a:r>
                      <a:endParaRPr lang="es-CO">
                        <a:effectLst/>
                      </a:endParaRPr>
                    </a:p>
                  </a:txBody>
                  <a:tcPr marL="68580" marR="68580" marT="0" marB="0"/>
                </a:tc>
                <a:extLst>
                  <a:ext uri="{0D108BD9-81ED-4DB2-BD59-A6C34878D82A}">
                    <a16:rowId xmlns:a16="http://schemas.microsoft.com/office/drawing/2014/main" val="1481515718"/>
                  </a:ext>
                </a:extLst>
              </a:tr>
              <a:tr h="486142">
                <a:tc>
                  <a:txBody>
                    <a:bodyPr/>
                    <a:lstStyle/>
                    <a:p>
                      <a:pPr algn="just">
                        <a:spcAft>
                          <a:spcPts val="0"/>
                        </a:spcAft>
                      </a:pPr>
                      <a:r>
                        <a:rPr lang="es-CO" sz="1000" err="1">
                          <a:effectLst/>
                        </a:rPr>
                        <a:t>hair_color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color del cabello de esta persona. Será "desconocido" si no se conoce o "n / a" si la persona no tiene cabello.</a:t>
                      </a:r>
                      <a:endParaRPr lang="es-CO">
                        <a:effectLst/>
                      </a:endParaRPr>
                    </a:p>
                  </a:txBody>
                  <a:tcPr marL="68580" marR="68580" marT="0" marB="0"/>
                </a:tc>
                <a:extLst>
                  <a:ext uri="{0D108BD9-81ED-4DB2-BD59-A6C34878D82A}">
                    <a16:rowId xmlns:a16="http://schemas.microsoft.com/office/drawing/2014/main" val="2866591951"/>
                  </a:ext>
                </a:extLst>
              </a:tr>
              <a:tr h="250437">
                <a:tc>
                  <a:txBody>
                    <a:bodyPr/>
                    <a:lstStyle/>
                    <a:p>
                      <a:pPr algn="just">
                        <a:spcAft>
                          <a:spcPts val="0"/>
                        </a:spcAft>
                      </a:pPr>
                      <a:r>
                        <a:rPr lang="es-CO" sz="1000" err="1">
                          <a:effectLst/>
                        </a:rPr>
                        <a:t>height</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altura de la persona en centímetros.</a:t>
                      </a:r>
                      <a:endParaRPr lang="es-CO">
                        <a:effectLst/>
                      </a:endParaRPr>
                    </a:p>
                  </a:txBody>
                  <a:tcPr marL="68580" marR="68580" marT="0" marB="0"/>
                </a:tc>
                <a:extLst>
                  <a:ext uri="{0D108BD9-81ED-4DB2-BD59-A6C34878D82A}">
                    <a16:rowId xmlns:a16="http://schemas.microsoft.com/office/drawing/2014/main" val="3407494897"/>
                  </a:ext>
                </a:extLst>
              </a:tr>
              <a:tr h="250437">
                <a:tc>
                  <a:txBody>
                    <a:bodyPr/>
                    <a:lstStyle/>
                    <a:p>
                      <a:pPr algn="just">
                        <a:spcAft>
                          <a:spcPts val="0"/>
                        </a:spcAft>
                      </a:pPr>
                      <a:r>
                        <a:rPr lang="es-CO" sz="1000" err="1">
                          <a:effectLst/>
                        </a:rPr>
                        <a:t>mass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masa de las personas en kilogramos.</a:t>
                      </a:r>
                      <a:endParaRPr lang="es-CO">
                        <a:effectLst/>
                      </a:endParaRPr>
                    </a:p>
                  </a:txBody>
                  <a:tcPr marL="68580" marR="68580" marT="0" marB="0"/>
                </a:tc>
                <a:extLst>
                  <a:ext uri="{0D108BD9-81ED-4DB2-BD59-A6C34878D82A}">
                    <a16:rowId xmlns:a16="http://schemas.microsoft.com/office/drawing/2014/main" val="2616439214"/>
                  </a:ext>
                </a:extLst>
              </a:tr>
              <a:tr h="250437">
                <a:tc>
                  <a:txBody>
                    <a:bodyPr/>
                    <a:lstStyle/>
                    <a:p>
                      <a:pPr algn="just">
                        <a:spcAft>
                          <a:spcPts val="0"/>
                        </a:spcAft>
                      </a:pPr>
                      <a:r>
                        <a:rPr lang="es-CO" sz="1000" err="1">
                          <a:effectLst/>
                        </a:rPr>
                        <a:t>skin_color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Color de la piel de la persona.</a:t>
                      </a:r>
                      <a:endParaRPr lang="es-CO">
                        <a:effectLst/>
                      </a:endParaRPr>
                    </a:p>
                  </a:txBody>
                  <a:tcPr marL="68580" marR="68580" marT="0" marB="0"/>
                </a:tc>
                <a:extLst>
                  <a:ext uri="{0D108BD9-81ED-4DB2-BD59-A6C34878D82A}">
                    <a16:rowId xmlns:a16="http://schemas.microsoft.com/office/drawing/2014/main" val="2834747856"/>
                  </a:ext>
                </a:extLst>
              </a:tr>
              <a:tr h="250437">
                <a:tc>
                  <a:txBody>
                    <a:bodyPr/>
                    <a:lstStyle/>
                    <a:p>
                      <a:pPr algn="just">
                        <a:spcAft>
                          <a:spcPts val="0"/>
                        </a:spcAft>
                      </a:pPr>
                      <a:r>
                        <a:rPr lang="es-CO" sz="1000" err="1">
                          <a:effectLst/>
                        </a:rPr>
                        <a:t>homeworld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URL de un recurso de planeta, un planeta en el que nació o habita esta persona.</a:t>
                      </a:r>
                      <a:endParaRPr lang="es-CO">
                        <a:effectLst/>
                      </a:endParaRPr>
                    </a:p>
                  </a:txBody>
                  <a:tcPr marL="68580" marR="68580" marT="0" marB="0"/>
                </a:tc>
                <a:extLst>
                  <a:ext uri="{0D108BD9-81ED-4DB2-BD59-A6C34878D82A}">
                    <a16:rowId xmlns:a16="http://schemas.microsoft.com/office/drawing/2014/main" val="2956792292"/>
                  </a:ext>
                </a:extLst>
              </a:tr>
              <a:tr h="250437">
                <a:tc>
                  <a:txBody>
                    <a:bodyPr/>
                    <a:lstStyle/>
                    <a:p>
                      <a:pPr algn="just">
                        <a:spcAft>
                          <a:spcPts val="0"/>
                        </a:spcAft>
                      </a:pPr>
                      <a:r>
                        <a:rPr lang="es-CO" sz="1000">
                          <a:effectLst/>
                        </a:rPr>
                        <a:t>films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spcAft>
                          <a:spcPts val="0"/>
                        </a:spcAft>
                      </a:pPr>
                      <a:r>
                        <a:rPr lang="es-CO" sz="1200">
                          <a:effectLst/>
                        </a:rPr>
                        <a:t>Un Array de URL de recursos de películas en las que ha estado esta persona.</a:t>
                      </a:r>
                      <a:endParaRPr lang="es-CO">
                        <a:effectLst/>
                      </a:endParaRPr>
                    </a:p>
                  </a:txBody>
                  <a:tcPr marL="68580" marR="68580" marT="0" marB="0"/>
                </a:tc>
                <a:extLst>
                  <a:ext uri="{0D108BD9-81ED-4DB2-BD59-A6C34878D82A}">
                    <a16:rowId xmlns:a16="http://schemas.microsoft.com/office/drawing/2014/main" val="28585622"/>
                  </a:ext>
                </a:extLst>
              </a:tr>
              <a:tr h="250437">
                <a:tc>
                  <a:txBody>
                    <a:bodyPr/>
                    <a:lstStyle/>
                    <a:p>
                      <a:pPr algn="just">
                        <a:spcAft>
                          <a:spcPts val="0"/>
                        </a:spcAft>
                      </a:pPr>
                      <a:r>
                        <a:rPr lang="es-CO" sz="1000" err="1">
                          <a:effectLst/>
                        </a:rPr>
                        <a:t>species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URL de las especies de los recursos a la que pertenece esta persona.</a:t>
                      </a:r>
                      <a:endParaRPr lang="es-CO">
                        <a:effectLst/>
                      </a:endParaRPr>
                    </a:p>
                  </a:txBody>
                  <a:tcPr marL="68580" marR="68580" marT="0" marB="0"/>
                </a:tc>
                <a:extLst>
                  <a:ext uri="{0D108BD9-81ED-4DB2-BD59-A6C34878D82A}">
                    <a16:rowId xmlns:a16="http://schemas.microsoft.com/office/drawing/2014/main" val="2086052692"/>
                  </a:ext>
                </a:extLst>
              </a:tr>
              <a:tr h="250437">
                <a:tc>
                  <a:txBody>
                    <a:bodyPr/>
                    <a:lstStyle/>
                    <a:p>
                      <a:pPr algn="just">
                        <a:spcAft>
                          <a:spcPts val="0"/>
                        </a:spcAft>
                      </a:pPr>
                      <a:r>
                        <a:rPr lang="es-CO" sz="1000" err="1">
                          <a:effectLst/>
                        </a:rPr>
                        <a:t>starships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URL de recursos de naves estelares que esta persona ha puesto a prueba.</a:t>
                      </a:r>
                      <a:endParaRPr lang="es-CO">
                        <a:effectLst/>
                      </a:endParaRPr>
                    </a:p>
                  </a:txBody>
                  <a:tcPr marL="68580" marR="68580" marT="0" marB="0"/>
                </a:tc>
                <a:extLst>
                  <a:ext uri="{0D108BD9-81ED-4DB2-BD59-A6C34878D82A}">
                    <a16:rowId xmlns:a16="http://schemas.microsoft.com/office/drawing/2014/main" val="2568214012"/>
                  </a:ext>
                </a:extLst>
              </a:tr>
              <a:tr h="250437">
                <a:tc>
                  <a:txBody>
                    <a:bodyPr/>
                    <a:lstStyle/>
                    <a:p>
                      <a:pPr algn="just">
                        <a:spcAft>
                          <a:spcPts val="0"/>
                        </a:spcAft>
                      </a:pPr>
                      <a:r>
                        <a:rPr lang="es-CO" sz="1000" err="1">
                          <a:effectLst/>
                        </a:rPr>
                        <a:t>vehicles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URL de recursos que esta persona ha piloteado</a:t>
                      </a:r>
                      <a:endParaRPr lang="es-CO">
                        <a:effectLst/>
                      </a:endParaRPr>
                    </a:p>
                  </a:txBody>
                  <a:tcPr marL="68580" marR="68580" marT="0" marB="0"/>
                </a:tc>
                <a:extLst>
                  <a:ext uri="{0D108BD9-81ED-4DB2-BD59-A6C34878D82A}">
                    <a16:rowId xmlns:a16="http://schemas.microsoft.com/office/drawing/2014/main" val="2318222753"/>
                  </a:ext>
                </a:extLst>
              </a:tr>
              <a:tr h="250437">
                <a:tc>
                  <a:txBody>
                    <a:bodyPr/>
                    <a:lstStyle/>
                    <a:p>
                      <a:pPr algn="just">
                        <a:spcAft>
                          <a:spcPts val="0"/>
                        </a:spcAft>
                      </a:pPr>
                      <a:r>
                        <a:rPr lang="es-CO" sz="1000" err="1">
                          <a:effectLst/>
                        </a:rPr>
                        <a:t>url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2364285450"/>
                  </a:ext>
                </a:extLst>
              </a:tr>
              <a:tr h="250437">
                <a:tc>
                  <a:txBody>
                    <a:bodyPr/>
                    <a:lstStyle/>
                    <a:p>
                      <a:pPr algn="just">
                        <a:spcAft>
                          <a:spcPts val="0"/>
                        </a:spcAft>
                      </a:pPr>
                      <a:r>
                        <a:rPr lang="es-CO" sz="1000" err="1">
                          <a:effectLst/>
                        </a:rPr>
                        <a:t>created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2748350555"/>
                  </a:ext>
                </a:extLst>
              </a:tr>
              <a:tr h="250437">
                <a:tc>
                  <a:txBody>
                    <a:bodyPr/>
                    <a:lstStyle/>
                    <a:p>
                      <a:pPr algn="just">
                        <a:spcAft>
                          <a:spcPts val="0"/>
                        </a:spcAft>
                      </a:pPr>
                      <a:r>
                        <a:rPr lang="es-CO" sz="1000" err="1">
                          <a:effectLst/>
                        </a:rPr>
                        <a:t>edited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2663773088"/>
                  </a:ext>
                </a:extLst>
              </a:tr>
            </a:tbl>
          </a:graphicData>
        </a:graphic>
      </p:graphicFrame>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Tree>
    <p:extLst>
      <p:ext uri="{BB962C8B-B14F-4D97-AF65-F5344CB8AC3E}">
        <p14:creationId xmlns:p14="http://schemas.microsoft.com/office/powerpoint/2010/main" val="138132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r>
              <a:rPr lang="es-CO" b="1">
                <a:ea typeface="+mj-lt"/>
                <a:cs typeface="+mj-lt"/>
              </a:rPr>
              <a:t>FILMS</a:t>
            </a:r>
            <a:endParaRPr lang="es-ES"/>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62752" y="1993182"/>
            <a:ext cx="4566250" cy="2883873"/>
          </a:xfrm>
        </p:spPr>
        <p:txBody>
          <a:bodyPr vert="horz" lIns="0" tIns="45720" rIns="0" bIns="45720" rtlCol="0" anchor="t">
            <a:noAutofit/>
          </a:bodyPr>
          <a:lstStyle/>
          <a:p>
            <a:pPr algn="just"/>
            <a:r>
              <a:rPr lang="es-CO" sz="1700">
                <a:ea typeface="+mn-lt"/>
                <a:cs typeface="+mn-lt"/>
              </a:rPr>
              <a:t>Un recurso de película es una sola película.</a:t>
            </a:r>
          </a:p>
          <a:p>
            <a:pPr algn="just"/>
            <a:r>
              <a:rPr lang="es-CO" sz="1700" b="1" err="1">
                <a:ea typeface="+mn-lt"/>
                <a:cs typeface="+mn-lt"/>
              </a:rPr>
              <a:t>Endpoints</a:t>
            </a:r>
            <a:r>
              <a:rPr lang="es-CO" sz="1700" b="1">
                <a:ea typeface="+mn-lt"/>
                <a:cs typeface="+mn-lt"/>
              </a:rPr>
              <a:t>:</a:t>
            </a:r>
            <a:endParaRPr lang="es-ES">
              <a:ea typeface="+mn-lt"/>
              <a:cs typeface="+mn-lt"/>
            </a:endParaRPr>
          </a:p>
          <a:p>
            <a:r>
              <a:rPr lang="es-CO" sz="1700">
                <a:latin typeface="Consolas"/>
              </a:rPr>
              <a:t>/films/           Un recurso de película es una sola</a:t>
            </a:r>
            <a:r>
              <a:rPr lang="es-CO" sz="1700">
                <a:latin typeface="Consolas"/>
                <a:ea typeface="+mn-lt"/>
                <a:cs typeface="+mn-lt"/>
              </a:rPr>
              <a:t> película.</a:t>
            </a:r>
            <a:endParaRPr lang="es-ES"/>
          </a:p>
          <a:p>
            <a:r>
              <a:rPr lang="es-CO" sz="1700">
                <a:latin typeface="Consolas"/>
              </a:rPr>
              <a:t>/films/:id/</a:t>
            </a:r>
            <a:r>
              <a:rPr lang="es-CO" sz="1700">
                <a:ea typeface="+mn-lt"/>
                <a:cs typeface="+mn-lt"/>
              </a:rPr>
              <a:t> </a:t>
            </a:r>
            <a:r>
              <a:rPr lang="es" sz="1700">
                <a:ea typeface="+mn-lt"/>
                <a:cs typeface="+mn-lt"/>
              </a:rPr>
              <a:t>                  Obtener un recurso cinematográfico específico</a:t>
            </a:r>
            <a:endParaRPr lang="es-ES">
              <a:ea typeface="+mn-lt"/>
              <a:cs typeface="+mn-lt"/>
            </a:endParaRPr>
          </a:p>
          <a:p>
            <a:r>
              <a:rPr lang="es-CO" sz="1700">
                <a:latin typeface="Consolas"/>
              </a:rPr>
              <a:t>/films/</a:t>
            </a:r>
            <a:r>
              <a:rPr lang="es-CO" sz="1700" err="1">
                <a:latin typeface="Consolas"/>
              </a:rPr>
              <a:t>schema</a:t>
            </a:r>
            <a:r>
              <a:rPr lang="es-CO" sz="1700">
                <a:latin typeface="Consolas"/>
              </a:rPr>
              <a:t>/    </a:t>
            </a:r>
            <a:r>
              <a:rPr lang="es" sz="1700">
                <a:ea typeface="+mn-lt"/>
                <a:cs typeface="+mn-lt"/>
              </a:rPr>
              <a:t>Ver el esquema JSON para este recurso</a:t>
            </a:r>
            <a:endParaRPr lang="es">
              <a:ea typeface="+mn-lt"/>
              <a:cs typeface="+mn-lt"/>
            </a:endParaRPr>
          </a:p>
          <a:p>
            <a:r>
              <a:rPr lang="es" sz="1700">
                <a:latin typeface="Consolas"/>
                <a:cs typeface="Calibri"/>
              </a:rPr>
              <a:t> </a:t>
            </a:r>
            <a:r>
              <a:rPr lang="es" sz="1700">
                <a:latin typeface="Consolas"/>
              </a:rPr>
              <a:t>Se consume esta URL: </a:t>
            </a:r>
            <a:r>
              <a:rPr lang="es-CO" sz="1700">
                <a:latin typeface="Consolas"/>
                <a:ea typeface="+mn-lt"/>
                <a:cs typeface="+mn-lt"/>
                <a:hlinkClick r:id="rId2"/>
              </a:rPr>
              <a:t>https://swapi.co/api/films/1/</a:t>
            </a:r>
            <a:r>
              <a:rPr lang="es" sz="1700">
                <a:ea typeface="+mn-lt"/>
                <a:cs typeface="+mn-lt"/>
              </a:rPr>
              <a:t> </a:t>
            </a:r>
            <a:endParaRPr lang="es-CO"/>
          </a:p>
          <a:p>
            <a:endParaRPr lang="es-CO"/>
          </a:p>
          <a:p>
            <a:endParaRPr lang="es" sz="1700">
              <a:cs typeface="Calibri"/>
            </a:endParaRPr>
          </a:p>
          <a:p>
            <a:endParaRPr lang="es-ES" sz="1700">
              <a:cs typeface="Calibri"/>
            </a:endParaRPr>
          </a:p>
        </p:txBody>
      </p:sp>
      <p:pic>
        <p:nvPicPr>
          <p:cNvPr id="5" name="Imagen 5" descr="Imagen que contiene captura de pantalla&#10;&#10;Descripción generada con confianza muy alta">
            <a:extLst>
              <a:ext uri="{FF2B5EF4-FFF2-40B4-BE49-F238E27FC236}">
                <a16:creationId xmlns:a16="http://schemas.microsoft.com/office/drawing/2014/main" id="{FE8B40A6-DA23-4844-A23D-1B02208F20CD}"/>
              </a:ext>
            </a:extLst>
          </p:cNvPr>
          <p:cNvPicPr>
            <a:picLocks noChangeAspect="1"/>
          </p:cNvPicPr>
          <p:nvPr/>
        </p:nvPicPr>
        <p:blipFill>
          <a:blip r:embed="rId3"/>
          <a:stretch>
            <a:fillRect/>
          </a:stretch>
        </p:blipFill>
        <p:spPr>
          <a:xfrm>
            <a:off x="4868174" y="2064616"/>
            <a:ext cx="7113916" cy="3950842"/>
          </a:xfrm>
          <a:prstGeom prst="rect">
            <a:avLst/>
          </a:prstGeom>
        </p:spPr>
      </p:pic>
    </p:spTree>
    <p:extLst>
      <p:ext uri="{BB962C8B-B14F-4D97-AF65-F5344CB8AC3E}">
        <p14:creationId xmlns:p14="http://schemas.microsoft.com/office/powerpoint/2010/main" val="155940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133997" y="-944"/>
            <a:ext cx="4379344" cy="1005059"/>
          </a:xfrm>
        </p:spPr>
        <p:txBody>
          <a:bodyPr/>
          <a:lstStyle/>
          <a:p>
            <a:r>
              <a:rPr lang="es-CO" b="1">
                <a:latin typeface="Times New Roman"/>
                <a:cs typeface="Times New Roman"/>
              </a:rPr>
              <a:t>ATRIBUTOS</a:t>
            </a:r>
            <a:endParaRPr lang="es-ES"/>
          </a:p>
        </p:txBody>
      </p:sp>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graphicFrame>
        <p:nvGraphicFramePr>
          <p:cNvPr id="8" name="Marcador de contenido 7">
            <a:extLst>
              <a:ext uri="{FF2B5EF4-FFF2-40B4-BE49-F238E27FC236}">
                <a16:creationId xmlns:a16="http://schemas.microsoft.com/office/drawing/2014/main" id="{0FC516C4-13F8-4F7E-971B-C6A552F83937}"/>
              </a:ext>
            </a:extLst>
          </p:cNvPr>
          <p:cNvGraphicFramePr>
            <a:graphicFrameLocks noGrp="1"/>
          </p:cNvGraphicFramePr>
          <p:nvPr>
            <p:ph idx="1"/>
            <p:extLst>
              <p:ext uri="{D42A27DB-BD31-4B8C-83A1-F6EECF244321}">
                <p14:modId xmlns:p14="http://schemas.microsoft.com/office/powerpoint/2010/main" val="79333946"/>
              </p:ext>
            </p:extLst>
          </p:nvPr>
        </p:nvGraphicFramePr>
        <p:xfrm>
          <a:off x="14377" y="1006415"/>
          <a:ext cx="12204482" cy="5834970"/>
        </p:xfrm>
        <a:graphic>
          <a:graphicData uri="http://schemas.openxmlformats.org/drawingml/2006/table">
            <a:tbl>
              <a:tblPr firstRow="1" firstCol="1" bandRow="1">
                <a:tableStyleId>{5C22544A-7EE6-4342-B048-85BDC9FD1C3A}</a:tableStyleId>
              </a:tblPr>
              <a:tblGrid>
                <a:gridCol w="1186961">
                  <a:extLst>
                    <a:ext uri="{9D8B030D-6E8A-4147-A177-3AD203B41FA5}">
                      <a16:colId xmlns:a16="http://schemas.microsoft.com/office/drawing/2014/main" val="3076995512"/>
                    </a:ext>
                  </a:extLst>
                </a:gridCol>
                <a:gridCol w="1055076">
                  <a:extLst>
                    <a:ext uri="{9D8B030D-6E8A-4147-A177-3AD203B41FA5}">
                      <a16:colId xmlns:a16="http://schemas.microsoft.com/office/drawing/2014/main" val="3277353601"/>
                    </a:ext>
                  </a:extLst>
                </a:gridCol>
                <a:gridCol w="9962445">
                  <a:extLst>
                    <a:ext uri="{9D8B030D-6E8A-4147-A177-3AD203B41FA5}">
                      <a16:colId xmlns:a16="http://schemas.microsoft.com/office/drawing/2014/main" val="1090385660"/>
                    </a:ext>
                  </a:extLst>
                </a:gridCol>
              </a:tblGrid>
              <a:tr h="368693">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4211374162"/>
                  </a:ext>
                </a:extLst>
              </a:tr>
              <a:tr h="368693">
                <a:tc>
                  <a:txBody>
                    <a:bodyPr/>
                    <a:lstStyle/>
                    <a:p>
                      <a:pPr algn="just">
                        <a:spcAft>
                          <a:spcPts val="0"/>
                        </a:spcAft>
                      </a:pPr>
                      <a:r>
                        <a:rPr lang="es-CO" sz="1000" err="1">
                          <a:effectLst/>
                        </a:rPr>
                        <a:t>title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título de la película.</a:t>
                      </a:r>
                      <a:endParaRPr lang="es-CO">
                        <a:effectLst/>
                      </a:endParaRPr>
                    </a:p>
                  </a:txBody>
                  <a:tcPr marL="68580" marR="68580" marT="0" marB="0"/>
                </a:tc>
                <a:extLst>
                  <a:ext uri="{0D108BD9-81ED-4DB2-BD59-A6C34878D82A}">
                    <a16:rowId xmlns:a16="http://schemas.microsoft.com/office/drawing/2014/main" val="1189057728"/>
                  </a:ext>
                </a:extLst>
              </a:tr>
              <a:tr h="368693">
                <a:tc>
                  <a:txBody>
                    <a:bodyPr/>
                    <a:lstStyle/>
                    <a:p>
                      <a:pPr algn="just">
                        <a:spcAft>
                          <a:spcPts val="0"/>
                        </a:spcAft>
                      </a:pPr>
                      <a:r>
                        <a:rPr lang="es-CO" sz="1000" err="1">
                          <a:effectLst/>
                        </a:rPr>
                        <a:t>episode_id</a:t>
                      </a:r>
                      <a:endParaRPr lang="es-CO" err="1">
                        <a:effectLst/>
                      </a:endParaRPr>
                    </a:p>
                  </a:txBody>
                  <a:tcPr marL="68580" marR="68580" marT="0" marB="0"/>
                </a:tc>
                <a:tc>
                  <a:txBody>
                    <a:bodyPr/>
                    <a:lstStyle/>
                    <a:p>
                      <a:pPr algn="just">
                        <a:spcAft>
                          <a:spcPts val="0"/>
                        </a:spcAft>
                      </a:pPr>
                      <a:r>
                        <a:rPr lang="es-CO" sz="1200" err="1">
                          <a:effectLst/>
                        </a:rPr>
                        <a:t>Integer</a:t>
                      </a:r>
                    </a:p>
                  </a:txBody>
                  <a:tcPr marL="68580" marR="68580" marT="0" marB="0"/>
                </a:tc>
                <a:tc>
                  <a:txBody>
                    <a:bodyPr/>
                    <a:lstStyle/>
                    <a:p>
                      <a:pPr algn="just">
                        <a:spcAft>
                          <a:spcPts val="0"/>
                        </a:spcAft>
                      </a:pPr>
                      <a:r>
                        <a:rPr lang="es-CO" sz="1200">
                          <a:effectLst/>
                        </a:rPr>
                        <a:t>El numero de episodio de esta </a:t>
                      </a:r>
                      <a:r>
                        <a:rPr lang="es-CO" sz="1200" err="1">
                          <a:effectLst/>
                        </a:rPr>
                        <a:t>pelicula</a:t>
                      </a:r>
                      <a:r>
                        <a:rPr lang="es-CO" sz="1200">
                          <a:effectLst/>
                        </a:rPr>
                        <a:t>.</a:t>
                      </a:r>
                      <a:endParaRPr lang="es-CO">
                        <a:effectLst/>
                      </a:endParaRPr>
                    </a:p>
                  </a:txBody>
                  <a:tcPr marL="68580" marR="68580" marT="0" marB="0"/>
                </a:tc>
                <a:extLst>
                  <a:ext uri="{0D108BD9-81ED-4DB2-BD59-A6C34878D82A}">
                    <a16:rowId xmlns:a16="http://schemas.microsoft.com/office/drawing/2014/main" val="587398937"/>
                  </a:ext>
                </a:extLst>
              </a:tr>
              <a:tr h="368693">
                <a:tc>
                  <a:txBody>
                    <a:bodyPr/>
                    <a:lstStyle/>
                    <a:p>
                      <a:pPr algn="just">
                        <a:spcAft>
                          <a:spcPts val="0"/>
                        </a:spcAft>
                      </a:pPr>
                      <a:r>
                        <a:rPr lang="es-CO" sz="1000" err="1">
                          <a:effectLst/>
                        </a:rPr>
                        <a:t>opening_crawl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Los párrafos iniciales en el comienzo de esta película.</a:t>
                      </a:r>
                      <a:endParaRPr lang="es-CO">
                        <a:effectLst/>
                      </a:endParaRPr>
                    </a:p>
                  </a:txBody>
                  <a:tcPr marL="68580" marR="68580" marT="0" marB="0"/>
                </a:tc>
                <a:extLst>
                  <a:ext uri="{0D108BD9-81ED-4DB2-BD59-A6C34878D82A}">
                    <a16:rowId xmlns:a16="http://schemas.microsoft.com/office/drawing/2014/main" val="4045939747"/>
                  </a:ext>
                </a:extLst>
              </a:tr>
              <a:tr h="368693">
                <a:tc>
                  <a:txBody>
                    <a:bodyPr/>
                    <a:lstStyle/>
                    <a:p>
                      <a:pPr algn="just">
                        <a:spcAft>
                          <a:spcPts val="0"/>
                        </a:spcAft>
                      </a:pPr>
                      <a:r>
                        <a:rPr lang="es-CO" sz="1000">
                          <a:effectLst/>
                        </a:rPr>
                        <a:t>director</a:t>
                      </a:r>
                      <a:endParaRPr lang="es-CO">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nombre del director de la </a:t>
                      </a:r>
                      <a:r>
                        <a:rPr lang="es-CO" sz="1200" err="1">
                          <a:effectLst/>
                        </a:rPr>
                        <a:t>pelicula</a:t>
                      </a:r>
                      <a:r>
                        <a:rPr lang="es-CO" sz="1200">
                          <a:effectLst/>
                        </a:rPr>
                        <a:t>.</a:t>
                      </a:r>
                      <a:endParaRPr lang="es-CO">
                        <a:effectLst/>
                      </a:endParaRPr>
                    </a:p>
                  </a:txBody>
                  <a:tcPr marL="68580" marR="68580" marT="0" marB="0"/>
                </a:tc>
                <a:extLst>
                  <a:ext uri="{0D108BD9-81ED-4DB2-BD59-A6C34878D82A}">
                    <a16:rowId xmlns:a16="http://schemas.microsoft.com/office/drawing/2014/main" val="2019208264"/>
                  </a:ext>
                </a:extLst>
              </a:tr>
              <a:tr h="368693">
                <a:tc>
                  <a:txBody>
                    <a:bodyPr/>
                    <a:lstStyle/>
                    <a:p>
                      <a:pPr algn="just">
                        <a:spcAft>
                          <a:spcPts val="0"/>
                        </a:spcAft>
                      </a:pPr>
                      <a:r>
                        <a:rPr lang="es-CO" sz="1000" err="1">
                          <a:effectLst/>
                        </a:rPr>
                        <a:t>producer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Los nombres de los productores de esta película. Separado por comas.</a:t>
                      </a:r>
                      <a:endParaRPr lang="es-ES">
                        <a:effectLst/>
                      </a:endParaRPr>
                    </a:p>
                  </a:txBody>
                  <a:tcPr marL="68580" marR="68580" marT="0" marB="0"/>
                </a:tc>
                <a:extLst>
                  <a:ext uri="{0D108BD9-81ED-4DB2-BD59-A6C34878D82A}">
                    <a16:rowId xmlns:a16="http://schemas.microsoft.com/office/drawing/2014/main" val="742029345"/>
                  </a:ext>
                </a:extLst>
              </a:tr>
              <a:tr h="673268">
                <a:tc>
                  <a:txBody>
                    <a:bodyPr/>
                    <a:lstStyle/>
                    <a:p>
                      <a:pPr algn="just">
                        <a:spcAft>
                          <a:spcPts val="0"/>
                        </a:spcAft>
                      </a:pPr>
                      <a:r>
                        <a:rPr lang="es-CO" sz="1000" err="1">
                          <a:effectLst/>
                        </a:rPr>
                        <a:t>release_date</a:t>
                      </a:r>
                      <a:endParaRPr lang="es-CO" err="1">
                        <a:effectLst/>
                      </a:endParaRPr>
                    </a:p>
                  </a:txBody>
                  <a:tcPr marL="68580" marR="68580" marT="0" marB="0"/>
                </a:tc>
                <a:tc>
                  <a:txBody>
                    <a:bodyPr/>
                    <a:lstStyle/>
                    <a:p>
                      <a:pPr algn="just">
                        <a:spcAft>
                          <a:spcPts val="0"/>
                        </a:spcAft>
                      </a:pPr>
                      <a:r>
                        <a:rPr lang="es-CO" sz="1200">
                          <a:effectLst/>
                        </a:rPr>
                        <a:t>Date</a:t>
                      </a:r>
                      <a:endParaRPr lang="es-CO">
                        <a:effectLst/>
                      </a:endParaRPr>
                    </a:p>
                  </a:txBody>
                  <a:tcPr marL="68580" marR="68580" marT="0" marB="0"/>
                </a:tc>
                <a:tc>
                  <a:txBody>
                    <a:bodyPr/>
                    <a:lstStyle/>
                    <a:p>
                      <a:pPr algn="just">
                        <a:spcAft>
                          <a:spcPts val="0"/>
                        </a:spcAft>
                      </a:pPr>
                      <a:r>
                        <a:rPr lang="es-CO" sz="1200">
                          <a:effectLst/>
                        </a:rPr>
                        <a:t>El ISO 8601 formato de fecha de las películas de lanzamiento en el país creador original. </a:t>
                      </a:r>
                      <a:endParaRPr lang="es-CO">
                        <a:effectLst/>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CO">
                        <a:effectLst/>
                      </a:endParaRPr>
                    </a:p>
                  </a:txBody>
                  <a:tcPr marL="68580" marR="68580" marT="0" marB="0"/>
                </a:tc>
                <a:extLst>
                  <a:ext uri="{0D108BD9-81ED-4DB2-BD59-A6C34878D82A}">
                    <a16:rowId xmlns:a16="http://schemas.microsoft.com/office/drawing/2014/main" val="526687864"/>
                  </a:ext>
                </a:extLst>
              </a:tr>
              <a:tr h="368693">
                <a:tc>
                  <a:txBody>
                    <a:bodyPr/>
                    <a:lstStyle/>
                    <a:p>
                      <a:pPr algn="just">
                        <a:spcAft>
                          <a:spcPts val="0"/>
                        </a:spcAft>
                      </a:pPr>
                      <a:r>
                        <a:rPr lang="es-CO" sz="1000" err="1">
                          <a:effectLst/>
                        </a:rPr>
                        <a:t>species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la especie de las especies que están en esta película.</a:t>
                      </a:r>
                      <a:endParaRPr lang="es-CO">
                        <a:effectLst/>
                      </a:endParaRPr>
                    </a:p>
                  </a:txBody>
                  <a:tcPr marL="68580" marR="68580" marT="0" marB="0"/>
                </a:tc>
                <a:extLst>
                  <a:ext uri="{0D108BD9-81ED-4DB2-BD59-A6C34878D82A}">
                    <a16:rowId xmlns:a16="http://schemas.microsoft.com/office/drawing/2014/main" val="3755740789"/>
                  </a:ext>
                </a:extLst>
              </a:tr>
              <a:tr h="368693">
                <a:tc>
                  <a:txBody>
                    <a:bodyPr/>
                    <a:lstStyle/>
                    <a:p>
                      <a:pPr algn="just">
                        <a:spcAft>
                          <a:spcPts val="0"/>
                        </a:spcAft>
                      </a:pPr>
                      <a:r>
                        <a:rPr lang="es-CO" sz="1000" err="1">
                          <a:effectLst/>
                        </a:rPr>
                        <a:t>starships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la especie de las naves espaciales que están en esta película.</a:t>
                      </a:r>
                      <a:endParaRPr lang="es-CO">
                        <a:effectLst/>
                      </a:endParaRPr>
                    </a:p>
                  </a:txBody>
                  <a:tcPr marL="68580" marR="68580" marT="0" marB="0"/>
                </a:tc>
                <a:extLst>
                  <a:ext uri="{0D108BD9-81ED-4DB2-BD59-A6C34878D82A}">
                    <a16:rowId xmlns:a16="http://schemas.microsoft.com/office/drawing/2014/main" val="2503215988"/>
                  </a:ext>
                </a:extLst>
              </a:tr>
              <a:tr h="368693">
                <a:tc>
                  <a:txBody>
                    <a:bodyPr/>
                    <a:lstStyle/>
                    <a:p>
                      <a:pPr algn="just">
                        <a:spcAft>
                          <a:spcPts val="0"/>
                        </a:spcAft>
                      </a:pPr>
                      <a:r>
                        <a:rPr lang="es-CO" sz="1000" err="1">
                          <a:effectLst/>
                        </a:rPr>
                        <a:t>vehicles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 los </a:t>
                      </a:r>
                      <a:r>
                        <a:rPr lang="es-CO" sz="1200" err="1">
                          <a:effectLst/>
                        </a:rPr>
                        <a:t>vehiculos</a:t>
                      </a:r>
                      <a:r>
                        <a:rPr lang="es-CO" sz="1200">
                          <a:effectLst/>
                        </a:rPr>
                        <a:t> de los recursos que están en esta película.</a:t>
                      </a:r>
                      <a:endParaRPr lang="es-CO">
                        <a:effectLst/>
                      </a:endParaRPr>
                    </a:p>
                  </a:txBody>
                  <a:tcPr marL="68580" marR="68580" marT="0" marB="0"/>
                </a:tc>
                <a:extLst>
                  <a:ext uri="{0D108BD9-81ED-4DB2-BD59-A6C34878D82A}">
                    <a16:rowId xmlns:a16="http://schemas.microsoft.com/office/drawing/2014/main" val="2152206756"/>
                  </a:ext>
                </a:extLst>
              </a:tr>
              <a:tr h="368693">
                <a:tc>
                  <a:txBody>
                    <a:bodyPr/>
                    <a:lstStyle/>
                    <a:p>
                      <a:pPr algn="just">
                        <a:spcAft>
                          <a:spcPts val="0"/>
                        </a:spcAft>
                      </a:pPr>
                      <a:r>
                        <a:rPr lang="es-CO" sz="1000" err="1">
                          <a:effectLst/>
                        </a:rPr>
                        <a:t>characters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 array del personaje de los recursos que están en esta película.</a:t>
                      </a:r>
                      <a:endParaRPr lang="es-CO">
                        <a:effectLst/>
                      </a:endParaRPr>
                    </a:p>
                  </a:txBody>
                  <a:tcPr marL="68580" marR="68580" marT="0" marB="0"/>
                </a:tc>
                <a:extLst>
                  <a:ext uri="{0D108BD9-81ED-4DB2-BD59-A6C34878D82A}">
                    <a16:rowId xmlns:a16="http://schemas.microsoft.com/office/drawing/2014/main" val="2183405576"/>
                  </a:ext>
                </a:extLst>
              </a:tr>
              <a:tr h="368693">
                <a:tc>
                  <a:txBody>
                    <a:bodyPr/>
                    <a:lstStyle/>
                    <a:p>
                      <a:pPr algn="just">
                        <a:spcAft>
                          <a:spcPts val="0"/>
                        </a:spcAft>
                      </a:pPr>
                      <a:r>
                        <a:rPr lang="es-CO" sz="1000" err="1">
                          <a:effectLst/>
                        </a:rPr>
                        <a:t>planets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spcAft>
                          <a:spcPts val="0"/>
                        </a:spcAft>
                      </a:pPr>
                      <a:r>
                        <a:rPr lang="es-CO" sz="1200">
                          <a:effectLst/>
                        </a:rPr>
                        <a:t>Un array del planeta de los recursos que están en esta película.</a:t>
                      </a:r>
                      <a:endParaRPr lang="es-CO">
                        <a:effectLst/>
                      </a:endParaRPr>
                    </a:p>
                  </a:txBody>
                  <a:tcPr marL="68580" marR="68580" marT="0" marB="0"/>
                </a:tc>
                <a:extLst>
                  <a:ext uri="{0D108BD9-81ED-4DB2-BD59-A6C34878D82A}">
                    <a16:rowId xmlns:a16="http://schemas.microsoft.com/office/drawing/2014/main" val="2760532656"/>
                  </a:ext>
                </a:extLst>
              </a:tr>
              <a:tr h="368693">
                <a:tc>
                  <a:txBody>
                    <a:bodyPr/>
                    <a:lstStyle/>
                    <a:p>
                      <a:pPr algn="just">
                        <a:spcAft>
                          <a:spcPts val="0"/>
                        </a:spcAft>
                      </a:pPr>
                      <a:r>
                        <a:rPr lang="es-CO" sz="1000" err="1">
                          <a:effectLst/>
                        </a:rPr>
                        <a:t>url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4053202874"/>
                  </a:ext>
                </a:extLst>
              </a:tr>
              <a:tr h="368693">
                <a:tc>
                  <a:txBody>
                    <a:bodyPr/>
                    <a:lstStyle/>
                    <a:p>
                      <a:pPr algn="just">
                        <a:spcAft>
                          <a:spcPts val="0"/>
                        </a:spcAft>
                      </a:pPr>
                      <a:r>
                        <a:rPr lang="es-CO" sz="1000" err="1">
                          <a:effectLst/>
                        </a:rPr>
                        <a:t>created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1710313601"/>
                  </a:ext>
                </a:extLst>
              </a:tr>
              <a:tr h="368693">
                <a:tc>
                  <a:txBody>
                    <a:bodyPr/>
                    <a:lstStyle/>
                    <a:p>
                      <a:pPr algn="just">
                        <a:spcAft>
                          <a:spcPts val="0"/>
                        </a:spcAft>
                      </a:pPr>
                      <a:r>
                        <a:rPr lang="es-CO" sz="1000" err="1">
                          <a:effectLst/>
                        </a:rPr>
                        <a:t>edited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11974937"/>
                  </a:ext>
                </a:extLst>
              </a:tr>
            </a:tbl>
          </a:graphicData>
        </a:graphic>
      </p:graphicFrame>
      <p:sp>
        <p:nvSpPr>
          <p:cNvPr id="9" name="CuadroTexto 8">
            <a:extLst>
              <a:ext uri="{FF2B5EF4-FFF2-40B4-BE49-F238E27FC236}">
                <a16:creationId xmlns:a16="http://schemas.microsoft.com/office/drawing/2014/main" id="{D1A7153C-42F9-49AB-9829-2FFB2DB966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410305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r>
              <a:rPr lang="es-CO" b="1">
                <a:ea typeface="+mj-lt"/>
                <a:cs typeface="+mj-lt"/>
              </a:rPr>
              <a:t>STARSHIPS</a:t>
            </a:r>
            <a:endParaRPr lang="es-ES"/>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62752" y="1993182"/>
            <a:ext cx="4566250" cy="2883873"/>
          </a:xfrm>
        </p:spPr>
        <p:txBody>
          <a:bodyPr vert="horz" lIns="0" tIns="45720" rIns="0" bIns="45720" rtlCol="0" anchor="t">
            <a:noAutofit/>
          </a:bodyPr>
          <a:lstStyle/>
          <a:p>
            <a:pPr algn="just"/>
            <a:r>
              <a:rPr lang="es-CO" sz="1700">
                <a:ea typeface="+mn-lt"/>
                <a:cs typeface="+mn-lt"/>
              </a:rPr>
              <a:t>Una nave espacial es un simple transporte única que tiene capacidad de </a:t>
            </a:r>
            <a:r>
              <a:rPr lang="es-CO" sz="1700" err="1">
                <a:ea typeface="+mn-lt"/>
                <a:cs typeface="+mn-lt"/>
              </a:rPr>
              <a:t>hiperpulsion</a:t>
            </a:r>
            <a:r>
              <a:rPr lang="es-CO" sz="1700">
                <a:ea typeface="+mn-lt"/>
                <a:cs typeface="+mn-lt"/>
              </a:rPr>
              <a:t>.</a:t>
            </a:r>
          </a:p>
          <a:p>
            <a:pPr algn="just"/>
            <a:r>
              <a:rPr lang="es-CO" sz="1700" b="1" err="1">
                <a:ea typeface="+mn-lt"/>
                <a:cs typeface="+mn-lt"/>
              </a:rPr>
              <a:t>Endpoints</a:t>
            </a:r>
            <a:r>
              <a:rPr lang="es-CO" sz="1700" b="1">
                <a:ea typeface="+mn-lt"/>
                <a:cs typeface="+mn-lt"/>
              </a:rPr>
              <a:t>:</a:t>
            </a:r>
            <a:endParaRPr lang="es-ES">
              <a:ea typeface="+mn-lt"/>
              <a:cs typeface="+mn-lt"/>
            </a:endParaRPr>
          </a:p>
          <a:p>
            <a:pPr algn="just"/>
            <a:r>
              <a:rPr lang="es-CO" sz="1700">
                <a:latin typeface="Consolas"/>
              </a:rPr>
              <a:t>/</a:t>
            </a:r>
            <a:r>
              <a:rPr lang="es-CO" sz="1700" err="1">
                <a:latin typeface="Consolas"/>
              </a:rPr>
              <a:t>starships</a:t>
            </a:r>
            <a:r>
              <a:rPr lang="es-CO" sz="1700">
                <a:latin typeface="Consolas"/>
              </a:rPr>
              <a:t>/:       Obtener todos los recursos de la nave estelar</a:t>
            </a:r>
            <a:endParaRPr lang="es-ES"/>
          </a:p>
          <a:p>
            <a:pPr algn="just"/>
            <a:r>
              <a:rPr lang="es-CO" sz="1700">
                <a:latin typeface="Consolas"/>
              </a:rPr>
              <a:t>/</a:t>
            </a:r>
            <a:r>
              <a:rPr lang="es-CO" sz="1700" err="1">
                <a:latin typeface="Consolas"/>
              </a:rPr>
              <a:t>starships</a:t>
            </a:r>
            <a:r>
              <a:rPr lang="es-CO" sz="1700">
                <a:latin typeface="Consolas"/>
              </a:rPr>
              <a:t>/:id/</a:t>
            </a:r>
            <a:r>
              <a:rPr lang="es-CO" sz="1700">
                <a:latin typeface="Consolas"/>
                <a:ea typeface="+mn-lt"/>
                <a:cs typeface="+mn-lt"/>
              </a:rPr>
              <a:t>    </a:t>
            </a:r>
            <a:r>
              <a:rPr lang="es" sz="1700">
                <a:latin typeface="Consolas"/>
                <a:ea typeface="+mn-lt"/>
                <a:cs typeface="+mn-lt"/>
              </a:rPr>
              <a:t>Obtener un recurso de nave espacial específico</a:t>
            </a:r>
            <a:r>
              <a:rPr lang="es-CO" sz="1700">
                <a:latin typeface="Consolas"/>
              </a:rPr>
              <a:t>/</a:t>
            </a:r>
            <a:r>
              <a:rPr lang="es-CO" sz="1700" err="1">
                <a:latin typeface="Consolas"/>
              </a:rPr>
              <a:t>starships</a:t>
            </a:r>
            <a:r>
              <a:rPr lang="es-CO" sz="1700">
                <a:latin typeface="Consolas"/>
              </a:rPr>
              <a:t>/</a:t>
            </a:r>
            <a:r>
              <a:rPr lang="es-CO" sz="1700" err="1">
                <a:latin typeface="Consolas"/>
              </a:rPr>
              <a:t>schema</a:t>
            </a:r>
            <a:r>
              <a:rPr lang="es-CO" sz="1700">
                <a:latin typeface="Consolas"/>
              </a:rPr>
              <a:t>/  </a:t>
            </a:r>
            <a:r>
              <a:rPr lang="es" sz="1700">
                <a:latin typeface="Consolas"/>
                <a:ea typeface="+mn-lt"/>
                <a:cs typeface="+mn-lt"/>
              </a:rPr>
              <a:t>Ver el esquema JSON para este recurso</a:t>
            </a:r>
            <a:r>
              <a:rPr lang="es-CO" sz="1700">
                <a:ea typeface="+mn-lt"/>
                <a:cs typeface="+mn-lt"/>
              </a:rPr>
              <a:t> </a:t>
            </a:r>
            <a:endParaRPr lang="es"/>
          </a:p>
          <a:p>
            <a:pPr algn="just"/>
            <a:endParaRPr lang="es-CO">
              <a:ea typeface="+mn-lt"/>
              <a:cs typeface="+mn-lt"/>
            </a:endParaRPr>
          </a:p>
          <a:p>
            <a:pPr algn="just"/>
            <a:r>
              <a:rPr lang="es-CO" sz="1700">
                <a:ea typeface="+mn-lt"/>
                <a:cs typeface="+mn-lt"/>
              </a:rPr>
              <a:t>Esta es la </a:t>
            </a:r>
            <a:r>
              <a:rPr lang="es-CO" sz="1700" err="1">
                <a:ea typeface="+mn-lt"/>
                <a:cs typeface="+mn-lt"/>
              </a:rPr>
              <a:t>url</a:t>
            </a:r>
            <a:r>
              <a:rPr lang="es-CO" sz="1700">
                <a:ea typeface="+mn-lt"/>
                <a:cs typeface="+mn-lt"/>
              </a:rPr>
              <a:t> la cual está de ejemplo:</a:t>
            </a:r>
            <a:endParaRPr lang="es-CO">
              <a:ea typeface="+mn-lt"/>
              <a:cs typeface="+mn-lt"/>
            </a:endParaRPr>
          </a:p>
          <a:p>
            <a:pPr algn="just"/>
            <a:r>
              <a:rPr lang="es-CO" sz="1700">
                <a:latin typeface="Consolas"/>
                <a:ea typeface="+mn-lt"/>
                <a:cs typeface="+mn-lt"/>
              </a:rPr>
              <a:t>https://swapi.co/api/starships/9/</a:t>
            </a:r>
            <a:endParaRPr lang="es-CO"/>
          </a:p>
          <a:p>
            <a:endParaRPr lang="es-CO"/>
          </a:p>
          <a:p>
            <a:endParaRPr lang="es" sz="1700">
              <a:cs typeface="Calibri"/>
            </a:endParaRPr>
          </a:p>
          <a:p>
            <a:endParaRPr lang="es-ES" sz="1700">
              <a:cs typeface="Calibri"/>
            </a:endParaRPr>
          </a:p>
        </p:txBody>
      </p:sp>
      <p:pic>
        <p:nvPicPr>
          <p:cNvPr id="4" name="Imagen 5" descr="Imagen que contiene captura de pantalla&#10;&#10;Descripción generada con confianza muy alta">
            <a:extLst>
              <a:ext uri="{FF2B5EF4-FFF2-40B4-BE49-F238E27FC236}">
                <a16:creationId xmlns:a16="http://schemas.microsoft.com/office/drawing/2014/main" id="{15A2F836-78B0-4E5F-96A9-34E491164623}"/>
              </a:ext>
            </a:extLst>
          </p:cNvPr>
          <p:cNvPicPr>
            <a:picLocks noChangeAspect="1"/>
          </p:cNvPicPr>
          <p:nvPr/>
        </p:nvPicPr>
        <p:blipFill>
          <a:blip r:embed="rId2"/>
          <a:stretch>
            <a:fillRect/>
          </a:stretch>
        </p:blipFill>
        <p:spPr>
          <a:xfrm>
            <a:off x="4882551" y="2098597"/>
            <a:ext cx="7214557" cy="3767863"/>
          </a:xfrm>
          <a:prstGeom prst="rect">
            <a:avLst/>
          </a:prstGeom>
        </p:spPr>
      </p:pic>
    </p:spTree>
    <p:extLst>
      <p:ext uri="{BB962C8B-B14F-4D97-AF65-F5344CB8AC3E}">
        <p14:creationId xmlns:p14="http://schemas.microsoft.com/office/powerpoint/2010/main" val="6272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507809" y="-944"/>
            <a:ext cx="4379344" cy="1005059"/>
          </a:xfrm>
        </p:spPr>
        <p:txBody>
          <a:bodyPr/>
          <a:lstStyle/>
          <a:p>
            <a:r>
              <a:rPr lang="es-CO" b="1">
                <a:latin typeface="Times New Roman"/>
                <a:cs typeface="Times New Roman"/>
              </a:rPr>
              <a:t>ATRIBUTOS</a:t>
            </a:r>
            <a:endParaRPr lang="es-ES"/>
          </a:p>
        </p:txBody>
      </p:sp>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
        <p:nvSpPr>
          <p:cNvPr id="9" name="CuadroTexto 8">
            <a:extLst>
              <a:ext uri="{FF2B5EF4-FFF2-40B4-BE49-F238E27FC236}">
                <a16:creationId xmlns:a16="http://schemas.microsoft.com/office/drawing/2014/main" id="{D1A7153C-42F9-49AB-9829-2FFB2DB966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Marcador de contenido 6">
            <a:extLst>
              <a:ext uri="{FF2B5EF4-FFF2-40B4-BE49-F238E27FC236}">
                <a16:creationId xmlns:a16="http://schemas.microsoft.com/office/drawing/2014/main" id="{495C858B-B8AD-4382-B542-4783309D1A48}"/>
              </a:ext>
            </a:extLst>
          </p:cNvPr>
          <p:cNvGraphicFramePr>
            <a:graphicFrameLocks noGrp="1"/>
          </p:cNvGraphicFramePr>
          <p:nvPr>
            <p:ph idx="1"/>
            <p:extLst>
              <p:ext uri="{D42A27DB-BD31-4B8C-83A1-F6EECF244321}">
                <p14:modId xmlns:p14="http://schemas.microsoft.com/office/powerpoint/2010/main" val="1909876936"/>
              </p:ext>
            </p:extLst>
          </p:nvPr>
        </p:nvGraphicFramePr>
        <p:xfrm>
          <a:off x="-14377" y="1006415"/>
          <a:ext cx="12227159" cy="5802584"/>
        </p:xfrm>
        <a:graphic>
          <a:graphicData uri="http://schemas.openxmlformats.org/drawingml/2006/table">
            <a:tbl>
              <a:tblPr firstRow="1" firstCol="1" bandRow="1">
                <a:tableStyleId>{5C22544A-7EE6-4342-B048-85BDC9FD1C3A}</a:tableStyleId>
              </a:tblPr>
              <a:tblGrid>
                <a:gridCol w="1670538">
                  <a:extLst>
                    <a:ext uri="{9D8B030D-6E8A-4147-A177-3AD203B41FA5}">
                      <a16:colId xmlns:a16="http://schemas.microsoft.com/office/drawing/2014/main" val="873899634"/>
                    </a:ext>
                  </a:extLst>
                </a:gridCol>
                <a:gridCol w="1626576">
                  <a:extLst>
                    <a:ext uri="{9D8B030D-6E8A-4147-A177-3AD203B41FA5}">
                      <a16:colId xmlns:a16="http://schemas.microsoft.com/office/drawing/2014/main" val="4263750746"/>
                    </a:ext>
                  </a:extLst>
                </a:gridCol>
                <a:gridCol w="8930045">
                  <a:extLst>
                    <a:ext uri="{9D8B030D-6E8A-4147-A177-3AD203B41FA5}">
                      <a16:colId xmlns:a16="http://schemas.microsoft.com/office/drawing/2014/main" val="88196825"/>
                    </a:ext>
                  </a:extLst>
                </a:gridCol>
              </a:tblGrid>
              <a:tr h="191943">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1158242212"/>
                  </a:ext>
                </a:extLst>
              </a:tr>
              <a:tr h="383886">
                <a:tc>
                  <a:txBody>
                    <a:bodyPr/>
                    <a:lstStyle/>
                    <a:p>
                      <a:pPr algn="just">
                        <a:spcAft>
                          <a:spcPts val="0"/>
                        </a:spcAft>
                      </a:pPr>
                      <a:r>
                        <a:rPr lang="es-CO" sz="1000" err="1">
                          <a:effectLst/>
                        </a:rPr>
                        <a:t>name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El nombre de esta nave espacial. El nombre común, como "Estrella de la Muerte".</a:t>
                      </a:r>
                      <a:endParaRPr lang="es-CO">
                        <a:effectLst/>
                      </a:endParaRPr>
                    </a:p>
                  </a:txBody>
                  <a:tcPr marL="68580" marR="68580" marT="0" marB="0"/>
                </a:tc>
                <a:extLst>
                  <a:ext uri="{0D108BD9-81ED-4DB2-BD59-A6C34878D82A}">
                    <a16:rowId xmlns:a16="http://schemas.microsoft.com/office/drawing/2014/main" val="822640669"/>
                  </a:ext>
                </a:extLst>
              </a:tr>
              <a:tr h="428180">
                <a:tc>
                  <a:txBody>
                    <a:bodyPr/>
                    <a:lstStyle/>
                    <a:p>
                      <a:pPr algn="just">
                        <a:spcAft>
                          <a:spcPts val="0"/>
                        </a:spcAft>
                      </a:pPr>
                      <a:r>
                        <a:rPr lang="es-CO" sz="1000" err="1">
                          <a:effectLst/>
                        </a:rPr>
                        <a:t>model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r>
                        <a:rPr lang="es-ES" sz="1200">
                          <a:effectLst/>
                        </a:rPr>
                        <a:t>El modelo o nombre oficial de esta nave espacial. Tales como "T-65 X-</a:t>
                      </a:r>
                      <a:r>
                        <a:rPr lang="es-ES" sz="1200" err="1">
                          <a:effectLst/>
                        </a:rPr>
                        <a:t>wing</a:t>
                      </a:r>
                      <a:r>
                        <a:rPr lang="es-ES" sz="1200">
                          <a:effectLst/>
                        </a:rPr>
                        <a:t>" o "DS-1 Orbital </a:t>
                      </a:r>
                      <a:r>
                        <a:rPr lang="es-ES" sz="1200" err="1">
                          <a:effectLst/>
                        </a:rPr>
                        <a:t>Battle</a:t>
                      </a:r>
                      <a:r>
                        <a:rPr lang="es-ES" sz="1200">
                          <a:effectLst/>
                        </a:rPr>
                        <a:t> </a:t>
                      </a:r>
                      <a:r>
                        <a:rPr lang="es-ES" sz="1200" err="1">
                          <a:effectLst/>
                        </a:rPr>
                        <a:t>Station</a:t>
                      </a:r>
                      <a:r>
                        <a:rPr lang="es-ES" sz="1200">
                          <a:effectLst/>
                        </a:rPr>
                        <a:t>"</a:t>
                      </a:r>
                      <a:endParaRPr lang="es-ES">
                        <a:effectLst/>
                      </a:endParaRPr>
                    </a:p>
                  </a:txBody>
                  <a:tcPr marL="68580" marR="68580" marT="0" marB="0"/>
                </a:tc>
                <a:extLst>
                  <a:ext uri="{0D108BD9-81ED-4DB2-BD59-A6C34878D82A}">
                    <a16:rowId xmlns:a16="http://schemas.microsoft.com/office/drawing/2014/main" val="2378693034"/>
                  </a:ext>
                </a:extLst>
              </a:tr>
              <a:tr h="191943">
                <a:tc>
                  <a:txBody>
                    <a:bodyPr/>
                    <a:lstStyle/>
                    <a:p>
                      <a:pPr algn="just">
                        <a:spcAft>
                          <a:spcPts val="0"/>
                        </a:spcAft>
                      </a:pPr>
                      <a:r>
                        <a:rPr lang="es-CO" sz="1000" err="1">
                          <a:effectLst/>
                        </a:rPr>
                        <a:t>starship_class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clase de esta nave, como "Starfighter" o "Deep </a:t>
                      </a:r>
                      <a:r>
                        <a:rPr lang="es-CO" sz="1200" err="1">
                          <a:effectLst/>
                        </a:rPr>
                        <a:t>Space</a:t>
                      </a:r>
                      <a:r>
                        <a:rPr lang="es-CO" sz="1200">
                          <a:effectLst/>
                        </a:rPr>
                        <a:t> Mobile </a:t>
                      </a:r>
                      <a:r>
                        <a:rPr lang="es-CO" sz="1200" err="1">
                          <a:effectLst/>
                        </a:rPr>
                        <a:t>Battlestation</a:t>
                      </a:r>
                      <a:r>
                        <a:rPr lang="es-CO" sz="1200">
                          <a:effectLst/>
                        </a:rPr>
                        <a:t>"</a:t>
                      </a:r>
                      <a:endParaRPr lang="es-CO">
                        <a:effectLst/>
                      </a:endParaRPr>
                    </a:p>
                  </a:txBody>
                  <a:tcPr marL="68580" marR="68580" marT="0" marB="0"/>
                </a:tc>
                <a:extLst>
                  <a:ext uri="{0D108BD9-81ED-4DB2-BD59-A6C34878D82A}">
                    <a16:rowId xmlns:a16="http://schemas.microsoft.com/office/drawing/2014/main" val="1581526157"/>
                  </a:ext>
                </a:extLst>
              </a:tr>
              <a:tr h="191943">
                <a:tc>
                  <a:txBody>
                    <a:bodyPr/>
                    <a:lstStyle/>
                    <a:p>
                      <a:pPr algn="just">
                        <a:spcAft>
                          <a:spcPts val="0"/>
                        </a:spcAft>
                      </a:pPr>
                      <a:r>
                        <a:rPr lang="es-CO" sz="1000" err="1">
                          <a:effectLst/>
                        </a:rPr>
                        <a:t>manufacturer</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fabricante de esta nave espacial. Coma separada si hay más de uno.</a:t>
                      </a:r>
                      <a:endParaRPr lang="es-CO">
                        <a:effectLst/>
                      </a:endParaRPr>
                    </a:p>
                  </a:txBody>
                  <a:tcPr marL="68580" marR="68580" marT="0" marB="0"/>
                </a:tc>
                <a:extLst>
                  <a:ext uri="{0D108BD9-81ED-4DB2-BD59-A6C34878D82A}">
                    <a16:rowId xmlns:a16="http://schemas.microsoft.com/office/drawing/2014/main" val="2039489043"/>
                  </a:ext>
                </a:extLst>
              </a:tr>
              <a:tr h="191943">
                <a:tc>
                  <a:txBody>
                    <a:bodyPr/>
                    <a:lstStyle/>
                    <a:p>
                      <a:pPr algn="just">
                        <a:spcAft>
                          <a:spcPts val="0"/>
                        </a:spcAft>
                      </a:pPr>
                      <a:r>
                        <a:rPr lang="es-CO" sz="1000" err="1">
                          <a:effectLst/>
                        </a:rPr>
                        <a:t>cost_in_credits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El costo de esta nave estelar nuevo, en créditos galácticos.</a:t>
                      </a:r>
                      <a:endParaRPr lang="es-ES">
                        <a:effectLst/>
                      </a:endParaRPr>
                    </a:p>
                  </a:txBody>
                  <a:tcPr marL="68580" marR="68580" marT="0" marB="0"/>
                </a:tc>
                <a:extLst>
                  <a:ext uri="{0D108BD9-81ED-4DB2-BD59-A6C34878D82A}">
                    <a16:rowId xmlns:a16="http://schemas.microsoft.com/office/drawing/2014/main" val="2931690573"/>
                  </a:ext>
                </a:extLst>
              </a:tr>
              <a:tr h="191943">
                <a:tc>
                  <a:txBody>
                    <a:bodyPr/>
                    <a:lstStyle/>
                    <a:p>
                      <a:pPr algn="just">
                        <a:spcAft>
                          <a:spcPts val="0"/>
                        </a:spcAft>
                      </a:pPr>
                      <a:r>
                        <a:rPr lang="es-CO" sz="1000" err="1">
                          <a:effectLst/>
                        </a:rPr>
                        <a:t>length</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La longitud de esta nave en metros.</a:t>
                      </a:r>
                      <a:endParaRPr lang="es-ES">
                        <a:effectLst/>
                      </a:endParaRPr>
                    </a:p>
                  </a:txBody>
                  <a:tcPr marL="68580" marR="68580" marT="0" marB="0"/>
                </a:tc>
                <a:extLst>
                  <a:ext uri="{0D108BD9-81ED-4DB2-BD59-A6C34878D82A}">
                    <a16:rowId xmlns:a16="http://schemas.microsoft.com/office/drawing/2014/main" val="4097825233"/>
                  </a:ext>
                </a:extLst>
              </a:tr>
              <a:tr h="191943">
                <a:tc>
                  <a:txBody>
                    <a:bodyPr/>
                    <a:lstStyle/>
                    <a:p>
                      <a:pPr algn="just">
                        <a:spcAft>
                          <a:spcPts val="0"/>
                        </a:spcAft>
                      </a:pPr>
                      <a:r>
                        <a:rPr lang="es-CO" sz="1000" err="1">
                          <a:effectLst/>
                        </a:rPr>
                        <a:t>crew</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numero de personal que necesita iniciar o pilotear una nave espacial.</a:t>
                      </a:r>
                      <a:endParaRPr lang="es-CO">
                        <a:effectLst/>
                      </a:endParaRPr>
                    </a:p>
                  </a:txBody>
                  <a:tcPr marL="68580" marR="68580" marT="0" marB="0"/>
                </a:tc>
                <a:extLst>
                  <a:ext uri="{0D108BD9-81ED-4DB2-BD59-A6C34878D82A}">
                    <a16:rowId xmlns:a16="http://schemas.microsoft.com/office/drawing/2014/main" val="445051430"/>
                  </a:ext>
                </a:extLst>
              </a:tr>
              <a:tr h="191943">
                <a:tc>
                  <a:txBody>
                    <a:bodyPr/>
                    <a:lstStyle/>
                    <a:p>
                      <a:pPr algn="just">
                        <a:spcAft>
                          <a:spcPts val="0"/>
                        </a:spcAft>
                      </a:pPr>
                      <a:r>
                        <a:rPr lang="es-CO" sz="1000" err="1">
                          <a:effectLst/>
                        </a:rPr>
                        <a:t>passengers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número de personas no esenciales que esta nave puede transportar.</a:t>
                      </a:r>
                      <a:endParaRPr lang="es-CO">
                        <a:effectLst/>
                      </a:endParaRPr>
                    </a:p>
                  </a:txBody>
                  <a:tcPr marL="68580" marR="68580" marT="0" marB="0"/>
                </a:tc>
                <a:extLst>
                  <a:ext uri="{0D108BD9-81ED-4DB2-BD59-A6C34878D82A}">
                    <a16:rowId xmlns:a16="http://schemas.microsoft.com/office/drawing/2014/main" val="369338084"/>
                  </a:ext>
                </a:extLst>
              </a:tr>
              <a:tr h="428180">
                <a:tc>
                  <a:txBody>
                    <a:bodyPr/>
                    <a:lstStyle/>
                    <a:p>
                      <a:pPr algn="just">
                        <a:spcAft>
                          <a:spcPts val="0"/>
                        </a:spcAft>
                      </a:pPr>
                      <a:r>
                        <a:rPr lang="es-CO" sz="1000" err="1">
                          <a:effectLst/>
                        </a:rPr>
                        <a:t>max_atmosphering_speed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velocidad máxima de esta nave en la atmósfera. "N / A" si esta nave espacial es incapaz de vuelo atmosférico.</a:t>
                      </a:r>
                      <a:endParaRPr lang="es-CO">
                        <a:effectLst/>
                      </a:endParaRPr>
                    </a:p>
                  </a:txBody>
                  <a:tcPr marL="68580" marR="68580" marT="0" marB="0"/>
                </a:tc>
                <a:extLst>
                  <a:ext uri="{0D108BD9-81ED-4DB2-BD59-A6C34878D82A}">
                    <a16:rowId xmlns:a16="http://schemas.microsoft.com/office/drawing/2014/main" val="3470374788"/>
                  </a:ext>
                </a:extLst>
              </a:tr>
              <a:tr h="191943">
                <a:tc>
                  <a:txBody>
                    <a:bodyPr/>
                    <a:lstStyle/>
                    <a:p>
                      <a:pPr algn="just">
                        <a:spcAft>
                          <a:spcPts val="0"/>
                        </a:spcAft>
                      </a:pPr>
                      <a:r>
                        <a:rPr lang="es-CO" sz="1000" err="1">
                          <a:effectLst/>
                        </a:rPr>
                        <a:t>hyperdrive_rating</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clase de esta nave espacial </a:t>
                      </a:r>
                      <a:r>
                        <a:rPr lang="es-CO" sz="1200" err="1">
                          <a:effectLst/>
                        </a:rPr>
                        <a:t>hiperimpulsor</a:t>
                      </a:r>
                      <a:r>
                        <a:rPr lang="es-CO" sz="1200">
                          <a:effectLst/>
                        </a:rPr>
                        <a:t>.</a:t>
                      </a:r>
                      <a:endParaRPr lang="es-CO">
                        <a:effectLst/>
                      </a:endParaRPr>
                    </a:p>
                  </a:txBody>
                  <a:tcPr marL="68580" marR="68580" marT="0" marB="0"/>
                </a:tc>
                <a:extLst>
                  <a:ext uri="{0D108BD9-81ED-4DB2-BD59-A6C34878D82A}">
                    <a16:rowId xmlns:a16="http://schemas.microsoft.com/office/drawing/2014/main" val="3792883884"/>
                  </a:ext>
                </a:extLst>
              </a:tr>
              <a:tr h="1063070">
                <a:tc>
                  <a:txBody>
                    <a:bodyPr/>
                    <a:lstStyle/>
                    <a:p>
                      <a:pPr algn="just">
                        <a:spcAft>
                          <a:spcPts val="0"/>
                        </a:spcAft>
                      </a:pPr>
                      <a:r>
                        <a:rPr lang="es-CO" sz="1000">
                          <a:effectLst/>
                        </a:rPr>
                        <a:t>MGLT</a:t>
                      </a:r>
                      <a:endParaRPr lang="es-CO">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número máximo de </a:t>
                      </a:r>
                      <a:r>
                        <a:rPr lang="es-CO" sz="1200" err="1">
                          <a:effectLst/>
                        </a:rPr>
                        <a:t>Megalights</a:t>
                      </a:r>
                      <a:r>
                        <a:rPr lang="es-CO" sz="1200">
                          <a:effectLst/>
                        </a:rPr>
                        <a:t> que esta nave puede viajar en una hora estándar. Un "</a:t>
                      </a:r>
                      <a:r>
                        <a:rPr lang="es-CO" sz="1200" err="1">
                          <a:effectLst/>
                        </a:rPr>
                        <a:t>Megalight</a:t>
                      </a:r>
                      <a:r>
                        <a:rPr lang="es-CO" sz="1200">
                          <a:effectLst/>
                        </a:rPr>
                        <a:t>" es una unidad de distancia estándar y nunca antes se había definido dentro del universo de </a:t>
                      </a:r>
                      <a:r>
                        <a:rPr lang="es-CO" sz="1200" err="1">
                          <a:effectLst/>
                        </a:rPr>
                        <a:t>Star</a:t>
                      </a:r>
                      <a:r>
                        <a:rPr lang="es-CO" sz="1200">
                          <a:effectLst/>
                        </a:rPr>
                        <a:t> </a:t>
                      </a:r>
                      <a:r>
                        <a:rPr lang="es-CO" sz="1200" err="1">
                          <a:effectLst/>
                        </a:rPr>
                        <a:t>Wars</a:t>
                      </a:r>
                      <a:r>
                        <a:rPr lang="es-CO" sz="1200">
                          <a:effectLst/>
                        </a:rPr>
                        <a:t>. Esta cifra solo es realmente útil para medir la diferencia en la velocidad de las naves espaciales. Podemos suponer que es similar a AU, la distancia entre nuestro Sol (Sol) y la Tierra.</a:t>
                      </a:r>
                      <a:endParaRPr lang="es-CO">
                        <a:effectLst/>
                      </a:endParaRPr>
                    </a:p>
                  </a:txBody>
                  <a:tcPr marL="68580" marR="68580" marT="0" marB="0"/>
                </a:tc>
                <a:extLst>
                  <a:ext uri="{0D108BD9-81ED-4DB2-BD59-A6C34878D82A}">
                    <a16:rowId xmlns:a16="http://schemas.microsoft.com/office/drawing/2014/main" val="2895163211"/>
                  </a:ext>
                </a:extLst>
              </a:tr>
              <a:tr h="191943">
                <a:tc>
                  <a:txBody>
                    <a:bodyPr/>
                    <a:lstStyle/>
                    <a:p>
                      <a:pPr algn="just">
                        <a:spcAft>
                          <a:spcPts val="0"/>
                        </a:spcAft>
                      </a:pPr>
                      <a:r>
                        <a:rPr lang="es-CO" sz="1000" err="1">
                          <a:effectLst/>
                        </a:rPr>
                        <a:t>cargo_capacity</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El número máximo de kilogramos que esta nave puede transportar.</a:t>
                      </a:r>
                      <a:endParaRPr lang="es-CO">
                        <a:effectLst/>
                      </a:endParaRPr>
                    </a:p>
                  </a:txBody>
                  <a:tcPr marL="68580" marR="68580" marT="0" marB="0"/>
                </a:tc>
                <a:extLst>
                  <a:ext uri="{0D108BD9-81ED-4DB2-BD59-A6C34878D82A}">
                    <a16:rowId xmlns:a16="http://schemas.microsoft.com/office/drawing/2014/main" val="3788739450"/>
                  </a:ext>
                </a:extLst>
              </a:tr>
              <a:tr h="428180">
                <a:tc>
                  <a:txBody>
                    <a:bodyPr/>
                    <a:lstStyle/>
                    <a:p>
                      <a:pPr algn="just">
                        <a:spcAft>
                          <a:spcPts val="0"/>
                        </a:spcAft>
                      </a:pPr>
                      <a:r>
                        <a:rPr lang="es-CO" sz="1000" err="1">
                          <a:effectLst/>
                        </a:rPr>
                        <a:t>consumables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tiempo máximo que esta nave puede proporcionar consumibles para toda su tripulación sin tener que reabastecerse.</a:t>
                      </a:r>
                      <a:endParaRPr lang="es-CO">
                        <a:effectLst/>
                      </a:endParaRPr>
                    </a:p>
                  </a:txBody>
                  <a:tcPr marL="68580" marR="68580" marT="0" marB="0"/>
                </a:tc>
                <a:extLst>
                  <a:ext uri="{0D108BD9-81ED-4DB2-BD59-A6C34878D82A}">
                    <a16:rowId xmlns:a16="http://schemas.microsoft.com/office/drawing/2014/main" val="733278264"/>
                  </a:ext>
                </a:extLst>
              </a:tr>
              <a:tr h="383886">
                <a:tc>
                  <a:txBody>
                    <a:bodyPr/>
                    <a:lstStyle/>
                    <a:p>
                      <a:pPr algn="just">
                        <a:spcAft>
                          <a:spcPts val="0"/>
                        </a:spcAft>
                      </a:pPr>
                      <a:r>
                        <a:rPr lang="es-CO" sz="1000">
                          <a:effectLst/>
                        </a:rPr>
                        <a:t>films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películas en los que ha aparecido esta nave espacial.</a:t>
                      </a:r>
                      <a:endParaRPr lang="es-CO">
                        <a:effectLst/>
                      </a:endParaRPr>
                    </a:p>
                  </a:txBody>
                  <a:tcPr marL="68580" marR="68580" marT="0" marB="0"/>
                </a:tc>
                <a:extLst>
                  <a:ext uri="{0D108BD9-81ED-4DB2-BD59-A6C34878D82A}">
                    <a16:rowId xmlns:a16="http://schemas.microsoft.com/office/drawing/2014/main" val="2740406941"/>
                  </a:ext>
                </a:extLst>
              </a:tr>
              <a:tr h="383886">
                <a:tc>
                  <a:txBody>
                    <a:bodyPr/>
                    <a:lstStyle/>
                    <a:p>
                      <a:pPr algn="just">
                        <a:spcAft>
                          <a:spcPts val="0"/>
                        </a:spcAft>
                      </a:pPr>
                      <a:r>
                        <a:rPr lang="es-CO" sz="1000" err="1">
                          <a:effectLst/>
                        </a:rPr>
                        <a:t>pilots</a:t>
                      </a:r>
                      <a:endParaRPr lang="es-CO" err="1">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personas que esta nave espacial ha sido pilotada por.</a:t>
                      </a:r>
                      <a:endParaRPr lang="es-CO">
                        <a:effectLst/>
                      </a:endParaRPr>
                    </a:p>
                  </a:txBody>
                  <a:tcPr marL="68580" marR="68580" marT="0" marB="0"/>
                </a:tc>
                <a:extLst>
                  <a:ext uri="{0D108BD9-81ED-4DB2-BD59-A6C34878D82A}">
                    <a16:rowId xmlns:a16="http://schemas.microsoft.com/office/drawing/2014/main" val="1744730411"/>
                  </a:ext>
                </a:extLst>
              </a:tr>
              <a:tr h="191943">
                <a:tc>
                  <a:txBody>
                    <a:bodyPr/>
                    <a:lstStyle/>
                    <a:p>
                      <a:pPr algn="just">
                        <a:spcAft>
                          <a:spcPts val="0"/>
                        </a:spcAft>
                      </a:pPr>
                      <a:r>
                        <a:rPr lang="es-CO" sz="1000" err="1">
                          <a:effectLst/>
                        </a:rPr>
                        <a:t>url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3745283183"/>
                  </a:ext>
                </a:extLst>
              </a:tr>
              <a:tr h="191943">
                <a:tc>
                  <a:txBody>
                    <a:bodyPr/>
                    <a:lstStyle/>
                    <a:p>
                      <a:pPr algn="just">
                        <a:spcAft>
                          <a:spcPts val="0"/>
                        </a:spcAft>
                      </a:pPr>
                      <a:r>
                        <a:rPr lang="es-CO" sz="1000" err="1">
                          <a:effectLst/>
                        </a:rPr>
                        <a:t>created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1383002993"/>
                  </a:ext>
                </a:extLst>
              </a:tr>
              <a:tr h="191943">
                <a:tc>
                  <a:txBody>
                    <a:bodyPr/>
                    <a:lstStyle/>
                    <a:p>
                      <a:pPr algn="just">
                        <a:spcAft>
                          <a:spcPts val="0"/>
                        </a:spcAft>
                      </a:pPr>
                      <a:r>
                        <a:rPr lang="es-CO" sz="1000" err="1">
                          <a:effectLst/>
                        </a:rPr>
                        <a:t>edited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3587985535"/>
                  </a:ext>
                </a:extLst>
              </a:tr>
            </a:tbl>
          </a:graphicData>
        </a:graphic>
      </p:graphicFrame>
      <p:sp>
        <p:nvSpPr>
          <p:cNvPr id="10" name="CuadroTexto 9">
            <a:extLst>
              <a:ext uri="{FF2B5EF4-FFF2-40B4-BE49-F238E27FC236}">
                <a16:creationId xmlns:a16="http://schemas.microsoft.com/office/drawing/2014/main" id="{8BB1F994-B7B1-4E7D-99BA-6F2FEC015CEA}"/>
              </a:ext>
            </a:extLst>
          </p:cNvPr>
          <p:cNvSpPr txBox="1"/>
          <p:nvPr/>
        </p:nvSpPr>
        <p:spPr>
          <a:xfrm>
            <a:off x="3876136" y="3056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Tree>
    <p:extLst>
      <p:ext uri="{BB962C8B-B14F-4D97-AF65-F5344CB8AC3E}">
        <p14:creationId xmlns:p14="http://schemas.microsoft.com/office/powerpoint/2010/main" val="31149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pPr algn="ctr"/>
            <a:r>
              <a:rPr lang="es-CO" b="1">
                <a:ea typeface="+mj-lt"/>
                <a:cs typeface="+mj-lt"/>
              </a:rPr>
              <a:t>VEHICLES</a:t>
            </a:r>
            <a:endParaRPr lang="es-ES"/>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62752" y="1993182"/>
            <a:ext cx="4566250" cy="2883873"/>
          </a:xfrm>
        </p:spPr>
        <p:txBody>
          <a:bodyPr vert="horz" lIns="0" tIns="45720" rIns="0" bIns="45720" rtlCol="0" anchor="t">
            <a:noAutofit/>
          </a:bodyPr>
          <a:lstStyle/>
          <a:p>
            <a:pPr algn="just"/>
            <a:r>
              <a:rPr lang="es-CO" sz="1700">
                <a:ea typeface="+mn-lt"/>
                <a:cs typeface="+mn-lt"/>
              </a:rPr>
              <a:t>Un recurso de vehículo es una nave de transporte única que no tiene capacidad de </a:t>
            </a:r>
            <a:r>
              <a:rPr lang="es-CO" sz="1700" err="1">
                <a:ea typeface="+mn-lt"/>
                <a:cs typeface="+mn-lt"/>
              </a:rPr>
              <a:t>hiperimpulsión</a:t>
            </a:r>
            <a:r>
              <a:rPr lang="es-CO" sz="1700">
                <a:ea typeface="+mn-lt"/>
                <a:cs typeface="+mn-lt"/>
              </a:rPr>
              <a:t>.</a:t>
            </a:r>
          </a:p>
          <a:p>
            <a:pPr algn="just"/>
            <a:r>
              <a:rPr lang="es-CO" sz="1700">
                <a:latin typeface="Consolas"/>
              </a:rPr>
              <a:t>/</a:t>
            </a:r>
            <a:r>
              <a:rPr lang="es-CO" sz="1700" err="1">
                <a:latin typeface="Consolas"/>
              </a:rPr>
              <a:t>vehicles</a:t>
            </a:r>
            <a:r>
              <a:rPr lang="es-CO" sz="1700">
                <a:latin typeface="Consolas"/>
              </a:rPr>
              <a:t>/:       Obtener todos los recursos del vehículo.    </a:t>
            </a:r>
            <a:endParaRPr lang="es-ES"/>
          </a:p>
          <a:p>
            <a:pPr algn="just"/>
            <a:r>
              <a:rPr lang="es-CO" sz="1700">
                <a:latin typeface="Consolas"/>
              </a:rPr>
              <a:t>/</a:t>
            </a:r>
            <a:r>
              <a:rPr lang="es-CO" sz="1700" err="1">
                <a:latin typeface="Consolas"/>
              </a:rPr>
              <a:t>vehicles</a:t>
            </a:r>
            <a:r>
              <a:rPr lang="es-CO" sz="1700">
                <a:latin typeface="Consolas"/>
              </a:rPr>
              <a:t>/:id/: </a:t>
            </a:r>
            <a:r>
              <a:rPr lang="es-CO" sz="1700">
                <a:latin typeface="Consolas"/>
                <a:ea typeface="+mn-lt"/>
                <a:cs typeface="+mn-lt"/>
              </a:rPr>
              <a:t>  Obtener un recurso de vehículo específico</a:t>
            </a:r>
            <a:r>
              <a:rPr lang="es-CO" sz="1700">
                <a:latin typeface="Consolas"/>
              </a:rPr>
              <a:t>.</a:t>
            </a:r>
            <a:endParaRPr lang="es-CO"/>
          </a:p>
          <a:p>
            <a:pPr algn="just"/>
            <a:r>
              <a:rPr lang="es-CO" sz="1700">
                <a:latin typeface="Consolas"/>
              </a:rPr>
              <a:t>/</a:t>
            </a:r>
            <a:r>
              <a:rPr lang="es-CO" sz="1700" err="1">
                <a:latin typeface="Consolas"/>
              </a:rPr>
              <a:t>vehicles</a:t>
            </a:r>
            <a:r>
              <a:rPr lang="es-CO" sz="1700">
                <a:latin typeface="Consolas"/>
              </a:rPr>
              <a:t>/</a:t>
            </a:r>
            <a:r>
              <a:rPr lang="es-CO" sz="1700" err="1">
                <a:latin typeface="Consolas"/>
              </a:rPr>
              <a:t>schema</a:t>
            </a:r>
            <a:r>
              <a:rPr lang="es-CO" sz="1700">
                <a:latin typeface="Consolas"/>
              </a:rPr>
              <a:t>/ </a:t>
            </a:r>
            <a:r>
              <a:rPr lang="es" sz="1700">
                <a:ea typeface="+mn-lt"/>
                <a:cs typeface="+mn-lt"/>
              </a:rPr>
              <a:t>Ver el esquema JSON para este recurso.</a:t>
            </a:r>
            <a:endParaRPr lang="es"/>
          </a:p>
          <a:p>
            <a:pPr algn="just"/>
            <a:endParaRPr lang="es-CO"/>
          </a:p>
          <a:p>
            <a:pPr algn="just"/>
            <a:r>
              <a:rPr lang="es-CO" sz="1700">
                <a:ea typeface="+mn-lt"/>
                <a:cs typeface="+mn-lt"/>
              </a:rPr>
              <a:t>Esta es la </a:t>
            </a:r>
            <a:r>
              <a:rPr lang="es-CO" sz="1700" err="1">
                <a:ea typeface="+mn-lt"/>
                <a:cs typeface="+mn-lt"/>
              </a:rPr>
              <a:t>url</a:t>
            </a:r>
            <a:r>
              <a:rPr lang="es-CO" sz="1700">
                <a:ea typeface="+mn-lt"/>
                <a:cs typeface="+mn-lt"/>
              </a:rPr>
              <a:t> la cual está de ejemplo:</a:t>
            </a:r>
            <a:endParaRPr lang="es-CO">
              <a:ea typeface="+mn-lt"/>
              <a:cs typeface="+mn-lt"/>
            </a:endParaRPr>
          </a:p>
          <a:p>
            <a:pPr algn="just"/>
            <a:r>
              <a:rPr lang="es-CO" sz="1700">
                <a:latin typeface="Consolas"/>
                <a:ea typeface="+mn-lt"/>
                <a:cs typeface="+mn-lt"/>
                <a:hlinkClick r:id="rId2"/>
              </a:rPr>
              <a:t>https://swapi.co/api/vehicles/4/</a:t>
            </a:r>
            <a:endParaRPr lang="es-CO"/>
          </a:p>
          <a:p>
            <a:endParaRPr lang="es-CO">
              <a:cs typeface="Calibri"/>
            </a:endParaRPr>
          </a:p>
          <a:p>
            <a:endParaRPr lang="es" sz="1700">
              <a:cs typeface="Calibri"/>
            </a:endParaRPr>
          </a:p>
          <a:p>
            <a:endParaRPr lang="es-ES" sz="1700">
              <a:cs typeface="Calibri"/>
            </a:endParaRPr>
          </a:p>
        </p:txBody>
      </p:sp>
      <p:pic>
        <p:nvPicPr>
          <p:cNvPr id="5" name="Imagen 5" descr="Imagen que contiene captura de pantalla&#10;&#10;Descripción generada con confianza muy alta">
            <a:extLst>
              <a:ext uri="{FF2B5EF4-FFF2-40B4-BE49-F238E27FC236}">
                <a16:creationId xmlns:a16="http://schemas.microsoft.com/office/drawing/2014/main" id="{41957899-FD90-4EEB-AD40-92821BC99636}"/>
              </a:ext>
            </a:extLst>
          </p:cNvPr>
          <p:cNvPicPr>
            <a:picLocks noChangeAspect="1"/>
          </p:cNvPicPr>
          <p:nvPr/>
        </p:nvPicPr>
        <p:blipFill>
          <a:blip r:embed="rId3"/>
          <a:stretch>
            <a:fillRect/>
          </a:stretch>
        </p:blipFill>
        <p:spPr>
          <a:xfrm>
            <a:off x="4781909" y="1998135"/>
            <a:ext cx="7243313" cy="4213201"/>
          </a:xfrm>
          <a:prstGeom prst="rect">
            <a:avLst/>
          </a:prstGeom>
        </p:spPr>
      </p:pic>
    </p:spTree>
    <p:extLst>
      <p:ext uri="{BB962C8B-B14F-4D97-AF65-F5344CB8AC3E}">
        <p14:creationId xmlns:p14="http://schemas.microsoft.com/office/powerpoint/2010/main" val="354309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1A0AC-F36F-4A76-8671-11FBAF457115}"/>
              </a:ext>
            </a:extLst>
          </p:cNvPr>
          <p:cNvSpPr>
            <a:spLocks noGrp="1"/>
          </p:cNvSpPr>
          <p:nvPr>
            <p:ph type="title"/>
          </p:nvPr>
        </p:nvSpPr>
        <p:spPr/>
        <p:txBody>
          <a:bodyPr/>
          <a:lstStyle/>
          <a:p>
            <a:r>
              <a:rPr lang="es-CO" b="1">
                <a:ea typeface="+mj-lt"/>
                <a:cs typeface="+mj-lt"/>
              </a:rPr>
              <a:t>INTRODUCCIÓN</a:t>
            </a:r>
            <a:endParaRPr lang="es-ES"/>
          </a:p>
        </p:txBody>
      </p:sp>
      <p:sp>
        <p:nvSpPr>
          <p:cNvPr id="3" name="Marcador de contenido 2">
            <a:extLst>
              <a:ext uri="{FF2B5EF4-FFF2-40B4-BE49-F238E27FC236}">
                <a16:creationId xmlns:a16="http://schemas.microsoft.com/office/drawing/2014/main" id="{9139E45D-E54E-4CBB-A3E1-BF13787B2A93}"/>
              </a:ext>
            </a:extLst>
          </p:cNvPr>
          <p:cNvSpPr>
            <a:spLocks noGrp="1"/>
          </p:cNvSpPr>
          <p:nvPr>
            <p:ph idx="1"/>
          </p:nvPr>
        </p:nvSpPr>
        <p:spPr/>
        <p:txBody>
          <a:bodyPr vert="horz" lIns="0" tIns="45720" rIns="0" bIns="45720" rtlCol="0" anchor="t">
            <a:normAutofit/>
          </a:bodyPr>
          <a:lstStyle/>
          <a:p>
            <a:pPr algn="just">
              <a:lnSpc>
                <a:spcPct val="110000"/>
              </a:lnSpc>
            </a:pPr>
            <a:r>
              <a:rPr lang="es-ES">
                <a:ea typeface="+mn-lt"/>
                <a:cs typeface="+mn-lt"/>
              </a:rPr>
              <a:t>Frontend es tecnología de desarrollo web del lado del cliente, son aquellas que están en el navegador del usuario y que son básicamente tres HTML, CSS y JavaScript. El </a:t>
            </a:r>
            <a:r>
              <a:rPr lang="es-ES" err="1">
                <a:ea typeface="+mn-lt"/>
                <a:cs typeface="+mn-lt"/>
              </a:rPr>
              <a:t>frontend</a:t>
            </a:r>
            <a:r>
              <a:rPr lang="es-ES">
                <a:ea typeface="+mn-lt"/>
                <a:cs typeface="+mn-lt"/>
              </a:rPr>
              <a:t> se encauza en el usuario en todo el entorno grafico que visualiza cuando navega. En nuestro caso es el catálogo de las películas de </a:t>
            </a:r>
            <a:r>
              <a:rPr lang="es-ES" err="1">
                <a:ea typeface="+mn-lt"/>
                <a:cs typeface="+mn-lt"/>
              </a:rPr>
              <a:t>Start</a:t>
            </a:r>
            <a:r>
              <a:rPr lang="es-ES">
                <a:ea typeface="+mn-lt"/>
                <a:cs typeface="+mn-lt"/>
              </a:rPr>
              <a:t> </a:t>
            </a:r>
            <a:r>
              <a:rPr lang="es-ES" err="1">
                <a:ea typeface="+mn-lt"/>
                <a:cs typeface="+mn-lt"/>
              </a:rPr>
              <a:t>Wars</a:t>
            </a:r>
            <a:r>
              <a:rPr lang="es-ES">
                <a:ea typeface="+mn-lt"/>
                <a:cs typeface="+mn-lt"/>
              </a:rPr>
              <a:t>, de esta forma tenemos una </a:t>
            </a:r>
            <a:r>
              <a:rPr lang="es-ES" err="1">
                <a:ea typeface="+mn-lt"/>
                <a:cs typeface="+mn-lt"/>
              </a:rPr>
              <a:t>backend</a:t>
            </a:r>
            <a:r>
              <a:rPr lang="es-ES">
                <a:ea typeface="+mn-lt"/>
                <a:cs typeface="+mn-lt"/>
              </a:rPr>
              <a:t> que es todo aquello que se encuentra del lado del servidor e interactúa con las bases de datos comprueba maniobras de sesiones de los usuarios monta el desarrollo de la página en el servidor y muestra todas las vistas creadas por el desarrollo de </a:t>
            </a:r>
            <a:r>
              <a:rPr lang="es-ES" err="1">
                <a:ea typeface="+mn-lt"/>
                <a:cs typeface="+mn-lt"/>
              </a:rPr>
              <a:t>frontend</a:t>
            </a:r>
            <a:r>
              <a:rPr lang="es-ES">
                <a:ea typeface="+mn-lt"/>
                <a:cs typeface="+mn-lt"/>
              </a:rPr>
              <a:t>, esta abstracción mantiene separadas las diferentes partes de nuestra aplicación para tener un mejor control.</a:t>
            </a:r>
            <a:endParaRPr lang="es-ES">
              <a:cs typeface="Calibri" panose="020F0502020204030204"/>
            </a:endParaRPr>
          </a:p>
        </p:txBody>
      </p:sp>
    </p:spTree>
    <p:extLst>
      <p:ext uri="{BB962C8B-B14F-4D97-AF65-F5344CB8AC3E}">
        <p14:creationId xmlns:p14="http://schemas.microsoft.com/office/powerpoint/2010/main" val="375485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507809" y="-944"/>
            <a:ext cx="4379344" cy="1005059"/>
          </a:xfrm>
        </p:spPr>
        <p:txBody>
          <a:bodyPr/>
          <a:lstStyle/>
          <a:p>
            <a:r>
              <a:rPr lang="es-CO" b="1">
                <a:latin typeface="Times New Roman"/>
                <a:cs typeface="Times New Roman"/>
              </a:rPr>
              <a:t>ATRIBUTOS</a:t>
            </a:r>
            <a:endParaRPr lang="es-ES"/>
          </a:p>
        </p:txBody>
      </p:sp>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
        <p:nvSpPr>
          <p:cNvPr id="9" name="CuadroTexto 8">
            <a:extLst>
              <a:ext uri="{FF2B5EF4-FFF2-40B4-BE49-F238E27FC236}">
                <a16:creationId xmlns:a16="http://schemas.microsoft.com/office/drawing/2014/main" id="{D1A7153C-42F9-49AB-9829-2FFB2DB966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CuadroTexto 9">
            <a:extLst>
              <a:ext uri="{FF2B5EF4-FFF2-40B4-BE49-F238E27FC236}">
                <a16:creationId xmlns:a16="http://schemas.microsoft.com/office/drawing/2014/main" id="{8BB1F994-B7B1-4E7D-99BA-6F2FEC015CEA}"/>
              </a:ext>
            </a:extLst>
          </p:cNvPr>
          <p:cNvSpPr txBox="1"/>
          <p:nvPr/>
        </p:nvSpPr>
        <p:spPr>
          <a:xfrm>
            <a:off x="3876136" y="3056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8" name="Marcador de contenido 7">
            <a:extLst>
              <a:ext uri="{FF2B5EF4-FFF2-40B4-BE49-F238E27FC236}">
                <a16:creationId xmlns:a16="http://schemas.microsoft.com/office/drawing/2014/main" id="{876918EB-28AE-4C8C-A363-0AE7730CB35C}"/>
              </a:ext>
            </a:extLst>
          </p:cNvPr>
          <p:cNvGraphicFramePr>
            <a:graphicFrameLocks noGrp="1"/>
          </p:cNvGraphicFramePr>
          <p:nvPr>
            <p:ph idx="1"/>
            <p:extLst>
              <p:ext uri="{D42A27DB-BD31-4B8C-83A1-F6EECF244321}">
                <p14:modId xmlns:p14="http://schemas.microsoft.com/office/powerpoint/2010/main" val="3712383788"/>
              </p:ext>
            </p:extLst>
          </p:nvPr>
        </p:nvGraphicFramePr>
        <p:xfrm>
          <a:off x="129396" y="1006414"/>
          <a:ext cx="11934088" cy="5273685"/>
        </p:xfrm>
        <a:graphic>
          <a:graphicData uri="http://schemas.openxmlformats.org/drawingml/2006/table">
            <a:tbl>
              <a:tblPr firstRow="1" firstCol="1" bandRow="1">
                <a:tableStyleId>{5C22544A-7EE6-4342-B048-85BDC9FD1C3A}</a:tableStyleId>
              </a:tblPr>
              <a:tblGrid>
                <a:gridCol w="1743807">
                  <a:extLst>
                    <a:ext uri="{9D8B030D-6E8A-4147-A177-3AD203B41FA5}">
                      <a16:colId xmlns:a16="http://schemas.microsoft.com/office/drawing/2014/main" val="63446677"/>
                    </a:ext>
                  </a:extLst>
                </a:gridCol>
                <a:gridCol w="1480038">
                  <a:extLst>
                    <a:ext uri="{9D8B030D-6E8A-4147-A177-3AD203B41FA5}">
                      <a16:colId xmlns:a16="http://schemas.microsoft.com/office/drawing/2014/main" val="2959780310"/>
                    </a:ext>
                  </a:extLst>
                </a:gridCol>
                <a:gridCol w="8710243">
                  <a:extLst>
                    <a:ext uri="{9D8B030D-6E8A-4147-A177-3AD203B41FA5}">
                      <a16:colId xmlns:a16="http://schemas.microsoft.com/office/drawing/2014/main" val="2915859742"/>
                    </a:ext>
                  </a:extLst>
                </a:gridCol>
              </a:tblGrid>
              <a:tr h="229915">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3198289802"/>
                  </a:ext>
                </a:extLst>
              </a:tr>
              <a:tr h="502941">
                <a:tc>
                  <a:txBody>
                    <a:bodyPr/>
                    <a:lstStyle/>
                    <a:p>
                      <a:pPr algn="just">
                        <a:spcAft>
                          <a:spcPts val="0"/>
                        </a:spcAft>
                      </a:pPr>
                      <a:r>
                        <a:rPr lang="es-CO" sz="1000">
                          <a:effectLst/>
                        </a:rPr>
                        <a:t>name</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El nombre de esta nave espacial. El nombre común, como "Estrella de la Muerte".</a:t>
                      </a:r>
                      <a:endParaRPr lang="es-CO">
                        <a:effectLst/>
                      </a:endParaRPr>
                    </a:p>
                  </a:txBody>
                  <a:tcPr marL="68580" marR="68580" marT="0" marB="0"/>
                </a:tc>
                <a:extLst>
                  <a:ext uri="{0D108BD9-81ED-4DB2-BD59-A6C34878D82A}">
                    <a16:rowId xmlns:a16="http://schemas.microsoft.com/office/drawing/2014/main" val="3977473979"/>
                  </a:ext>
                </a:extLst>
              </a:tr>
              <a:tr h="502941">
                <a:tc>
                  <a:txBody>
                    <a:bodyPr/>
                    <a:lstStyle/>
                    <a:p>
                      <a:pPr algn="just">
                        <a:spcAft>
                          <a:spcPts val="0"/>
                        </a:spcAft>
                      </a:pPr>
                      <a:r>
                        <a:rPr lang="es-CO" sz="1000">
                          <a:effectLst/>
                        </a:rPr>
                        <a:t>model</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r>
                        <a:rPr lang="es-ES" sz="1200">
                          <a:effectLst/>
                        </a:rPr>
                        <a:t>El modelo o nombre oficial de esta nave espacial. Tales como "T-65 X-wing" o "DS-1 Orbital Battle Station"</a:t>
                      </a:r>
                      <a:endParaRPr lang="es-ES">
                        <a:effectLst/>
                      </a:endParaRPr>
                    </a:p>
                  </a:txBody>
                  <a:tcPr marL="68580" marR="68580" marT="0" marB="0"/>
                </a:tc>
                <a:extLst>
                  <a:ext uri="{0D108BD9-81ED-4DB2-BD59-A6C34878D82A}">
                    <a16:rowId xmlns:a16="http://schemas.microsoft.com/office/drawing/2014/main" val="2478397363"/>
                  </a:ext>
                </a:extLst>
              </a:tr>
              <a:tr h="229915">
                <a:tc>
                  <a:txBody>
                    <a:bodyPr/>
                    <a:lstStyle/>
                    <a:p>
                      <a:pPr algn="just">
                        <a:spcAft>
                          <a:spcPts val="0"/>
                        </a:spcAft>
                      </a:pPr>
                      <a:r>
                        <a:rPr lang="es-CO" sz="1000">
                          <a:effectLst/>
                        </a:rPr>
                        <a:t>vehicle_class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clase de esta nave, como "Starfighter" o "Deep Space Mobile Battlestation"</a:t>
                      </a:r>
                      <a:endParaRPr lang="es-CO">
                        <a:effectLst/>
                      </a:endParaRPr>
                    </a:p>
                  </a:txBody>
                  <a:tcPr marL="68580" marR="68580" marT="0" marB="0"/>
                </a:tc>
                <a:extLst>
                  <a:ext uri="{0D108BD9-81ED-4DB2-BD59-A6C34878D82A}">
                    <a16:rowId xmlns:a16="http://schemas.microsoft.com/office/drawing/2014/main" val="1532263997"/>
                  </a:ext>
                </a:extLst>
              </a:tr>
              <a:tr h="229915">
                <a:tc>
                  <a:txBody>
                    <a:bodyPr/>
                    <a:lstStyle/>
                    <a:p>
                      <a:pPr algn="just">
                        <a:spcAft>
                          <a:spcPts val="0"/>
                        </a:spcAft>
                      </a:pPr>
                      <a:r>
                        <a:rPr lang="es-CO" sz="1000">
                          <a:effectLst/>
                        </a:rPr>
                        <a:t>manufacturer</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fabricante de esta nave espacial. Coma separada si hay más de uno.</a:t>
                      </a:r>
                      <a:endParaRPr lang="es-CO">
                        <a:effectLst/>
                      </a:endParaRPr>
                    </a:p>
                  </a:txBody>
                  <a:tcPr marL="68580" marR="68580" marT="0" marB="0"/>
                </a:tc>
                <a:extLst>
                  <a:ext uri="{0D108BD9-81ED-4DB2-BD59-A6C34878D82A}">
                    <a16:rowId xmlns:a16="http://schemas.microsoft.com/office/drawing/2014/main" val="232184686"/>
                  </a:ext>
                </a:extLst>
              </a:tr>
              <a:tr h="229915">
                <a:tc>
                  <a:txBody>
                    <a:bodyPr/>
                    <a:lstStyle/>
                    <a:p>
                      <a:pPr algn="just">
                        <a:spcAft>
                          <a:spcPts val="0"/>
                        </a:spcAft>
                      </a:pPr>
                      <a:r>
                        <a:rPr lang="es-CO" sz="1000">
                          <a:effectLst/>
                        </a:rPr>
                        <a:t>length</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1200">
                          <a:effectLst/>
                        </a:rPr>
                        <a:t>La longitud de los vehículos en metros-</a:t>
                      </a:r>
                      <a:endParaRPr lang="es-CO">
                        <a:effectLst/>
                      </a:endParaRPr>
                    </a:p>
                  </a:txBody>
                  <a:tcPr marL="68580" marR="68580" marT="0" marB="0"/>
                </a:tc>
                <a:extLst>
                  <a:ext uri="{0D108BD9-81ED-4DB2-BD59-A6C34878D82A}">
                    <a16:rowId xmlns:a16="http://schemas.microsoft.com/office/drawing/2014/main" val="2990539242"/>
                  </a:ext>
                </a:extLst>
              </a:tr>
              <a:tr h="229915">
                <a:tc>
                  <a:txBody>
                    <a:bodyPr/>
                    <a:lstStyle/>
                    <a:p>
                      <a:pPr algn="just">
                        <a:spcAft>
                          <a:spcPts val="0"/>
                        </a:spcAft>
                      </a:pPr>
                      <a:r>
                        <a:rPr lang="es-CO" sz="1000">
                          <a:effectLst/>
                        </a:rPr>
                        <a:t>cost_in_credits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El costo de esta nave estelar nuevo, en créditos galácticos.</a:t>
                      </a:r>
                      <a:endParaRPr lang="es-ES">
                        <a:effectLst/>
                      </a:endParaRPr>
                    </a:p>
                  </a:txBody>
                  <a:tcPr marL="68580" marR="68580" marT="0" marB="0"/>
                </a:tc>
                <a:extLst>
                  <a:ext uri="{0D108BD9-81ED-4DB2-BD59-A6C34878D82A}">
                    <a16:rowId xmlns:a16="http://schemas.microsoft.com/office/drawing/2014/main" val="1343243677"/>
                  </a:ext>
                </a:extLst>
              </a:tr>
              <a:tr h="229915">
                <a:tc>
                  <a:txBody>
                    <a:bodyPr/>
                    <a:lstStyle/>
                    <a:p>
                      <a:pPr algn="just">
                        <a:spcAft>
                          <a:spcPts val="0"/>
                        </a:spcAft>
                      </a:pPr>
                      <a:r>
                        <a:rPr lang="es-CO" sz="1000">
                          <a:effectLst/>
                        </a:rPr>
                        <a:t>crew</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número de personal que necesita iniciar o pilotear una nave espacial.</a:t>
                      </a:r>
                      <a:endParaRPr lang="es-CO">
                        <a:effectLst/>
                      </a:endParaRPr>
                    </a:p>
                  </a:txBody>
                  <a:tcPr marL="68580" marR="68580" marT="0" marB="0"/>
                </a:tc>
                <a:extLst>
                  <a:ext uri="{0D108BD9-81ED-4DB2-BD59-A6C34878D82A}">
                    <a16:rowId xmlns:a16="http://schemas.microsoft.com/office/drawing/2014/main" val="3798217173"/>
                  </a:ext>
                </a:extLst>
              </a:tr>
              <a:tr h="229915">
                <a:tc>
                  <a:txBody>
                    <a:bodyPr/>
                    <a:lstStyle/>
                    <a:p>
                      <a:pPr algn="just">
                        <a:spcAft>
                          <a:spcPts val="0"/>
                        </a:spcAft>
                      </a:pPr>
                      <a:r>
                        <a:rPr lang="es-CO" sz="1000">
                          <a:effectLst/>
                        </a:rPr>
                        <a:t>passengers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número de personas no esenciales que esta nave puede transportar.</a:t>
                      </a:r>
                      <a:endParaRPr lang="es-CO">
                        <a:effectLst/>
                      </a:endParaRPr>
                    </a:p>
                  </a:txBody>
                  <a:tcPr marL="68580" marR="68580" marT="0" marB="0"/>
                </a:tc>
                <a:extLst>
                  <a:ext uri="{0D108BD9-81ED-4DB2-BD59-A6C34878D82A}">
                    <a16:rowId xmlns:a16="http://schemas.microsoft.com/office/drawing/2014/main" val="2454241972"/>
                  </a:ext>
                </a:extLst>
              </a:tr>
              <a:tr h="229915">
                <a:tc>
                  <a:txBody>
                    <a:bodyPr/>
                    <a:lstStyle/>
                    <a:p>
                      <a:pPr algn="just">
                        <a:spcAft>
                          <a:spcPts val="0"/>
                        </a:spcAft>
                      </a:pPr>
                      <a:r>
                        <a:rPr lang="es-CO" sz="1000">
                          <a:effectLst/>
                        </a:rPr>
                        <a:t>max_atmosphering_speed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velocidad máxima de esta nave en la atmósfera.</a:t>
                      </a:r>
                      <a:endParaRPr lang="es-CO">
                        <a:effectLst/>
                      </a:endParaRPr>
                    </a:p>
                  </a:txBody>
                  <a:tcPr marL="68580" marR="68580" marT="0" marB="0"/>
                </a:tc>
                <a:extLst>
                  <a:ext uri="{0D108BD9-81ED-4DB2-BD59-A6C34878D82A}">
                    <a16:rowId xmlns:a16="http://schemas.microsoft.com/office/drawing/2014/main" val="820939917"/>
                  </a:ext>
                </a:extLst>
              </a:tr>
              <a:tr h="229915">
                <a:tc>
                  <a:txBody>
                    <a:bodyPr/>
                    <a:lstStyle/>
                    <a:p>
                      <a:pPr algn="just">
                        <a:spcAft>
                          <a:spcPts val="0"/>
                        </a:spcAft>
                      </a:pPr>
                      <a:r>
                        <a:rPr lang="es-CO" sz="1000">
                          <a:effectLst/>
                        </a:rPr>
                        <a:t>cargo_capacity</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El número máximo de kilogramos que esta nave puede transportar.</a:t>
                      </a:r>
                      <a:endParaRPr lang="es-CO">
                        <a:effectLst/>
                      </a:endParaRPr>
                    </a:p>
                  </a:txBody>
                  <a:tcPr marL="68580" marR="68580" marT="0" marB="0"/>
                </a:tc>
                <a:extLst>
                  <a:ext uri="{0D108BD9-81ED-4DB2-BD59-A6C34878D82A}">
                    <a16:rowId xmlns:a16="http://schemas.microsoft.com/office/drawing/2014/main" val="2006349717"/>
                  </a:ext>
                </a:extLst>
              </a:tr>
              <a:tr h="502941">
                <a:tc>
                  <a:txBody>
                    <a:bodyPr/>
                    <a:lstStyle/>
                    <a:p>
                      <a:pPr algn="just">
                        <a:spcAft>
                          <a:spcPts val="0"/>
                        </a:spcAft>
                      </a:pPr>
                      <a:r>
                        <a:rPr lang="es-CO" sz="1000">
                          <a:effectLst/>
                        </a:rPr>
                        <a:t>consumables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tiempo máximo que esta nave puede proporcionar consumibles para toda su tripulación sin tener que reabastecerse.</a:t>
                      </a:r>
                      <a:endParaRPr lang="es-CO">
                        <a:effectLst/>
                      </a:endParaRPr>
                    </a:p>
                  </a:txBody>
                  <a:tcPr marL="68580" marR="68580" marT="0" marB="0"/>
                </a:tc>
                <a:extLst>
                  <a:ext uri="{0D108BD9-81ED-4DB2-BD59-A6C34878D82A}">
                    <a16:rowId xmlns:a16="http://schemas.microsoft.com/office/drawing/2014/main" val="1268551888"/>
                  </a:ext>
                </a:extLst>
              </a:tr>
              <a:tr h="502941">
                <a:tc>
                  <a:txBody>
                    <a:bodyPr/>
                    <a:lstStyle/>
                    <a:p>
                      <a:pPr algn="just">
                        <a:spcAft>
                          <a:spcPts val="0"/>
                        </a:spcAft>
                      </a:pPr>
                      <a:r>
                        <a:rPr lang="es-CO" sz="1000">
                          <a:effectLst/>
                        </a:rPr>
                        <a:t>films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películas en los que ha aparecido esta nave espacial.</a:t>
                      </a:r>
                      <a:endParaRPr lang="es-CO">
                        <a:effectLst/>
                      </a:endParaRPr>
                    </a:p>
                  </a:txBody>
                  <a:tcPr marL="68580" marR="68580" marT="0" marB="0"/>
                </a:tc>
                <a:extLst>
                  <a:ext uri="{0D108BD9-81ED-4DB2-BD59-A6C34878D82A}">
                    <a16:rowId xmlns:a16="http://schemas.microsoft.com/office/drawing/2014/main" val="1303805730"/>
                  </a:ext>
                </a:extLst>
              </a:tr>
              <a:tr h="502941">
                <a:tc>
                  <a:txBody>
                    <a:bodyPr/>
                    <a:lstStyle/>
                    <a:p>
                      <a:pPr algn="just">
                        <a:spcAft>
                          <a:spcPts val="0"/>
                        </a:spcAft>
                      </a:pPr>
                      <a:r>
                        <a:rPr lang="es-CO" sz="1000">
                          <a:effectLst/>
                        </a:rPr>
                        <a:t>pilots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personas que esta nave espacial ha sido pilotada por.</a:t>
                      </a:r>
                      <a:endParaRPr lang="es-CO">
                        <a:effectLst/>
                      </a:endParaRPr>
                    </a:p>
                  </a:txBody>
                  <a:tcPr marL="68580" marR="68580" marT="0" marB="0"/>
                </a:tc>
                <a:extLst>
                  <a:ext uri="{0D108BD9-81ED-4DB2-BD59-A6C34878D82A}">
                    <a16:rowId xmlns:a16="http://schemas.microsoft.com/office/drawing/2014/main" val="2971673679"/>
                  </a:ext>
                </a:extLst>
              </a:tr>
              <a:tr h="229915">
                <a:tc>
                  <a:txBody>
                    <a:bodyPr/>
                    <a:lstStyle/>
                    <a:p>
                      <a:pPr algn="just">
                        <a:spcAft>
                          <a:spcPts val="0"/>
                        </a:spcAft>
                      </a:pPr>
                      <a:r>
                        <a:rPr lang="es-CO" sz="1000">
                          <a:effectLst/>
                        </a:rPr>
                        <a:t>url</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1496900763"/>
                  </a:ext>
                </a:extLst>
              </a:tr>
              <a:tr h="229915">
                <a:tc>
                  <a:txBody>
                    <a:bodyPr/>
                    <a:lstStyle/>
                    <a:p>
                      <a:pPr algn="just">
                        <a:spcAft>
                          <a:spcPts val="0"/>
                        </a:spcAft>
                      </a:pPr>
                      <a:r>
                        <a:rPr lang="es-CO" sz="1000">
                          <a:effectLst/>
                        </a:rPr>
                        <a:t>created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364304821"/>
                  </a:ext>
                </a:extLst>
              </a:tr>
              <a:tr h="229915">
                <a:tc>
                  <a:txBody>
                    <a:bodyPr/>
                    <a:lstStyle/>
                    <a:p>
                      <a:pPr algn="just">
                        <a:spcAft>
                          <a:spcPts val="0"/>
                        </a:spcAft>
                      </a:pPr>
                      <a:r>
                        <a:rPr lang="es-CO" sz="1000">
                          <a:effectLst/>
                        </a:rPr>
                        <a:t>edited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1540755670"/>
                  </a:ext>
                </a:extLst>
              </a:tr>
            </a:tbl>
          </a:graphicData>
        </a:graphic>
      </p:graphicFrame>
      <p:sp>
        <p:nvSpPr>
          <p:cNvPr id="11" name="CuadroTexto 10">
            <a:extLst>
              <a:ext uri="{FF2B5EF4-FFF2-40B4-BE49-F238E27FC236}">
                <a16:creationId xmlns:a16="http://schemas.microsoft.com/office/drawing/2014/main" id="{23ACFD65-A56A-4B25-A978-9D57173B248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Tree>
    <p:extLst>
      <p:ext uri="{BB962C8B-B14F-4D97-AF65-F5344CB8AC3E}">
        <p14:creationId xmlns:p14="http://schemas.microsoft.com/office/powerpoint/2010/main" val="228247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pPr algn="ctr"/>
            <a:r>
              <a:rPr lang="es-CO" b="1">
                <a:ea typeface="+mj-lt"/>
                <a:cs typeface="+mj-lt"/>
              </a:rPr>
              <a:t>SPECIES</a:t>
            </a:r>
            <a:endParaRPr lang="es-ES">
              <a:ea typeface="+mj-lt"/>
              <a:cs typeface="+mj-lt"/>
            </a:endParaRPr>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48375" y="1892540"/>
            <a:ext cx="4566250" cy="2883873"/>
          </a:xfrm>
        </p:spPr>
        <p:txBody>
          <a:bodyPr vert="horz" lIns="0" tIns="45720" rIns="0" bIns="45720" rtlCol="0" anchor="t">
            <a:noAutofit/>
          </a:bodyPr>
          <a:lstStyle/>
          <a:p>
            <a:pPr algn="just"/>
            <a:r>
              <a:rPr lang="es-CO" sz="1700">
                <a:ea typeface="+mn-lt"/>
                <a:cs typeface="+mn-lt"/>
              </a:rPr>
              <a:t>Un recurso de especie es un tipo de persona o personaje dentro del universo de </a:t>
            </a:r>
            <a:r>
              <a:rPr lang="es-CO" sz="1700" err="1">
                <a:ea typeface="+mn-lt"/>
                <a:cs typeface="+mn-lt"/>
              </a:rPr>
              <a:t>Star</a:t>
            </a:r>
            <a:r>
              <a:rPr lang="es-CO" sz="1700">
                <a:ea typeface="+mn-lt"/>
                <a:cs typeface="+mn-lt"/>
              </a:rPr>
              <a:t> </a:t>
            </a:r>
            <a:r>
              <a:rPr lang="es-CO" sz="1700" err="1">
                <a:ea typeface="+mn-lt"/>
                <a:cs typeface="+mn-lt"/>
              </a:rPr>
              <a:t>Wars</a:t>
            </a:r>
            <a:r>
              <a:rPr lang="es-CO" sz="1700">
                <a:ea typeface="+mn-lt"/>
                <a:cs typeface="+mn-lt"/>
              </a:rPr>
              <a:t>.</a:t>
            </a:r>
          </a:p>
          <a:p>
            <a:pPr algn="just"/>
            <a:r>
              <a:rPr lang="es-CO" sz="1700" b="1" err="1">
                <a:ea typeface="+mn-lt"/>
                <a:cs typeface="+mn-lt"/>
              </a:rPr>
              <a:t>Endpoints</a:t>
            </a:r>
            <a:r>
              <a:rPr lang="es-CO" sz="1700" b="1">
                <a:ea typeface="+mn-lt"/>
                <a:cs typeface="+mn-lt"/>
              </a:rPr>
              <a:t>:</a:t>
            </a:r>
            <a:endParaRPr lang="es-CO"/>
          </a:p>
          <a:p>
            <a:pPr algn="just"/>
            <a:r>
              <a:rPr lang="es-CO" sz="1700">
                <a:latin typeface="Consolas"/>
              </a:rPr>
              <a:t>/</a:t>
            </a:r>
            <a:r>
              <a:rPr lang="es-CO" sz="1700" err="1">
                <a:latin typeface="Consolas"/>
              </a:rPr>
              <a:t>species</a:t>
            </a:r>
            <a:r>
              <a:rPr lang="es-CO" sz="1700">
                <a:latin typeface="Consolas"/>
              </a:rPr>
              <a:t>/         Obtener todos los recursos de las Especies.  </a:t>
            </a:r>
            <a:endParaRPr lang="es-ES"/>
          </a:p>
          <a:p>
            <a:pPr algn="just"/>
            <a:r>
              <a:rPr lang="es-CO" sz="1700">
                <a:latin typeface="Consolas"/>
              </a:rPr>
              <a:t>/</a:t>
            </a:r>
            <a:r>
              <a:rPr lang="es-CO" sz="1700" err="1">
                <a:latin typeface="Consolas"/>
              </a:rPr>
              <a:t>species</a:t>
            </a:r>
            <a:r>
              <a:rPr lang="es-CO" sz="1700">
                <a:latin typeface="Consolas"/>
              </a:rPr>
              <a:t>/:id/     </a:t>
            </a:r>
            <a:r>
              <a:rPr lang="es-CO" sz="1700">
                <a:latin typeface="Consolas"/>
                <a:ea typeface="+mn-lt"/>
                <a:cs typeface="+mn-lt"/>
              </a:rPr>
              <a:t>Obtener un recurso de vehículo específico</a:t>
            </a:r>
            <a:r>
              <a:rPr lang="es-CO" sz="1700">
                <a:latin typeface="Consolas"/>
              </a:rPr>
              <a:t>.</a:t>
            </a:r>
            <a:endParaRPr lang="es-CO"/>
          </a:p>
          <a:p>
            <a:pPr algn="just"/>
            <a:r>
              <a:rPr lang="es-CO" sz="1700">
                <a:latin typeface="Consolas"/>
              </a:rPr>
              <a:t>/</a:t>
            </a:r>
            <a:r>
              <a:rPr lang="es-CO" sz="1700" err="1">
                <a:latin typeface="Consolas"/>
              </a:rPr>
              <a:t>species</a:t>
            </a:r>
            <a:r>
              <a:rPr lang="es-CO" sz="1700">
                <a:latin typeface="Consolas"/>
              </a:rPr>
              <a:t>/</a:t>
            </a:r>
            <a:r>
              <a:rPr lang="es-CO" sz="1700" err="1">
                <a:latin typeface="Consolas"/>
              </a:rPr>
              <a:t>schema</a:t>
            </a:r>
            <a:r>
              <a:rPr lang="es-CO" sz="1700">
                <a:latin typeface="Consolas"/>
              </a:rPr>
              <a:t>/</a:t>
            </a:r>
            <a:r>
              <a:rPr lang="es-CO" sz="1700">
                <a:ea typeface="+mn-lt"/>
                <a:cs typeface="+mn-lt"/>
              </a:rPr>
              <a:t> </a:t>
            </a:r>
            <a:r>
              <a:rPr lang="es" sz="1700">
                <a:ea typeface="+mn-lt"/>
                <a:cs typeface="+mn-lt"/>
              </a:rPr>
              <a:t>   Ver el esquema JSON para este recurso.</a:t>
            </a:r>
            <a:endParaRPr lang="es">
              <a:ea typeface="+mn-lt"/>
              <a:cs typeface="+mn-lt"/>
            </a:endParaRPr>
          </a:p>
          <a:p>
            <a:pPr algn="just"/>
            <a:endParaRPr lang="es-CO"/>
          </a:p>
          <a:p>
            <a:pPr algn="just"/>
            <a:r>
              <a:rPr lang="es-CO" sz="1700">
                <a:ea typeface="+mn-lt"/>
                <a:cs typeface="+mn-lt"/>
              </a:rPr>
              <a:t>Esta es la </a:t>
            </a:r>
            <a:r>
              <a:rPr lang="es-CO" sz="1700" err="1">
                <a:ea typeface="+mn-lt"/>
                <a:cs typeface="+mn-lt"/>
              </a:rPr>
              <a:t>url</a:t>
            </a:r>
            <a:r>
              <a:rPr lang="es-CO" sz="1700">
                <a:ea typeface="+mn-lt"/>
                <a:cs typeface="+mn-lt"/>
              </a:rPr>
              <a:t> la cual está de ejemplo:</a:t>
            </a:r>
            <a:endParaRPr lang="es-CO">
              <a:ea typeface="+mn-lt"/>
              <a:cs typeface="+mn-lt"/>
            </a:endParaRPr>
          </a:p>
          <a:p>
            <a:pPr algn="just"/>
            <a:r>
              <a:rPr lang="es-CO" sz="1700">
                <a:ea typeface="+mn-lt"/>
                <a:cs typeface="+mn-lt"/>
                <a:hlinkClick r:id="rId2"/>
              </a:rPr>
              <a:t>https://swapi.co/api/species/3/</a:t>
            </a:r>
            <a:endParaRPr lang="es-CO">
              <a:ea typeface="+mn-lt"/>
              <a:cs typeface="+mn-lt"/>
              <a:hlinkClick r:id="rId2"/>
            </a:endParaRPr>
          </a:p>
          <a:p>
            <a:pPr algn="just"/>
            <a:endParaRPr lang="es-CO" sz="1700">
              <a:cs typeface="Calibri"/>
            </a:endParaRPr>
          </a:p>
          <a:p>
            <a:endParaRPr lang="es-CO">
              <a:cs typeface="Calibri"/>
            </a:endParaRPr>
          </a:p>
          <a:p>
            <a:endParaRPr lang="es" sz="1700">
              <a:cs typeface="Calibri"/>
            </a:endParaRPr>
          </a:p>
          <a:p>
            <a:endParaRPr lang="es-ES" sz="1700">
              <a:cs typeface="Calibri"/>
            </a:endParaRPr>
          </a:p>
        </p:txBody>
      </p:sp>
      <p:pic>
        <p:nvPicPr>
          <p:cNvPr id="4" name="Imagen 5" descr="Imagen que contiene captura de pantalla&#10;&#10;Descripción generada con confianza muy alta">
            <a:extLst>
              <a:ext uri="{FF2B5EF4-FFF2-40B4-BE49-F238E27FC236}">
                <a16:creationId xmlns:a16="http://schemas.microsoft.com/office/drawing/2014/main" id="{1B2C5C7D-82BD-403D-99F5-93B7253A7C9D}"/>
              </a:ext>
            </a:extLst>
          </p:cNvPr>
          <p:cNvPicPr>
            <a:picLocks noChangeAspect="1"/>
          </p:cNvPicPr>
          <p:nvPr/>
        </p:nvPicPr>
        <p:blipFill>
          <a:blip r:embed="rId3"/>
          <a:stretch>
            <a:fillRect/>
          </a:stretch>
        </p:blipFill>
        <p:spPr>
          <a:xfrm>
            <a:off x="4896928" y="1991541"/>
            <a:ext cx="7013275" cy="3823824"/>
          </a:xfrm>
          <a:prstGeom prst="rect">
            <a:avLst/>
          </a:prstGeom>
        </p:spPr>
      </p:pic>
    </p:spTree>
    <p:extLst>
      <p:ext uri="{BB962C8B-B14F-4D97-AF65-F5344CB8AC3E}">
        <p14:creationId xmlns:p14="http://schemas.microsoft.com/office/powerpoint/2010/main" val="78794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507809" y="-944"/>
            <a:ext cx="4379344" cy="1005059"/>
          </a:xfrm>
        </p:spPr>
        <p:txBody>
          <a:bodyPr/>
          <a:lstStyle/>
          <a:p>
            <a:r>
              <a:rPr lang="es-CO" b="1">
                <a:latin typeface="Times New Roman"/>
                <a:cs typeface="Times New Roman"/>
              </a:rPr>
              <a:t>ATRIBUTOS</a:t>
            </a:r>
            <a:endParaRPr lang="es-ES"/>
          </a:p>
        </p:txBody>
      </p:sp>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
        <p:nvSpPr>
          <p:cNvPr id="9" name="CuadroTexto 8">
            <a:extLst>
              <a:ext uri="{FF2B5EF4-FFF2-40B4-BE49-F238E27FC236}">
                <a16:creationId xmlns:a16="http://schemas.microsoft.com/office/drawing/2014/main" id="{D1A7153C-42F9-49AB-9829-2FFB2DB966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CuadroTexto 9">
            <a:extLst>
              <a:ext uri="{FF2B5EF4-FFF2-40B4-BE49-F238E27FC236}">
                <a16:creationId xmlns:a16="http://schemas.microsoft.com/office/drawing/2014/main" id="{8BB1F994-B7B1-4E7D-99BA-6F2FEC015CEA}"/>
              </a:ext>
            </a:extLst>
          </p:cNvPr>
          <p:cNvSpPr txBox="1"/>
          <p:nvPr/>
        </p:nvSpPr>
        <p:spPr>
          <a:xfrm>
            <a:off x="3876136" y="3056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
        <p:nvSpPr>
          <p:cNvPr id="11" name="CuadroTexto 10">
            <a:extLst>
              <a:ext uri="{FF2B5EF4-FFF2-40B4-BE49-F238E27FC236}">
                <a16:creationId xmlns:a16="http://schemas.microsoft.com/office/drawing/2014/main" id="{23ACFD65-A56A-4B25-A978-9D57173B248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7" name="Marcador de contenido 6">
            <a:extLst>
              <a:ext uri="{FF2B5EF4-FFF2-40B4-BE49-F238E27FC236}">
                <a16:creationId xmlns:a16="http://schemas.microsoft.com/office/drawing/2014/main" id="{1A52CAEF-C4EE-4028-86F1-F9F03C9072EC}"/>
              </a:ext>
            </a:extLst>
          </p:cNvPr>
          <p:cNvGraphicFramePr>
            <a:graphicFrameLocks noGrp="1"/>
          </p:cNvGraphicFramePr>
          <p:nvPr>
            <p:ph idx="1"/>
            <p:extLst>
              <p:ext uri="{D42A27DB-BD31-4B8C-83A1-F6EECF244321}">
                <p14:modId xmlns:p14="http://schemas.microsoft.com/office/powerpoint/2010/main" val="298001831"/>
              </p:ext>
            </p:extLst>
          </p:nvPr>
        </p:nvGraphicFramePr>
        <p:xfrm>
          <a:off x="-14377" y="1092679"/>
          <a:ext cx="12197864" cy="5715020"/>
        </p:xfrm>
        <a:graphic>
          <a:graphicData uri="http://schemas.openxmlformats.org/drawingml/2006/table">
            <a:tbl>
              <a:tblPr firstRow="1" firstCol="1" bandRow="1">
                <a:tableStyleId>{5C22544A-7EE6-4342-B048-85BDC9FD1C3A}</a:tableStyleId>
              </a:tblPr>
              <a:tblGrid>
                <a:gridCol w="1245574">
                  <a:extLst>
                    <a:ext uri="{9D8B030D-6E8A-4147-A177-3AD203B41FA5}">
                      <a16:colId xmlns:a16="http://schemas.microsoft.com/office/drawing/2014/main" val="118093387"/>
                    </a:ext>
                  </a:extLst>
                </a:gridCol>
                <a:gridCol w="1348153">
                  <a:extLst>
                    <a:ext uri="{9D8B030D-6E8A-4147-A177-3AD203B41FA5}">
                      <a16:colId xmlns:a16="http://schemas.microsoft.com/office/drawing/2014/main" val="3657799140"/>
                    </a:ext>
                  </a:extLst>
                </a:gridCol>
                <a:gridCol w="9604137">
                  <a:extLst>
                    <a:ext uri="{9D8B030D-6E8A-4147-A177-3AD203B41FA5}">
                      <a16:colId xmlns:a16="http://schemas.microsoft.com/office/drawing/2014/main" val="3327993729"/>
                    </a:ext>
                  </a:extLst>
                </a:gridCol>
              </a:tblGrid>
              <a:tr h="277712">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1479418625"/>
                  </a:ext>
                </a:extLst>
              </a:tr>
              <a:tr h="277712">
                <a:tc>
                  <a:txBody>
                    <a:bodyPr/>
                    <a:lstStyle/>
                    <a:p>
                      <a:pPr algn="just">
                        <a:spcAft>
                          <a:spcPts val="0"/>
                        </a:spcAft>
                      </a:pPr>
                      <a:r>
                        <a:rPr lang="es-CO" sz="1000" err="1">
                          <a:effectLst/>
                        </a:rPr>
                        <a:t>name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El nombre de estas especies.</a:t>
                      </a:r>
                      <a:endParaRPr lang="es-CO">
                        <a:effectLst/>
                      </a:endParaRPr>
                    </a:p>
                  </a:txBody>
                  <a:tcPr marL="68580" marR="68580" marT="0" marB="0"/>
                </a:tc>
                <a:extLst>
                  <a:ext uri="{0D108BD9-81ED-4DB2-BD59-A6C34878D82A}">
                    <a16:rowId xmlns:a16="http://schemas.microsoft.com/office/drawing/2014/main" val="2897272510"/>
                  </a:ext>
                </a:extLst>
              </a:tr>
              <a:tr h="277712">
                <a:tc>
                  <a:txBody>
                    <a:bodyPr/>
                    <a:lstStyle/>
                    <a:p>
                      <a:pPr algn="just">
                        <a:spcAft>
                          <a:spcPts val="0"/>
                        </a:spcAft>
                      </a:pPr>
                      <a:r>
                        <a:rPr lang="es-CO" sz="1000" err="1">
                          <a:effectLst/>
                        </a:rPr>
                        <a:t>classification</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r>
                        <a:rPr lang="es-CO" sz="1200">
                          <a:effectLst/>
                        </a:rPr>
                        <a:t>La clasificación de una especie, como es ‘</a:t>
                      </a:r>
                      <a:r>
                        <a:rPr lang="es-CO" sz="1200" err="1">
                          <a:effectLst/>
                        </a:rPr>
                        <a:t>Mamiferos</a:t>
                      </a:r>
                      <a:r>
                        <a:rPr lang="es-CO" sz="1200">
                          <a:effectLst/>
                        </a:rPr>
                        <a:t>’ o ‘Reptiles’.</a:t>
                      </a:r>
                      <a:endParaRPr lang="es-CO">
                        <a:effectLst/>
                      </a:endParaRPr>
                    </a:p>
                  </a:txBody>
                  <a:tcPr marL="68580" marR="68580" marT="0" marB="0"/>
                </a:tc>
                <a:extLst>
                  <a:ext uri="{0D108BD9-81ED-4DB2-BD59-A6C34878D82A}">
                    <a16:rowId xmlns:a16="http://schemas.microsoft.com/office/drawing/2014/main" val="3042072499"/>
                  </a:ext>
                </a:extLst>
              </a:tr>
              <a:tr h="277712">
                <a:tc>
                  <a:txBody>
                    <a:bodyPr/>
                    <a:lstStyle/>
                    <a:p>
                      <a:pPr algn="just">
                        <a:spcAft>
                          <a:spcPts val="0"/>
                        </a:spcAft>
                      </a:pPr>
                      <a:r>
                        <a:rPr lang="es-CO" sz="1000" err="1">
                          <a:effectLst/>
                        </a:rPr>
                        <a:t>designation</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designación de esta especie, como "sensible".</a:t>
                      </a:r>
                      <a:endParaRPr lang="es-CO">
                        <a:effectLst/>
                      </a:endParaRPr>
                    </a:p>
                  </a:txBody>
                  <a:tcPr marL="68580" marR="68580" marT="0" marB="0"/>
                </a:tc>
                <a:extLst>
                  <a:ext uri="{0D108BD9-81ED-4DB2-BD59-A6C34878D82A}">
                    <a16:rowId xmlns:a16="http://schemas.microsoft.com/office/drawing/2014/main" val="3212186496"/>
                  </a:ext>
                </a:extLst>
              </a:tr>
              <a:tr h="277712">
                <a:tc>
                  <a:txBody>
                    <a:bodyPr/>
                    <a:lstStyle/>
                    <a:p>
                      <a:pPr algn="just">
                        <a:spcAft>
                          <a:spcPts val="0"/>
                        </a:spcAft>
                      </a:pPr>
                      <a:r>
                        <a:rPr lang="es-CO" sz="1000" err="1">
                          <a:effectLst/>
                        </a:rPr>
                        <a:t>average_height</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La altura promedio de esta especie en centímetros.</a:t>
                      </a:r>
                      <a:endParaRPr lang="es-CO">
                        <a:effectLst/>
                      </a:endParaRPr>
                    </a:p>
                  </a:txBody>
                  <a:tcPr marL="68580" marR="68580" marT="0" marB="0"/>
                </a:tc>
                <a:extLst>
                  <a:ext uri="{0D108BD9-81ED-4DB2-BD59-A6C34878D82A}">
                    <a16:rowId xmlns:a16="http://schemas.microsoft.com/office/drawing/2014/main" val="3690168763"/>
                  </a:ext>
                </a:extLst>
              </a:tr>
              <a:tr h="277712">
                <a:tc>
                  <a:txBody>
                    <a:bodyPr/>
                    <a:lstStyle/>
                    <a:p>
                      <a:pPr algn="just">
                        <a:spcAft>
                          <a:spcPts val="0"/>
                        </a:spcAft>
                      </a:pPr>
                      <a:r>
                        <a:rPr lang="es-CO" sz="1000" err="1">
                          <a:effectLst/>
                        </a:rPr>
                        <a:t>average_lifespan</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El promedio de vida de esta especie en años.</a:t>
                      </a:r>
                      <a:endParaRPr lang="es-CO">
                        <a:effectLst/>
                      </a:endParaRPr>
                    </a:p>
                  </a:txBody>
                  <a:tcPr marL="68580" marR="68580" marT="0" marB="0"/>
                </a:tc>
                <a:extLst>
                  <a:ext uri="{0D108BD9-81ED-4DB2-BD59-A6C34878D82A}">
                    <a16:rowId xmlns:a16="http://schemas.microsoft.com/office/drawing/2014/main" val="1610477164"/>
                  </a:ext>
                </a:extLst>
              </a:tr>
              <a:tr h="555424">
                <a:tc>
                  <a:txBody>
                    <a:bodyPr/>
                    <a:lstStyle/>
                    <a:p>
                      <a:pPr algn="just">
                        <a:spcAft>
                          <a:spcPts val="0"/>
                        </a:spcAft>
                      </a:pPr>
                      <a:r>
                        <a:rPr lang="es-CO" sz="1000" err="1">
                          <a:effectLst/>
                        </a:rPr>
                        <a:t>eye_colors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CO" sz="1200">
                          <a:effectLst/>
                        </a:rPr>
                        <a:t>Una cadena de colores de ojos comunes separados por comas para esta especie, "ninguno" si esta especie no suele tener ojos</a:t>
                      </a:r>
                      <a:endParaRPr lang="es-CO">
                        <a:effectLst/>
                      </a:endParaRPr>
                    </a:p>
                  </a:txBody>
                  <a:tcPr marL="68580" marR="68580" marT="0" marB="0"/>
                </a:tc>
                <a:extLst>
                  <a:ext uri="{0D108BD9-81ED-4DB2-BD59-A6C34878D82A}">
                    <a16:rowId xmlns:a16="http://schemas.microsoft.com/office/drawing/2014/main" val="83522702"/>
                  </a:ext>
                </a:extLst>
              </a:tr>
              <a:tr h="555424">
                <a:tc>
                  <a:txBody>
                    <a:bodyPr/>
                    <a:lstStyle/>
                    <a:p>
                      <a:pPr algn="just">
                        <a:spcAft>
                          <a:spcPts val="0"/>
                        </a:spcAft>
                      </a:pPr>
                      <a:r>
                        <a:rPr lang="es-CO" sz="1000" err="1">
                          <a:effectLst/>
                        </a:rPr>
                        <a:t>hair_colors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Una cadena separada por comas de colores de cabello comunes para esta especie, "ninguno" si esta especie generalmente no tiene cabello.</a:t>
                      </a:r>
                      <a:endParaRPr lang="es-ES">
                        <a:effectLst/>
                      </a:endParaRPr>
                    </a:p>
                  </a:txBody>
                  <a:tcPr marL="68580" marR="68580" marT="0" marB="0"/>
                </a:tc>
                <a:extLst>
                  <a:ext uri="{0D108BD9-81ED-4DB2-BD59-A6C34878D82A}">
                    <a16:rowId xmlns:a16="http://schemas.microsoft.com/office/drawing/2014/main" val="930486900"/>
                  </a:ext>
                </a:extLst>
              </a:tr>
              <a:tr h="555424">
                <a:tc>
                  <a:txBody>
                    <a:bodyPr/>
                    <a:lstStyle/>
                    <a:p>
                      <a:pPr algn="just">
                        <a:spcAft>
                          <a:spcPts val="0"/>
                        </a:spcAft>
                      </a:pPr>
                      <a:r>
                        <a:rPr lang="es-CO" sz="1000" err="1">
                          <a:effectLst/>
                        </a:rPr>
                        <a:t>skin_colors</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spcAft>
                          <a:spcPts val="0"/>
                        </a:spcAft>
                      </a:pPr>
                      <a:r>
                        <a:rPr lang="es-CO" sz="1200">
                          <a:effectLst/>
                        </a:rPr>
                        <a:t>Una cadena separada por comas de colores de piel comunes para esta especie, "ninguno" si esta especie no suele tener piel.</a:t>
                      </a:r>
                      <a:endParaRPr lang="es-CO">
                        <a:effectLst/>
                      </a:endParaRPr>
                    </a:p>
                  </a:txBody>
                  <a:tcPr marL="68580" marR="68580" marT="0" marB="0"/>
                </a:tc>
                <a:extLst>
                  <a:ext uri="{0D108BD9-81ED-4DB2-BD59-A6C34878D82A}">
                    <a16:rowId xmlns:a16="http://schemas.microsoft.com/office/drawing/2014/main" val="1654487784"/>
                  </a:ext>
                </a:extLst>
              </a:tr>
              <a:tr h="277712">
                <a:tc>
                  <a:txBody>
                    <a:bodyPr/>
                    <a:lstStyle/>
                    <a:p>
                      <a:pPr algn="just">
                        <a:spcAft>
                          <a:spcPts val="0"/>
                        </a:spcAft>
                      </a:pPr>
                      <a:r>
                        <a:rPr lang="es-CO" sz="1000" err="1">
                          <a:effectLst/>
                        </a:rPr>
                        <a:t>language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Idioma que comúnmente hablan entre las especies.</a:t>
                      </a:r>
                      <a:endParaRPr lang="es-CO">
                        <a:effectLst/>
                      </a:endParaRPr>
                    </a:p>
                  </a:txBody>
                  <a:tcPr marL="68580" marR="68580" marT="0" marB="0"/>
                </a:tc>
                <a:extLst>
                  <a:ext uri="{0D108BD9-81ED-4DB2-BD59-A6C34878D82A}">
                    <a16:rowId xmlns:a16="http://schemas.microsoft.com/office/drawing/2014/main" val="3415537317"/>
                  </a:ext>
                </a:extLst>
              </a:tr>
              <a:tr h="438492">
                <a:tc>
                  <a:txBody>
                    <a:bodyPr/>
                    <a:lstStyle/>
                    <a:p>
                      <a:pPr algn="just">
                        <a:spcAft>
                          <a:spcPts val="0"/>
                        </a:spcAft>
                      </a:pPr>
                      <a:r>
                        <a:rPr lang="es-CO" sz="1000" err="1">
                          <a:effectLst/>
                        </a:rPr>
                        <a:t>homeworld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ES" sz="1200">
                          <a:effectLst/>
                        </a:rPr>
                        <a:t>La URL de un recurso planetario, un planeta del que se origina esta especie.</a:t>
                      </a:r>
                      <a:r>
                        <a:rPr lang="es-ES">
                          <a:effectLst/>
                        </a:rPr>
                        <a:t> </a:t>
                      </a:r>
                      <a:r>
                        <a:rPr lang="es-ES" sz="1200">
                          <a:effectLst/>
                        </a:rPr>
                        <a:t> </a:t>
                      </a:r>
                      <a:endParaRPr lang="es-ES">
                        <a:effectLst/>
                      </a:endParaRPr>
                    </a:p>
                  </a:txBody>
                  <a:tcPr marL="68580" marR="68580" marT="0" marB="0"/>
                </a:tc>
                <a:extLst>
                  <a:ext uri="{0D108BD9-81ED-4DB2-BD59-A6C34878D82A}">
                    <a16:rowId xmlns:a16="http://schemas.microsoft.com/office/drawing/2014/main" val="3186697114"/>
                  </a:ext>
                </a:extLst>
              </a:tr>
              <a:tr h="277712">
                <a:tc>
                  <a:txBody>
                    <a:bodyPr/>
                    <a:lstStyle/>
                    <a:p>
                      <a:pPr algn="just">
                        <a:spcAft>
                          <a:spcPts val="0"/>
                        </a:spcAft>
                      </a:pPr>
                      <a:r>
                        <a:rPr lang="es-CO" sz="1000" err="1">
                          <a:effectLst/>
                        </a:rPr>
                        <a:t>people</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Una serie de recursos de URL de personas que forman parte de esta especie.</a:t>
                      </a:r>
                      <a:endParaRPr lang="es-CO">
                        <a:effectLst/>
                      </a:endParaRPr>
                    </a:p>
                  </a:txBody>
                  <a:tcPr marL="68580" marR="68580" marT="0" marB="0"/>
                </a:tc>
                <a:extLst>
                  <a:ext uri="{0D108BD9-81ED-4DB2-BD59-A6C34878D82A}">
                    <a16:rowId xmlns:a16="http://schemas.microsoft.com/office/drawing/2014/main" val="624224897"/>
                  </a:ext>
                </a:extLst>
              </a:tr>
              <a:tr h="555424">
                <a:tc>
                  <a:txBody>
                    <a:bodyPr/>
                    <a:lstStyle/>
                    <a:p>
                      <a:pPr algn="just">
                        <a:spcAft>
                          <a:spcPts val="0"/>
                        </a:spcAft>
                      </a:pPr>
                      <a:r>
                        <a:rPr lang="es-CO" sz="1000">
                          <a:effectLst/>
                        </a:rPr>
                        <a:t>films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películas en los que ha aparecido esta nave espacial.</a:t>
                      </a:r>
                      <a:endParaRPr lang="es-CO">
                        <a:effectLst/>
                      </a:endParaRPr>
                    </a:p>
                  </a:txBody>
                  <a:tcPr marL="68580" marR="68580" marT="0" marB="0"/>
                </a:tc>
                <a:extLst>
                  <a:ext uri="{0D108BD9-81ED-4DB2-BD59-A6C34878D82A}">
                    <a16:rowId xmlns:a16="http://schemas.microsoft.com/office/drawing/2014/main" val="1652894249"/>
                  </a:ext>
                </a:extLst>
              </a:tr>
              <a:tr h="277712">
                <a:tc>
                  <a:txBody>
                    <a:bodyPr/>
                    <a:lstStyle/>
                    <a:p>
                      <a:pPr algn="just">
                        <a:spcAft>
                          <a:spcPts val="0"/>
                        </a:spcAft>
                      </a:pPr>
                      <a:r>
                        <a:rPr lang="es-CO" sz="1000" err="1">
                          <a:effectLst/>
                        </a:rPr>
                        <a:t>url</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1899750725"/>
                  </a:ext>
                </a:extLst>
              </a:tr>
              <a:tr h="277712">
                <a:tc>
                  <a:txBody>
                    <a:bodyPr/>
                    <a:lstStyle/>
                    <a:p>
                      <a:pPr algn="just">
                        <a:spcAft>
                          <a:spcPts val="0"/>
                        </a:spcAft>
                      </a:pPr>
                      <a:r>
                        <a:rPr lang="es-CO" sz="1000" err="1">
                          <a:effectLst/>
                        </a:rPr>
                        <a:t>created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1801908949"/>
                  </a:ext>
                </a:extLst>
              </a:tr>
              <a:tr h="277712">
                <a:tc>
                  <a:txBody>
                    <a:bodyPr/>
                    <a:lstStyle/>
                    <a:p>
                      <a:pPr algn="just">
                        <a:spcAft>
                          <a:spcPts val="0"/>
                        </a:spcAft>
                      </a:pPr>
                      <a:r>
                        <a:rPr lang="es-CO" sz="1000" err="1">
                          <a:effectLst/>
                        </a:rPr>
                        <a:t>edited</a:t>
                      </a:r>
                      <a:endParaRPr lang="es-CO" err="1">
                        <a:effectLst/>
                      </a:endParaRPr>
                    </a:p>
                  </a:txBody>
                  <a:tcPr marL="68580" marR="68580" marT="0" marB="0"/>
                </a:tc>
                <a:tc>
                  <a:txBody>
                    <a:bodyPr/>
                    <a:lstStyle/>
                    <a:p>
                      <a:pPr algn="just">
                        <a:spcAft>
                          <a:spcPts val="0"/>
                        </a:spcAft>
                      </a:pPr>
                      <a:r>
                        <a:rPr lang="es-CO" sz="1200" err="1">
                          <a:effectLst/>
                        </a:rPr>
                        <a:t>String</a:t>
                      </a:r>
                      <a:endParaRPr lang="es-CO" err="1">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3618812027"/>
                  </a:ext>
                </a:extLst>
              </a:tr>
            </a:tbl>
          </a:graphicData>
        </a:graphic>
      </p:graphicFrame>
      <p:sp>
        <p:nvSpPr>
          <p:cNvPr id="12" name="CuadroTexto 11">
            <a:extLst>
              <a:ext uri="{FF2B5EF4-FFF2-40B4-BE49-F238E27FC236}">
                <a16:creationId xmlns:a16="http://schemas.microsoft.com/office/drawing/2014/main" id="{D5AE4D8A-35AF-449D-84C7-7F04B6283670}"/>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Tree>
    <p:extLst>
      <p:ext uri="{BB962C8B-B14F-4D97-AF65-F5344CB8AC3E}">
        <p14:creationId xmlns:p14="http://schemas.microsoft.com/office/powerpoint/2010/main" val="1168147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A6DD5-BF51-4881-B591-BDC24EC26600}"/>
              </a:ext>
            </a:extLst>
          </p:cNvPr>
          <p:cNvSpPr>
            <a:spLocks noGrp="1"/>
          </p:cNvSpPr>
          <p:nvPr>
            <p:ph type="title"/>
          </p:nvPr>
        </p:nvSpPr>
        <p:spPr/>
        <p:txBody>
          <a:bodyPr/>
          <a:lstStyle/>
          <a:p>
            <a:pPr algn="ctr"/>
            <a:r>
              <a:rPr lang="es-CO" b="1">
                <a:ea typeface="+mj-lt"/>
                <a:cs typeface="+mj-lt"/>
              </a:rPr>
              <a:t>PLANETS</a:t>
            </a:r>
            <a:endParaRPr lang="es-ES"/>
          </a:p>
        </p:txBody>
      </p:sp>
      <p:sp>
        <p:nvSpPr>
          <p:cNvPr id="3" name="Marcador de contenido 2">
            <a:extLst>
              <a:ext uri="{FF2B5EF4-FFF2-40B4-BE49-F238E27FC236}">
                <a16:creationId xmlns:a16="http://schemas.microsoft.com/office/drawing/2014/main" id="{BD9A03A9-7E22-4EDB-9AAF-09B3028CF943}"/>
              </a:ext>
            </a:extLst>
          </p:cNvPr>
          <p:cNvSpPr>
            <a:spLocks noGrp="1"/>
          </p:cNvSpPr>
          <p:nvPr>
            <p:ph idx="1"/>
          </p:nvPr>
        </p:nvSpPr>
        <p:spPr>
          <a:xfrm>
            <a:off x="148375" y="1892540"/>
            <a:ext cx="4566250" cy="2883873"/>
          </a:xfrm>
        </p:spPr>
        <p:txBody>
          <a:bodyPr vert="horz" lIns="0" tIns="45720" rIns="0" bIns="45720" rtlCol="0" anchor="t">
            <a:noAutofit/>
          </a:bodyPr>
          <a:lstStyle/>
          <a:p>
            <a:pPr algn="just"/>
            <a:r>
              <a:rPr lang="es-CO" sz="1700">
                <a:ea typeface="+mn-lt"/>
                <a:cs typeface="+mn-lt"/>
              </a:rPr>
              <a:t>Un recurso Planeta es una gran masa, planeta o planetoide en el Universo Star Wars, en el momento de 0 DBY.</a:t>
            </a:r>
          </a:p>
          <a:p>
            <a:pPr algn="just"/>
            <a:r>
              <a:rPr lang="es-CO" sz="1700">
                <a:latin typeface="Consolas"/>
              </a:rPr>
              <a:t>/</a:t>
            </a:r>
            <a:r>
              <a:rPr lang="es-CO" sz="1700" err="1">
                <a:latin typeface="Consolas"/>
              </a:rPr>
              <a:t>planets</a:t>
            </a:r>
            <a:r>
              <a:rPr lang="es-CO" sz="1700">
                <a:latin typeface="Consolas"/>
              </a:rPr>
              <a:t>/ Toma    Todos Los Recurso De Los Planetas.</a:t>
            </a:r>
            <a:endParaRPr lang="es-ES"/>
          </a:p>
          <a:p>
            <a:pPr algn="just"/>
            <a:r>
              <a:rPr lang="es-CO" sz="1700">
                <a:latin typeface="Consolas"/>
              </a:rPr>
              <a:t>/</a:t>
            </a:r>
            <a:r>
              <a:rPr lang="es-CO" sz="1700" err="1">
                <a:latin typeface="Consolas"/>
              </a:rPr>
              <a:t>planets</a:t>
            </a:r>
            <a:r>
              <a:rPr lang="es-CO" sz="1700">
                <a:latin typeface="Consolas"/>
              </a:rPr>
              <a:t>/:id/     </a:t>
            </a:r>
            <a:r>
              <a:rPr lang="es-CO" sz="1700">
                <a:latin typeface="Consolas"/>
                <a:ea typeface="+mn-lt"/>
                <a:cs typeface="+mn-lt"/>
              </a:rPr>
              <a:t>Obtener un recurso de vehículo específico</a:t>
            </a:r>
            <a:r>
              <a:rPr lang="es-CO" sz="1700">
                <a:latin typeface="Consolas"/>
              </a:rPr>
              <a:t>.</a:t>
            </a:r>
            <a:endParaRPr lang="es-CO"/>
          </a:p>
          <a:p>
            <a:pPr algn="just"/>
            <a:r>
              <a:rPr lang="es-CO" sz="1700">
                <a:latin typeface="Consolas"/>
              </a:rPr>
              <a:t>/</a:t>
            </a:r>
            <a:r>
              <a:rPr lang="es-CO" sz="1700" err="1">
                <a:latin typeface="Consolas"/>
              </a:rPr>
              <a:t>planets</a:t>
            </a:r>
            <a:r>
              <a:rPr lang="es-CO" sz="1700">
                <a:latin typeface="Consolas"/>
              </a:rPr>
              <a:t>/</a:t>
            </a:r>
            <a:r>
              <a:rPr lang="es-CO" sz="1700" err="1">
                <a:latin typeface="Consolas"/>
              </a:rPr>
              <a:t>schema</a:t>
            </a:r>
            <a:r>
              <a:rPr lang="es-CO" sz="1700">
                <a:latin typeface="Consolas"/>
              </a:rPr>
              <a:t>/</a:t>
            </a:r>
            <a:r>
              <a:rPr lang="es-CO" sz="1700">
                <a:latin typeface="Consolas"/>
                <a:ea typeface="+mn-lt"/>
                <a:cs typeface="+mn-lt"/>
              </a:rPr>
              <a:t>  </a:t>
            </a:r>
            <a:r>
              <a:rPr lang="es" sz="1700">
                <a:ea typeface="+mn-lt"/>
                <a:cs typeface="+mn-lt"/>
              </a:rPr>
              <a:t>Ver el esquema JSON para este recurso.</a:t>
            </a:r>
            <a:endParaRPr lang="es">
              <a:ea typeface="+mn-lt"/>
              <a:cs typeface="+mn-lt"/>
            </a:endParaRPr>
          </a:p>
          <a:p>
            <a:pPr algn="just"/>
            <a:endParaRPr lang="es-CO"/>
          </a:p>
          <a:p>
            <a:pPr algn="just"/>
            <a:r>
              <a:rPr lang="es-CO" sz="1700">
                <a:ea typeface="+mn-lt"/>
                <a:cs typeface="+mn-lt"/>
              </a:rPr>
              <a:t>Esta es la </a:t>
            </a:r>
            <a:r>
              <a:rPr lang="es-CO" sz="1700" err="1">
                <a:ea typeface="+mn-lt"/>
                <a:cs typeface="+mn-lt"/>
              </a:rPr>
              <a:t>url</a:t>
            </a:r>
            <a:r>
              <a:rPr lang="es-CO" sz="1700">
                <a:ea typeface="+mn-lt"/>
                <a:cs typeface="+mn-lt"/>
              </a:rPr>
              <a:t> la cual está de ejemplo:</a:t>
            </a:r>
            <a:endParaRPr lang="es-CO">
              <a:ea typeface="+mn-lt"/>
              <a:cs typeface="+mn-lt"/>
            </a:endParaRPr>
          </a:p>
          <a:p>
            <a:pPr algn="just"/>
            <a:r>
              <a:rPr lang="es-CO" sz="1700">
                <a:latin typeface="Consolas"/>
                <a:ea typeface="+mn-lt"/>
                <a:cs typeface="+mn-lt"/>
              </a:rPr>
              <a:t>https://swapi.co/api/planets/1/</a:t>
            </a:r>
            <a:endParaRPr lang="es-CO">
              <a:latin typeface="Consolas"/>
            </a:endParaRPr>
          </a:p>
          <a:p>
            <a:pPr algn="just"/>
            <a:endParaRPr lang="es-CO" sz="1700">
              <a:cs typeface="Calibri"/>
            </a:endParaRPr>
          </a:p>
          <a:p>
            <a:endParaRPr lang="es-CO">
              <a:cs typeface="Calibri"/>
            </a:endParaRPr>
          </a:p>
          <a:p>
            <a:endParaRPr lang="es" sz="1700">
              <a:cs typeface="Calibri"/>
            </a:endParaRPr>
          </a:p>
          <a:p>
            <a:endParaRPr lang="es-ES" sz="1700">
              <a:cs typeface="Calibri"/>
            </a:endParaRPr>
          </a:p>
        </p:txBody>
      </p:sp>
      <p:pic>
        <p:nvPicPr>
          <p:cNvPr id="5" name="Imagen 5" descr="Imagen que contiene captura de pantalla&#10;&#10;Descripción generada con confianza muy alta">
            <a:extLst>
              <a:ext uri="{FF2B5EF4-FFF2-40B4-BE49-F238E27FC236}">
                <a16:creationId xmlns:a16="http://schemas.microsoft.com/office/drawing/2014/main" id="{9D05B602-3DCA-43C0-8D55-58AE72A71E53}"/>
              </a:ext>
            </a:extLst>
          </p:cNvPr>
          <p:cNvPicPr>
            <a:picLocks noChangeAspect="1"/>
          </p:cNvPicPr>
          <p:nvPr/>
        </p:nvPicPr>
        <p:blipFill>
          <a:blip r:embed="rId2"/>
          <a:stretch>
            <a:fillRect/>
          </a:stretch>
        </p:blipFill>
        <p:spPr>
          <a:xfrm>
            <a:off x="5155721" y="2125692"/>
            <a:ext cx="6323162" cy="3699294"/>
          </a:xfrm>
          <a:prstGeom prst="rect">
            <a:avLst/>
          </a:prstGeom>
        </p:spPr>
      </p:pic>
    </p:spTree>
    <p:extLst>
      <p:ext uri="{BB962C8B-B14F-4D97-AF65-F5344CB8AC3E}">
        <p14:creationId xmlns:p14="http://schemas.microsoft.com/office/powerpoint/2010/main" val="136141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4101-35FC-4531-90FE-C488A82A7FD6}"/>
              </a:ext>
            </a:extLst>
          </p:cNvPr>
          <p:cNvSpPr>
            <a:spLocks noGrp="1"/>
          </p:cNvSpPr>
          <p:nvPr>
            <p:ph type="title"/>
          </p:nvPr>
        </p:nvSpPr>
        <p:spPr>
          <a:xfrm>
            <a:off x="507809" y="-944"/>
            <a:ext cx="4379344" cy="1005059"/>
          </a:xfrm>
        </p:spPr>
        <p:txBody>
          <a:bodyPr/>
          <a:lstStyle/>
          <a:p>
            <a:r>
              <a:rPr lang="es-CO" b="1">
                <a:latin typeface="Times New Roman"/>
                <a:cs typeface="Times New Roman"/>
              </a:rPr>
              <a:t>ATRIBUTOS</a:t>
            </a:r>
            <a:endParaRPr lang="es-ES"/>
          </a:p>
        </p:txBody>
      </p:sp>
      <p:sp>
        <p:nvSpPr>
          <p:cNvPr id="6" name="CuadroTexto 5">
            <a:extLst>
              <a:ext uri="{FF2B5EF4-FFF2-40B4-BE49-F238E27FC236}">
                <a16:creationId xmlns:a16="http://schemas.microsoft.com/office/drawing/2014/main" id="{21D6096C-F3A1-4A9A-967B-9F1EC004FE9F}"/>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sp>
        <p:nvSpPr>
          <p:cNvPr id="9" name="CuadroTexto 8">
            <a:extLst>
              <a:ext uri="{FF2B5EF4-FFF2-40B4-BE49-F238E27FC236}">
                <a16:creationId xmlns:a16="http://schemas.microsoft.com/office/drawing/2014/main" id="{D1A7153C-42F9-49AB-9829-2FFB2DB966A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CuadroTexto 9">
            <a:extLst>
              <a:ext uri="{FF2B5EF4-FFF2-40B4-BE49-F238E27FC236}">
                <a16:creationId xmlns:a16="http://schemas.microsoft.com/office/drawing/2014/main" id="{8BB1F994-B7B1-4E7D-99BA-6F2FEC015CEA}"/>
              </a:ext>
            </a:extLst>
          </p:cNvPr>
          <p:cNvSpPr txBox="1"/>
          <p:nvPr/>
        </p:nvSpPr>
        <p:spPr>
          <a:xfrm>
            <a:off x="3876136" y="30566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
        <p:nvSpPr>
          <p:cNvPr id="11" name="CuadroTexto 10">
            <a:extLst>
              <a:ext uri="{FF2B5EF4-FFF2-40B4-BE49-F238E27FC236}">
                <a16:creationId xmlns:a16="http://schemas.microsoft.com/office/drawing/2014/main" id="{23ACFD65-A56A-4B25-A978-9D57173B248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
        <p:nvSpPr>
          <p:cNvPr id="12" name="CuadroTexto 11">
            <a:extLst>
              <a:ext uri="{FF2B5EF4-FFF2-40B4-BE49-F238E27FC236}">
                <a16:creationId xmlns:a16="http://schemas.microsoft.com/office/drawing/2014/main" id="{D5AE4D8A-35AF-449D-84C7-7F04B6283670}"/>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CO" sz="1200" b="1">
              <a:latin typeface="Times New Roman"/>
              <a:cs typeface="Times New Roman"/>
            </a:endParaRPr>
          </a:p>
        </p:txBody>
      </p:sp>
      <p:graphicFrame>
        <p:nvGraphicFramePr>
          <p:cNvPr id="8" name="Marcador de contenido 7">
            <a:extLst>
              <a:ext uri="{FF2B5EF4-FFF2-40B4-BE49-F238E27FC236}">
                <a16:creationId xmlns:a16="http://schemas.microsoft.com/office/drawing/2014/main" id="{2B8C440B-2EE1-4CDF-ADD2-33DEC99532A6}"/>
              </a:ext>
            </a:extLst>
          </p:cNvPr>
          <p:cNvGraphicFramePr>
            <a:graphicFrameLocks noGrp="1"/>
          </p:cNvGraphicFramePr>
          <p:nvPr>
            <p:ph idx="1"/>
            <p:extLst>
              <p:ext uri="{D42A27DB-BD31-4B8C-83A1-F6EECF244321}">
                <p14:modId xmlns:p14="http://schemas.microsoft.com/office/powerpoint/2010/main" val="3581456399"/>
              </p:ext>
            </p:extLst>
          </p:nvPr>
        </p:nvGraphicFramePr>
        <p:xfrm>
          <a:off x="28754" y="1078301"/>
          <a:ext cx="12153891" cy="5832710"/>
        </p:xfrm>
        <a:graphic>
          <a:graphicData uri="http://schemas.openxmlformats.org/drawingml/2006/table">
            <a:tbl>
              <a:tblPr firstRow="1" firstCol="1" bandRow="1">
                <a:tableStyleId>{5C22544A-7EE6-4342-B048-85BDC9FD1C3A}</a:tableStyleId>
              </a:tblPr>
              <a:tblGrid>
                <a:gridCol w="1274884">
                  <a:extLst>
                    <a:ext uri="{9D8B030D-6E8A-4147-A177-3AD203B41FA5}">
                      <a16:colId xmlns:a16="http://schemas.microsoft.com/office/drawing/2014/main" val="1202840453"/>
                    </a:ext>
                  </a:extLst>
                </a:gridCol>
                <a:gridCol w="1421423">
                  <a:extLst>
                    <a:ext uri="{9D8B030D-6E8A-4147-A177-3AD203B41FA5}">
                      <a16:colId xmlns:a16="http://schemas.microsoft.com/office/drawing/2014/main" val="1766741883"/>
                    </a:ext>
                  </a:extLst>
                </a:gridCol>
                <a:gridCol w="9457584">
                  <a:extLst>
                    <a:ext uri="{9D8B030D-6E8A-4147-A177-3AD203B41FA5}">
                      <a16:colId xmlns:a16="http://schemas.microsoft.com/office/drawing/2014/main" val="3038661892"/>
                    </a:ext>
                  </a:extLst>
                </a:gridCol>
              </a:tblGrid>
              <a:tr h="295327">
                <a:tc>
                  <a:txBody>
                    <a:bodyPr/>
                    <a:lstStyle/>
                    <a:p>
                      <a:pPr algn="ctr">
                        <a:spcAft>
                          <a:spcPts val="0"/>
                        </a:spcAft>
                      </a:pPr>
                      <a:r>
                        <a:rPr lang="es-CO" sz="1200">
                          <a:effectLst/>
                        </a:rPr>
                        <a:t>CAMPO</a:t>
                      </a:r>
                      <a:endParaRPr lang="es-CO">
                        <a:effectLst/>
                      </a:endParaRPr>
                    </a:p>
                  </a:txBody>
                  <a:tcPr marL="68580" marR="68580" marT="0" marB="0"/>
                </a:tc>
                <a:tc>
                  <a:txBody>
                    <a:bodyPr/>
                    <a:lstStyle/>
                    <a:p>
                      <a:pPr algn="ctr">
                        <a:spcAft>
                          <a:spcPts val="0"/>
                        </a:spcAft>
                      </a:pPr>
                      <a:r>
                        <a:rPr lang="es-CO" sz="1200">
                          <a:effectLst/>
                        </a:rPr>
                        <a:t>TIPO DE DATO</a:t>
                      </a:r>
                      <a:endParaRPr lang="es-CO">
                        <a:effectLst/>
                      </a:endParaRPr>
                    </a:p>
                  </a:txBody>
                  <a:tcPr marL="68580" marR="68580" marT="0" marB="0"/>
                </a:tc>
                <a:tc>
                  <a:txBody>
                    <a:bodyPr/>
                    <a:lstStyle/>
                    <a:p>
                      <a:pPr algn="ctr">
                        <a:spcAft>
                          <a:spcPts val="0"/>
                        </a:spcAft>
                      </a:pPr>
                      <a:r>
                        <a:rPr lang="es-CO" sz="1200">
                          <a:effectLst/>
                        </a:rPr>
                        <a:t>DESCRIPCIÓN DE ESTE</a:t>
                      </a:r>
                      <a:endParaRPr lang="es-CO">
                        <a:effectLst/>
                      </a:endParaRPr>
                    </a:p>
                  </a:txBody>
                  <a:tcPr marL="68580" marR="68580" marT="0" marB="0"/>
                </a:tc>
                <a:extLst>
                  <a:ext uri="{0D108BD9-81ED-4DB2-BD59-A6C34878D82A}">
                    <a16:rowId xmlns:a16="http://schemas.microsoft.com/office/drawing/2014/main" val="957350226"/>
                  </a:ext>
                </a:extLst>
              </a:tr>
              <a:tr h="295327">
                <a:tc>
                  <a:txBody>
                    <a:bodyPr/>
                    <a:lstStyle/>
                    <a:p>
                      <a:pPr algn="just">
                        <a:spcAft>
                          <a:spcPts val="0"/>
                        </a:spcAft>
                      </a:pPr>
                      <a:r>
                        <a:rPr lang="es-CO" sz="1000">
                          <a:effectLst/>
                        </a:rPr>
                        <a:t>name</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El nombre de estos planetas.</a:t>
                      </a:r>
                      <a:endParaRPr lang="es-CO">
                        <a:effectLst/>
                      </a:endParaRPr>
                    </a:p>
                  </a:txBody>
                  <a:tcPr marL="68580" marR="68580" marT="0" marB="0"/>
                </a:tc>
                <a:extLst>
                  <a:ext uri="{0D108BD9-81ED-4DB2-BD59-A6C34878D82A}">
                    <a16:rowId xmlns:a16="http://schemas.microsoft.com/office/drawing/2014/main" val="251565772"/>
                  </a:ext>
                </a:extLst>
              </a:tr>
              <a:tr h="295327">
                <a:tc>
                  <a:txBody>
                    <a:bodyPr/>
                    <a:lstStyle/>
                    <a:p>
                      <a:pPr algn="just">
                        <a:spcAft>
                          <a:spcPts val="0"/>
                        </a:spcAft>
                      </a:pPr>
                      <a:r>
                        <a:rPr lang="es-CO" sz="1000">
                          <a:effectLst/>
                        </a:rPr>
                        <a:t>diameter</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r>
                        <a:rPr lang="es-CO" sz="1200">
                          <a:effectLst/>
                        </a:rPr>
                        <a:t>El diámetro de este planeta en kilómetros.</a:t>
                      </a:r>
                      <a:endParaRPr lang="es-CO">
                        <a:effectLst/>
                      </a:endParaRPr>
                    </a:p>
                  </a:txBody>
                  <a:tcPr marL="68580" marR="68580" marT="0" marB="0"/>
                </a:tc>
                <a:extLst>
                  <a:ext uri="{0D108BD9-81ED-4DB2-BD59-A6C34878D82A}">
                    <a16:rowId xmlns:a16="http://schemas.microsoft.com/office/drawing/2014/main" val="3638612355"/>
                  </a:ext>
                </a:extLst>
              </a:tr>
              <a:tr h="575888">
                <a:tc>
                  <a:txBody>
                    <a:bodyPr/>
                    <a:lstStyle/>
                    <a:p>
                      <a:pPr algn="just">
                        <a:spcAft>
                          <a:spcPts val="0"/>
                        </a:spcAft>
                      </a:pPr>
                      <a:r>
                        <a:rPr lang="es-CO" sz="1000">
                          <a:effectLst/>
                        </a:rPr>
                        <a:t>rotation_period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La cantidad de horas estándar que le toma a este planeta completar una sola rotación en su eje.</a:t>
                      </a:r>
                      <a:endParaRPr lang="es-CO">
                        <a:effectLst/>
                      </a:endParaRPr>
                    </a:p>
                  </a:txBody>
                  <a:tcPr marL="68580" marR="68580" marT="0" marB="0"/>
                </a:tc>
                <a:extLst>
                  <a:ext uri="{0D108BD9-81ED-4DB2-BD59-A6C34878D82A}">
                    <a16:rowId xmlns:a16="http://schemas.microsoft.com/office/drawing/2014/main" val="1554258947"/>
                  </a:ext>
                </a:extLst>
              </a:tr>
              <a:tr h="575888">
                <a:tc>
                  <a:txBody>
                    <a:bodyPr/>
                    <a:lstStyle/>
                    <a:p>
                      <a:pPr algn="just">
                        <a:spcAft>
                          <a:spcPts val="0"/>
                        </a:spcAft>
                      </a:pPr>
                      <a:r>
                        <a:rPr lang="es-CO" sz="1000">
                          <a:effectLst/>
                        </a:rPr>
                        <a:t>orbital_period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El número de días estándar que le toma a este planeta completar una sola órbita de su estrella local.</a:t>
                      </a:r>
                      <a:endParaRPr lang="es-CO">
                        <a:effectLst/>
                      </a:endParaRPr>
                    </a:p>
                  </a:txBody>
                  <a:tcPr marL="68580" marR="68580" marT="0" marB="0"/>
                </a:tc>
                <a:extLst>
                  <a:ext uri="{0D108BD9-81ED-4DB2-BD59-A6C34878D82A}">
                    <a16:rowId xmlns:a16="http://schemas.microsoft.com/office/drawing/2014/main" val="1130397051"/>
                  </a:ext>
                </a:extLst>
              </a:tr>
              <a:tr h="575888">
                <a:tc>
                  <a:txBody>
                    <a:bodyPr/>
                    <a:lstStyle/>
                    <a:p>
                      <a:pPr algn="just">
                        <a:spcAft>
                          <a:spcPts val="0"/>
                        </a:spcAft>
                      </a:pPr>
                      <a:r>
                        <a:rPr lang="es-CO" sz="1000">
                          <a:effectLst/>
                        </a:rPr>
                        <a:t>gravity</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Un número que denota la gravedad de este planeta, donde "1" es normal o 1 estándar G. "2" es dos veces o 2 G estándar. "0.5" es la mitad o 0.5 Gs estándar.</a:t>
                      </a:r>
                      <a:endParaRPr lang="es-CO">
                        <a:effectLst/>
                      </a:endParaRPr>
                    </a:p>
                  </a:txBody>
                  <a:tcPr marL="68580" marR="68580" marT="0" marB="0"/>
                </a:tc>
                <a:extLst>
                  <a:ext uri="{0D108BD9-81ED-4DB2-BD59-A6C34878D82A}">
                    <a16:rowId xmlns:a16="http://schemas.microsoft.com/office/drawing/2014/main" val="3002153129"/>
                  </a:ext>
                </a:extLst>
              </a:tr>
              <a:tr h="295327">
                <a:tc>
                  <a:txBody>
                    <a:bodyPr/>
                    <a:lstStyle/>
                    <a:p>
                      <a:pPr algn="just">
                        <a:spcAft>
                          <a:spcPts val="0"/>
                        </a:spcAft>
                      </a:pPr>
                      <a:r>
                        <a:rPr lang="es-CO" sz="1000">
                          <a:effectLst/>
                        </a:rPr>
                        <a:t>population</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La población promedio de seres sintientes que habitan este planeta.</a:t>
                      </a:r>
                      <a:endParaRPr lang="es-CO">
                        <a:effectLst/>
                      </a:endParaRPr>
                    </a:p>
                  </a:txBody>
                  <a:tcPr marL="68580" marR="68580" marT="0" marB="0"/>
                </a:tc>
                <a:extLst>
                  <a:ext uri="{0D108BD9-81ED-4DB2-BD59-A6C34878D82A}">
                    <a16:rowId xmlns:a16="http://schemas.microsoft.com/office/drawing/2014/main" val="1994201979"/>
                  </a:ext>
                </a:extLst>
              </a:tr>
              <a:tr h="295327">
                <a:tc>
                  <a:txBody>
                    <a:bodyPr/>
                    <a:lstStyle/>
                    <a:p>
                      <a:pPr algn="just">
                        <a:spcAft>
                          <a:spcPts val="0"/>
                        </a:spcAft>
                      </a:pPr>
                      <a:r>
                        <a:rPr lang="es-CO" sz="1000">
                          <a:effectLst/>
                        </a:rPr>
                        <a:t>climate</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200">
                          <a:effectLst/>
                        </a:rPr>
                        <a:t>El clima de este planeta. Coma separada si diversa.</a:t>
                      </a:r>
                      <a:endParaRPr lang="es-ES">
                        <a:effectLst/>
                      </a:endParaRPr>
                    </a:p>
                  </a:txBody>
                  <a:tcPr marL="68580" marR="68580" marT="0" marB="0"/>
                </a:tc>
                <a:extLst>
                  <a:ext uri="{0D108BD9-81ED-4DB2-BD59-A6C34878D82A}">
                    <a16:rowId xmlns:a16="http://schemas.microsoft.com/office/drawing/2014/main" val="2717443445"/>
                  </a:ext>
                </a:extLst>
              </a:tr>
              <a:tr h="295327">
                <a:tc>
                  <a:txBody>
                    <a:bodyPr/>
                    <a:lstStyle/>
                    <a:p>
                      <a:pPr algn="just">
                        <a:spcAft>
                          <a:spcPts val="0"/>
                        </a:spcAft>
                      </a:pPr>
                      <a:r>
                        <a:rPr lang="es-CO" sz="1000">
                          <a:effectLst/>
                        </a:rPr>
                        <a:t>terrain</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spcAft>
                          <a:spcPts val="0"/>
                        </a:spcAft>
                      </a:pPr>
                      <a:r>
                        <a:rPr lang="es-CO" sz="1200">
                          <a:effectLst/>
                        </a:rPr>
                        <a:t>El terreno de este planeta. Coma separada si diversa</a:t>
                      </a:r>
                      <a:endParaRPr lang="es-CO">
                        <a:effectLst/>
                      </a:endParaRPr>
                    </a:p>
                  </a:txBody>
                  <a:tcPr marL="68580" marR="68580" marT="0" marB="0"/>
                </a:tc>
                <a:extLst>
                  <a:ext uri="{0D108BD9-81ED-4DB2-BD59-A6C34878D82A}">
                    <a16:rowId xmlns:a16="http://schemas.microsoft.com/office/drawing/2014/main" val="1674987485"/>
                  </a:ext>
                </a:extLst>
              </a:tr>
              <a:tr h="575888">
                <a:tc>
                  <a:txBody>
                    <a:bodyPr/>
                    <a:lstStyle/>
                    <a:p>
                      <a:pPr algn="just">
                        <a:spcAft>
                          <a:spcPts val="0"/>
                        </a:spcAft>
                      </a:pPr>
                      <a:r>
                        <a:rPr lang="es-CO" sz="1000">
                          <a:effectLst/>
                        </a:rPr>
                        <a:t>surface_water</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porcentaje de la superficie del planeta que es agua natural o cuerpos de agua.</a:t>
                      </a:r>
                      <a:endParaRPr lang="es-CO">
                        <a:effectLst/>
                      </a:endParaRPr>
                    </a:p>
                  </a:txBody>
                  <a:tcPr marL="68580" marR="68580" marT="0" marB="0"/>
                </a:tc>
                <a:extLst>
                  <a:ext uri="{0D108BD9-81ED-4DB2-BD59-A6C34878D82A}">
                    <a16:rowId xmlns:a16="http://schemas.microsoft.com/office/drawing/2014/main" val="4212926408"/>
                  </a:ext>
                </a:extLst>
              </a:tr>
              <a:tr h="295327">
                <a:tc>
                  <a:txBody>
                    <a:bodyPr/>
                    <a:lstStyle/>
                    <a:p>
                      <a:pPr algn="just">
                        <a:spcAft>
                          <a:spcPts val="0"/>
                        </a:spcAft>
                      </a:pPr>
                      <a:r>
                        <a:rPr lang="es-CO" sz="1000">
                          <a:effectLst/>
                        </a:rPr>
                        <a:t>residents</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Una variedad de recursos de URL de personas que viven en este planeta.</a:t>
                      </a:r>
                      <a:endParaRPr lang="es-CO">
                        <a:effectLst/>
                      </a:endParaRPr>
                    </a:p>
                  </a:txBody>
                  <a:tcPr marL="68580" marR="68580" marT="0" marB="0"/>
                </a:tc>
                <a:extLst>
                  <a:ext uri="{0D108BD9-81ED-4DB2-BD59-A6C34878D82A}">
                    <a16:rowId xmlns:a16="http://schemas.microsoft.com/office/drawing/2014/main" val="3546454467"/>
                  </a:ext>
                </a:extLst>
              </a:tr>
              <a:tr h="575888">
                <a:tc>
                  <a:txBody>
                    <a:bodyPr/>
                    <a:lstStyle/>
                    <a:p>
                      <a:pPr algn="just">
                        <a:spcAft>
                          <a:spcPts val="0"/>
                        </a:spcAft>
                      </a:pPr>
                      <a:r>
                        <a:rPr lang="es-CO" sz="1000">
                          <a:effectLst/>
                        </a:rPr>
                        <a:t>films</a:t>
                      </a:r>
                      <a:endParaRPr lang="es-CO">
                        <a:effectLst/>
                      </a:endParaRPr>
                    </a:p>
                  </a:txBody>
                  <a:tcPr marL="68580" marR="68580" marT="0" marB="0"/>
                </a:tc>
                <a:tc>
                  <a:txBody>
                    <a:bodyPr/>
                    <a:lstStyle/>
                    <a:p>
                      <a:pPr algn="just">
                        <a:spcAft>
                          <a:spcPts val="0"/>
                        </a:spcAft>
                      </a:pPr>
                      <a:r>
                        <a:rPr lang="es-CO" sz="1200">
                          <a:effectLst/>
                        </a:rPr>
                        <a:t>Array</a:t>
                      </a:r>
                      <a:endParaRPr lang="es-CO">
                        <a:effectLst/>
                      </a:endParaRPr>
                    </a:p>
                  </a:txBody>
                  <a:tcPr marL="68580" marR="68580" marT="0" marB="0"/>
                </a:tc>
                <a:tc>
                  <a:txBody>
                    <a:bodyPr/>
                    <a:lstStyle/>
                    <a:p>
                      <a:pPr algn="just">
                        <a:spcAft>
                          <a:spcPts val="0"/>
                        </a:spcAft>
                      </a:pPr>
                      <a:r>
                        <a:rPr lang="es-CO" sz="1200">
                          <a:effectLst/>
                        </a:rPr>
                        <a:t>Una serie de recursos de URL de películas en los que ha aparecido esta nave espacial.</a:t>
                      </a:r>
                      <a:endParaRPr lang="es-CO">
                        <a:effectLst/>
                      </a:endParaRPr>
                    </a:p>
                  </a:txBody>
                  <a:tcPr marL="68580" marR="68580" marT="0" marB="0"/>
                </a:tc>
                <a:extLst>
                  <a:ext uri="{0D108BD9-81ED-4DB2-BD59-A6C34878D82A}">
                    <a16:rowId xmlns:a16="http://schemas.microsoft.com/office/drawing/2014/main" val="1787095690"/>
                  </a:ext>
                </a:extLst>
              </a:tr>
              <a:tr h="295327">
                <a:tc>
                  <a:txBody>
                    <a:bodyPr/>
                    <a:lstStyle/>
                    <a:p>
                      <a:pPr algn="just">
                        <a:spcAft>
                          <a:spcPts val="0"/>
                        </a:spcAft>
                      </a:pPr>
                      <a:r>
                        <a:rPr lang="es-CO" sz="1000">
                          <a:effectLst/>
                        </a:rPr>
                        <a:t>url</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La hipermedia de la URL para los recursos.</a:t>
                      </a:r>
                      <a:endParaRPr lang="es-CO">
                        <a:effectLst/>
                      </a:endParaRPr>
                    </a:p>
                  </a:txBody>
                  <a:tcPr marL="68580" marR="68580" marT="0" marB="0"/>
                </a:tc>
                <a:extLst>
                  <a:ext uri="{0D108BD9-81ED-4DB2-BD59-A6C34878D82A}">
                    <a16:rowId xmlns:a16="http://schemas.microsoft.com/office/drawing/2014/main" val="1064535197"/>
                  </a:ext>
                </a:extLst>
              </a:tr>
              <a:tr h="295327">
                <a:tc>
                  <a:txBody>
                    <a:bodyPr/>
                    <a:lstStyle/>
                    <a:p>
                      <a:pPr algn="just">
                        <a:spcAft>
                          <a:spcPts val="0"/>
                        </a:spcAft>
                      </a:pPr>
                      <a:r>
                        <a:rPr lang="es-CO" sz="1000">
                          <a:effectLst/>
                        </a:rPr>
                        <a:t>created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formato de fecha ISO 8601 de la hora en que se creó este recurso.</a:t>
                      </a:r>
                      <a:endParaRPr lang="es-CO">
                        <a:effectLst/>
                      </a:endParaRPr>
                    </a:p>
                  </a:txBody>
                  <a:tcPr marL="68580" marR="68580" marT="0" marB="0"/>
                </a:tc>
                <a:extLst>
                  <a:ext uri="{0D108BD9-81ED-4DB2-BD59-A6C34878D82A}">
                    <a16:rowId xmlns:a16="http://schemas.microsoft.com/office/drawing/2014/main" val="1871120683"/>
                  </a:ext>
                </a:extLst>
              </a:tr>
              <a:tr h="295327">
                <a:tc>
                  <a:txBody>
                    <a:bodyPr/>
                    <a:lstStyle/>
                    <a:p>
                      <a:pPr algn="just">
                        <a:spcAft>
                          <a:spcPts val="0"/>
                        </a:spcAft>
                      </a:pPr>
                      <a:r>
                        <a:rPr lang="es-CO" sz="1000">
                          <a:effectLst/>
                        </a:rPr>
                        <a:t>edited</a:t>
                      </a:r>
                      <a:endParaRPr lang="es-CO">
                        <a:effectLst/>
                      </a:endParaRPr>
                    </a:p>
                  </a:txBody>
                  <a:tcPr marL="68580" marR="68580" marT="0" marB="0"/>
                </a:tc>
                <a:tc>
                  <a:txBody>
                    <a:bodyPr/>
                    <a:lstStyle/>
                    <a:p>
                      <a:pPr algn="just">
                        <a:spcAft>
                          <a:spcPts val="0"/>
                        </a:spcAft>
                      </a:pPr>
                      <a:r>
                        <a:rPr lang="es-CO" sz="1200">
                          <a:effectLst/>
                        </a:rPr>
                        <a:t>String</a:t>
                      </a:r>
                      <a:endParaRPr lang="es-CO">
                        <a:effectLst/>
                      </a:endParaRPr>
                    </a:p>
                  </a:txBody>
                  <a:tcPr marL="68580" marR="68580" marT="0" marB="0"/>
                </a:tc>
                <a:tc>
                  <a:txBody>
                    <a:bodyPr/>
                    <a:lstStyle/>
                    <a:p>
                      <a:pPr algn="just">
                        <a:spcAft>
                          <a:spcPts val="0"/>
                        </a:spcAft>
                      </a:pPr>
                      <a:r>
                        <a:rPr lang="es-CO" sz="1200">
                          <a:effectLst/>
                        </a:rPr>
                        <a:t>El formato de fecha ISO 8601 de la hora en que se editó este recurso</a:t>
                      </a:r>
                      <a:endParaRPr lang="es-CO">
                        <a:effectLst/>
                      </a:endParaRPr>
                    </a:p>
                  </a:txBody>
                  <a:tcPr marL="68580" marR="68580" marT="0" marB="0"/>
                </a:tc>
                <a:extLst>
                  <a:ext uri="{0D108BD9-81ED-4DB2-BD59-A6C34878D82A}">
                    <a16:rowId xmlns:a16="http://schemas.microsoft.com/office/drawing/2014/main" val="3759557313"/>
                  </a:ext>
                </a:extLst>
              </a:tr>
            </a:tbl>
          </a:graphicData>
        </a:graphic>
      </p:graphicFrame>
      <p:sp>
        <p:nvSpPr>
          <p:cNvPr id="13" name="CuadroTexto 12">
            <a:extLst>
              <a:ext uri="{FF2B5EF4-FFF2-40B4-BE49-F238E27FC236}">
                <a16:creationId xmlns:a16="http://schemas.microsoft.com/office/drawing/2014/main" id="{19B8F6FD-56A4-4719-A4F7-98594B3066E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spTree>
    <p:extLst>
      <p:ext uri="{BB962C8B-B14F-4D97-AF65-F5344CB8AC3E}">
        <p14:creationId xmlns:p14="http://schemas.microsoft.com/office/powerpoint/2010/main" val="706183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0D3CA-F8BB-423E-A380-656510B80937}"/>
              </a:ext>
            </a:extLst>
          </p:cNvPr>
          <p:cNvSpPr>
            <a:spLocks noGrp="1"/>
          </p:cNvSpPr>
          <p:nvPr>
            <p:ph type="title"/>
          </p:nvPr>
        </p:nvSpPr>
        <p:spPr/>
        <p:txBody>
          <a:bodyPr>
            <a:normAutofit/>
          </a:bodyPr>
          <a:lstStyle/>
          <a:p>
            <a:pPr algn="ctr"/>
            <a:r>
              <a:rPr lang="es-ES" err="1">
                <a:ea typeface="+mj-lt"/>
                <a:cs typeface="+mj-lt"/>
              </a:rPr>
              <a:t>Mock</a:t>
            </a:r>
            <a:r>
              <a:rPr lang="es-ES">
                <a:ea typeface="+mj-lt"/>
                <a:cs typeface="+mj-lt"/>
              </a:rPr>
              <a:t>-ups </a:t>
            </a:r>
            <a:br>
              <a:rPr lang="es-ES">
                <a:ea typeface="+mj-lt"/>
                <a:cs typeface="+mj-lt"/>
              </a:rPr>
            </a:br>
            <a:r>
              <a:rPr lang="es-ES" sz="2000">
                <a:ea typeface="+mj-lt"/>
                <a:cs typeface="+mj-lt"/>
              </a:rPr>
              <a:t>( </a:t>
            </a:r>
            <a:r>
              <a:rPr lang="es-ES" sz="2000" err="1">
                <a:ea typeface="+mj-lt"/>
                <a:cs typeface="+mj-lt"/>
              </a:rPr>
              <a:t>balsamiq</a:t>
            </a:r>
            <a:r>
              <a:rPr lang="es-ES" sz="2000">
                <a:ea typeface="+mj-lt"/>
                <a:cs typeface="+mj-lt"/>
              </a:rPr>
              <a:t>)</a:t>
            </a:r>
            <a:endParaRPr lang="es-ES" sz="2000">
              <a:latin typeface="Calibri"/>
              <a:cs typeface="Calibri"/>
            </a:endParaRPr>
          </a:p>
        </p:txBody>
      </p:sp>
      <p:sp>
        <p:nvSpPr>
          <p:cNvPr id="3" name="Marcador de contenido 2">
            <a:extLst>
              <a:ext uri="{FF2B5EF4-FFF2-40B4-BE49-F238E27FC236}">
                <a16:creationId xmlns:a16="http://schemas.microsoft.com/office/drawing/2014/main" id="{8591DC0B-16C9-4AF4-B7B8-D1691543562A}"/>
              </a:ext>
            </a:extLst>
          </p:cNvPr>
          <p:cNvSpPr>
            <a:spLocks noGrp="1"/>
          </p:cNvSpPr>
          <p:nvPr>
            <p:ph idx="1"/>
          </p:nvPr>
        </p:nvSpPr>
        <p:spPr/>
        <p:txBody>
          <a:bodyPr vert="horz" lIns="0" tIns="45720" rIns="0" bIns="45720" rtlCol="0" anchor="t">
            <a:normAutofit/>
          </a:bodyPr>
          <a:lstStyle/>
          <a:p>
            <a:pPr>
              <a:spcBef>
                <a:spcPts val="0"/>
              </a:spcBef>
              <a:spcAft>
                <a:spcPts val="0"/>
              </a:spcAft>
            </a:pPr>
            <a:r>
              <a:rPr lang="es-ES">
                <a:latin typeface="Calibri Light"/>
                <a:ea typeface="+mn-lt"/>
                <a:cs typeface="Calibri Light"/>
              </a:rPr>
              <a:t>El siguiente es el modelo</a:t>
            </a:r>
            <a:r>
              <a:rPr lang="es-ES">
                <a:ea typeface="+mn-lt"/>
                <a:cs typeface="+mn-lt"/>
              </a:rPr>
              <a:t>  o diseño de la interfaz gráfica propuesto para el sitio web:</a:t>
            </a:r>
            <a:br>
              <a:rPr lang="es-ES">
                <a:ea typeface="+mn-lt"/>
                <a:cs typeface="+mn-lt"/>
              </a:rPr>
            </a:br>
            <a:endParaRPr lang="es-ES">
              <a:ea typeface="+mn-lt"/>
              <a:cs typeface="+mn-lt"/>
            </a:endParaRPr>
          </a:p>
          <a:p>
            <a:pPr>
              <a:spcBef>
                <a:spcPts val="0"/>
              </a:spcBef>
              <a:spcAft>
                <a:spcPts val="0"/>
              </a:spcAft>
            </a:pPr>
            <a:r>
              <a:rPr lang="es-ES">
                <a:ea typeface="+mn-lt"/>
                <a:cs typeface="+mn-lt"/>
              </a:rPr>
              <a:t>Componentes: </a:t>
            </a:r>
            <a:endParaRPr lang="en-US">
              <a:ea typeface="+mn-lt"/>
              <a:cs typeface="+mn-lt"/>
            </a:endParaRPr>
          </a:p>
          <a:p>
            <a:pPr>
              <a:spcBef>
                <a:spcPts val="0"/>
              </a:spcBef>
              <a:spcAft>
                <a:spcPts val="0"/>
              </a:spcAft>
            </a:pPr>
            <a:r>
              <a:rPr lang="es-ES">
                <a:ea typeface="+mn-lt"/>
                <a:cs typeface="+mn-lt"/>
              </a:rPr>
              <a:t>-Imágenes alusivas de la película</a:t>
            </a:r>
            <a:endParaRPr lang="en-US">
              <a:ea typeface="+mn-lt"/>
              <a:cs typeface="+mn-lt"/>
            </a:endParaRPr>
          </a:p>
          <a:p>
            <a:pPr>
              <a:spcBef>
                <a:spcPts val="0"/>
              </a:spcBef>
              <a:spcAft>
                <a:spcPts val="0"/>
              </a:spcAft>
            </a:pPr>
            <a:r>
              <a:rPr lang="en-US">
                <a:ea typeface="+mn-lt"/>
                <a:cs typeface="+mn-lt"/>
              </a:rPr>
              <a:t>-Videos </a:t>
            </a:r>
          </a:p>
          <a:p>
            <a:pPr>
              <a:spcBef>
                <a:spcPts val="0"/>
              </a:spcBef>
              <a:spcAft>
                <a:spcPts val="0"/>
              </a:spcAft>
            </a:pPr>
            <a:r>
              <a:rPr lang="es-ES">
                <a:ea typeface="+mn-lt"/>
                <a:cs typeface="+mn-lt"/>
              </a:rPr>
              <a:t>-Un </a:t>
            </a:r>
            <a:r>
              <a:rPr lang="es-ES" err="1">
                <a:ea typeface="+mn-lt"/>
                <a:cs typeface="+mn-lt"/>
              </a:rPr>
              <a:t>login</a:t>
            </a:r>
            <a:r>
              <a:rPr lang="es-ES">
                <a:ea typeface="+mn-lt"/>
                <a:cs typeface="+mn-lt"/>
              </a:rPr>
              <a:t> </a:t>
            </a:r>
            <a:endParaRPr lang="en-US">
              <a:ea typeface="+mn-lt"/>
              <a:cs typeface="+mn-lt"/>
            </a:endParaRPr>
          </a:p>
          <a:p>
            <a:pPr>
              <a:spcBef>
                <a:spcPts val="0"/>
              </a:spcBef>
              <a:spcAft>
                <a:spcPts val="0"/>
              </a:spcAft>
            </a:pPr>
            <a:r>
              <a:rPr lang="es-ES">
                <a:ea typeface="+mn-lt"/>
                <a:cs typeface="+mn-lt"/>
              </a:rPr>
              <a:t>-Barra de búsqueda rápida  </a:t>
            </a:r>
            <a:endParaRPr lang="en-US">
              <a:ea typeface="+mn-lt"/>
              <a:cs typeface="+mn-lt"/>
            </a:endParaRPr>
          </a:p>
          <a:p>
            <a:pPr>
              <a:spcBef>
                <a:spcPts val="0"/>
              </a:spcBef>
              <a:spcAft>
                <a:spcPts val="0"/>
              </a:spcAft>
            </a:pPr>
            <a:r>
              <a:rPr lang="es-ES">
                <a:ea typeface="+mn-lt"/>
                <a:cs typeface="+mn-lt"/>
              </a:rPr>
              <a:t>-Menú con opciones de redirigir a las otras páginas (links) </a:t>
            </a:r>
            <a:endParaRPr lang="en-US">
              <a:ea typeface="+mn-lt"/>
              <a:cs typeface="+mn-lt"/>
            </a:endParaRPr>
          </a:p>
          <a:p>
            <a:pPr>
              <a:spcBef>
                <a:spcPts val="0"/>
              </a:spcBef>
              <a:spcAft>
                <a:spcPts val="0"/>
              </a:spcAft>
            </a:pPr>
            <a:r>
              <a:rPr lang="es-ES">
                <a:ea typeface="+mn-lt"/>
                <a:cs typeface="+mn-lt"/>
              </a:rPr>
              <a:t>-Logos de la película </a:t>
            </a:r>
            <a:endParaRPr lang="en-US">
              <a:ea typeface="+mn-lt"/>
              <a:cs typeface="+mn-lt"/>
            </a:endParaRPr>
          </a:p>
          <a:p>
            <a:pPr>
              <a:spcBef>
                <a:spcPts val="0"/>
              </a:spcBef>
              <a:spcAft>
                <a:spcPts val="0"/>
              </a:spcAft>
            </a:pPr>
            <a:r>
              <a:rPr lang="es-ES">
                <a:ea typeface="+mn-lt"/>
                <a:cs typeface="+mn-lt"/>
              </a:rPr>
              <a:t>-Logos con acceso a redes sociales  </a:t>
            </a:r>
            <a:endParaRPr lang="en-US">
              <a:ea typeface="+mn-lt"/>
              <a:cs typeface="+mn-lt"/>
            </a:endParaRPr>
          </a:p>
          <a:p>
            <a:pPr>
              <a:spcBef>
                <a:spcPts val="0"/>
              </a:spcBef>
              <a:spcAft>
                <a:spcPts val="0"/>
              </a:spcAft>
            </a:pPr>
            <a:r>
              <a:rPr lang="es-ES">
                <a:ea typeface="+mn-lt"/>
                <a:cs typeface="+mn-lt"/>
              </a:rPr>
              <a:t>-Símbolo de </a:t>
            </a:r>
            <a:r>
              <a:rPr lang="es-ES" err="1">
                <a:ea typeface="+mn-lt"/>
                <a:cs typeface="+mn-lt"/>
              </a:rPr>
              <a:t>copyrigh</a:t>
            </a:r>
            <a:endParaRPr lang="es-ES">
              <a:ea typeface="+mn-lt"/>
              <a:cs typeface="+mn-lt"/>
            </a:endParaRPr>
          </a:p>
          <a:p>
            <a:pPr>
              <a:spcBef>
                <a:spcPts val="0"/>
              </a:spcBef>
              <a:spcAft>
                <a:spcPts val="0"/>
              </a:spcAft>
            </a:pPr>
            <a:r>
              <a:rPr lang="es-ES">
                <a:ea typeface="+mn-lt"/>
                <a:cs typeface="+mn-lt"/>
              </a:rPr>
              <a:t>-Data (atributos) relacionada con cada personaje, episodio, naves, </a:t>
            </a:r>
            <a:r>
              <a:rPr lang="es-ES" err="1">
                <a:ea typeface="+mn-lt"/>
                <a:cs typeface="+mn-lt"/>
              </a:rPr>
              <a:t>etc</a:t>
            </a:r>
          </a:p>
          <a:p>
            <a:pPr>
              <a:spcBef>
                <a:spcPts val="0"/>
              </a:spcBef>
              <a:spcAft>
                <a:spcPts val="0"/>
              </a:spcAft>
            </a:pPr>
            <a:endParaRPr lang="en-US">
              <a:ea typeface="+mn-lt"/>
              <a:cs typeface="+mn-lt"/>
            </a:endParaRPr>
          </a:p>
          <a:p>
            <a:pPr>
              <a:spcBef>
                <a:spcPts val="0"/>
              </a:spcBef>
              <a:spcAft>
                <a:spcPts val="0"/>
              </a:spcAft>
            </a:pPr>
            <a:endParaRPr lang="es-ES">
              <a:cs typeface="Calibri"/>
            </a:endParaRPr>
          </a:p>
        </p:txBody>
      </p:sp>
    </p:spTree>
    <p:extLst>
      <p:ext uri="{BB962C8B-B14F-4D97-AF65-F5344CB8AC3E}">
        <p14:creationId xmlns:p14="http://schemas.microsoft.com/office/powerpoint/2010/main" val="2116302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captura de pantalla, monitor, pantalla&#10;&#10;Descripción generada con confianza muy alta">
            <a:extLst>
              <a:ext uri="{FF2B5EF4-FFF2-40B4-BE49-F238E27FC236}">
                <a16:creationId xmlns:a16="http://schemas.microsoft.com/office/drawing/2014/main" id="{6E65871F-3411-4093-A30F-035111736D33}"/>
              </a:ext>
            </a:extLst>
          </p:cNvPr>
          <p:cNvPicPr>
            <a:picLocks noChangeAspect="1"/>
          </p:cNvPicPr>
          <p:nvPr/>
        </p:nvPicPr>
        <p:blipFill>
          <a:blip r:embed="rId2"/>
          <a:stretch>
            <a:fillRect/>
          </a:stretch>
        </p:blipFill>
        <p:spPr>
          <a:xfrm>
            <a:off x="1748601" y="905933"/>
            <a:ext cx="8726802" cy="5039728"/>
          </a:xfrm>
          <a:prstGeom prst="rect">
            <a:avLst/>
          </a:prstGeom>
        </p:spPr>
      </p:pic>
    </p:spTree>
    <p:extLst>
      <p:ext uri="{BB962C8B-B14F-4D97-AF65-F5344CB8AC3E}">
        <p14:creationId xmlns:p14="http://schemas.microsoft.com/office/powerpoint/2010/main" val="311571532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6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4" descr="Imagen que contiene captura de pantalla, monitor, pantalla, electrónica&#10;&#10;Descripción generada con confianza muy alta">
            <a:extLst>
              <a:ext uri="{FF2B5EF4-FFF2-40B4-BE49-F238E27FC236}">
                <a16:creationId xmlns:a16="http://schemas.microsoft.com/office/drawing/2014/main" id="{4B152EE6-A9BB-4160-955C-0A77A5878190}"/>
              </a:ext>
            </a:extLst>
          </p:cNvPr>
          <p:cNvPicPr>
            <a:picLocks noChangeAspect="1"/>
          </p:cNvPicPr>
          <p:nvPr/>
        </p:nvPicPr>
        <p:blipFill rotWithShape="1">
          <a:blip r:embed="rId2"/>
          <a:srcRect t="11919" r="1" b="1"/>
          <a:stretch/>
        </p:blipFill>
        <p:spPr>
          <a:xfrm>
            <a:off x="643467" y="643467"/>
            <a:ext cx="10905066" cy="5571066"/>
          </a:xfrm>
          <a:prstGeom prst="rect">
            <a:avLst/>
          </a:prstGeom>
        </p:spPr>
      </p:pic>
      <p:sp>
        <p:nvSpPr>
          <p:cNvPr id="21" name="Rectangle 20">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79AA490C-BDEF-4458-A6BA-77F34EAF60C9}"/>
              </a:ext>
            </a:extLst>
          </p:cNvPr>
          <p:cNvSpPr txBox="1"/>
          <p:nvPr/>
        </p:nvSpPr>
        <p:spPr>
          <a:xfrm>
            <a:off x="9727720" y="1992702"/>
            <a:ext cx="2053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Segoe UI"/>
            </a:endParaRPr>
          </a:p>
        </p:txBody>
      </p:sp>
      <p:sp>
        <p:nvSpPr>
          <p:cNvPr id="6" name="CuadroTexto 5">
            <a:extLst>
              <a:ext uri="{FF2B5EF4-FFF2-40B4-BE49-F238E27FC236}">
                <a16:creationId xmlns:a16="http://schemas.microsoft.com/office/drawing/2014/main" id="{CBE69E63-7B1E-42C4-9E92-1AF4D85ADDE8}"/>
              </a:ext>
            </a:extLst>
          </p:cNvPr>
          <p:cNvSpPr txBox="1"/>
          <p:nvPr/>
        </p:nvSpPr>
        <p:spPr>
          <a:xfrm>
            <a:off x="1015042" y="986287"/>
            <a:ext cx="1291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b="1" i="1">
              <a:solidFill>
                <a:srgbClr val="404040"/>
              </a:solidFill>
              <a:cs typeface="Calibri"/>
            </a:endParaRPr>
          </a:p>
        </p:txBody>
      </p:sp>
    </p:spTree>
    <p:extLst>
      <p:ext uri="{BB962C8B-B14F-4D97-AF65-F5344CB8AC3E}">
        <p14:creationId xmlns:p14="http://schemas.microsoft.com/office/powerpoint/2010/main" val="749442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4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magen que contiene captura de pantalla&#10;&#10;Descripción generada con confianza muy alta">
            <a:extLst>
              <a:ext uri="{FF2B5EF4-FFF2-40B4-BE49-F238E27FC236}">
                <a16:creationId xmlns:a16="http://schemas.microsoft.com/office/drawing/2014/main" id="{68A6F7F7-BE6F-40BD-BB56-1035C57719E4}"/>
              </a:ext>
            </a:extLst>
          </p:cNvPr>
          <p:cNvPicPr>
            <a:picLocks noChangeAspect="1"/>
          </p:cNvPicPr>
          <p:nvPr/>
        </p:nvPicPr>
        <p:blipFill rotWithShape="1">
          <a:blip r:embed="rId2"/>
          <a:srcRect t="6718" r="1" b="4048"/>
          <a:stretch/>
        </p:blipFill>
        <p:spPr>
          <a:xfrm>
            <a:off x="643467" y="643467"/>
            <a:ext cx="10905066" cy="5571066"/>
          </a:xfrm>
          <a:prstGeom prst="rect">
            <a:avLst/>
          </a:prstGeom>
        </p:spPr>
      </p:pic>
      <p:sp>
        <p:nvSpPr>
          <p:cNvPr id="23" name="Rectangle 22">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24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4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8">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magen que contiene monitor, captura de pantalla, pantalla, pared&#10;&#10;Descripción generada con confianza muy alta">
            <a:extLst>
              <a:ext uri="{FF2B5EF4-FFF2-40B4-BE49-F238E27FC236}">
                <a16:creationId xmlns:a16="http://schemas.microsoft.com/office/drawing/2014/main" id="{CBC826DC-C09D-4623-B413-56BEA150082D}"/>
              </a:ext>
            </a:extLst>
          </p:cNvPr>
          <p:cNvPicPr>
            <a:picLocks noChangeAspect="1"/>
          </p:cNvPicPr>
          <p:nvPr/>
        </p:nvPicPr>
        <p:blipFill>
          <a:blip r:embed="rId2"/>
          <a:stretch>
            <a:fillRect/>
          </a:stretch>
        </p:blipFill>
        <p:spPr>
          <a:xfrm>
            <a:off x="1236039" y="801793"/>
            <a:ext cx="9719921" cy="5273056"/>
          </a:xfrm>
          <a:prstGeom prst="rect">
            <a:avLst/>
          </a:prstGeom>
        </p:spPr>
      </p:pic>
    </p:spTree>
    <p:extLst>
      <p:ext uri="{BB962C8B-B14F-4D97-AF65-F5344CB8AC3E}">
        <p14:creationId xmlns:p14="http://schemas.microsoft.com/office/powerpoint/2010/main" val="18121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425F4-EB0F-4705-BA3A-FD76D257FACB}"/>
              </a:ext>
            </a:extLst>
          </p:cNvPr>
          <p:cNvSpPr>
            <a:spLocks noGrp="1"/>
          </p:cNvSpPr>
          <p:nvPr>
            <p:ph type="title"/>
          </p:nvPr>
        </p:nvSpPr>
        <p:spPr/>
        <p:txBody>
          <a:bodyPr/>
          <a:lstStyle/>
          <a:p>
            <a:r>
              <a:rPr lang="es-ES">
                <a:cs typeface="Calibri Light"/>
              </a:rPr>
              <a:t>REQUERIMIENTOS</a:t>
            </a:r>
          </a:p>
        </p:txBody>
      </p:sp>
      <p:sp>
        <p:nvSpPr>
          <p:cNvPr id="3" name="Marcador de contenido 2">
            <a:extLst>
              <a:ext uri="{FF2B5EF4-FFF2-40B4-BE49-F238E27FC236}">
                <a16:creationId xmlns:a16="http://schemas.microsoft.com/office/drawing/2014/main" id="{8EECDF23-D099-45CA-9D24-1639EFED0BF8}"/>
              </a:ext>
            </a:extLst>
          </p:cNvPr>
          <p:cNvSpPr>
            <a:spLocks noGrp="1"/>
          </p:cNvSpPr>
          <p:nvPr>
            <p:ph idx="1"/>
          </p:nvPr>
        </p:nvSpPr>
        <p:spPr/>
        <p:txBody>
          <a:bodyPr vert="horz" lIns="0" tIns="45720" rIns="0" bIns="45720" rtlCol="0" anchor="t">
            <a:normAutofit/>
          </a:bodyPr>
          <a:lstStyle/>
          <a:p>
            <a:r>
              <a:rPr lang="es-ES" b="1">
                <a:cs typeface="Calibri"/>
              </a:rPr>
              <a:t>FUNCIONALES</a:t>
            </a:r>
          </a:p>
          <a:p>
            <a:r>
              <a:rPr lang="es-MX">
                <a:ea typeface="+mn-lt"/>
                <a:cs typeface="+mn-lt"/>
              </a:rPr>
              <a:t>*Interfaz que le permita al usuario seleccionar de una lista de películas cualquiera para consultar su información de forma organizada.</a:t>
            </a:r>
            <a:endParaRPr lang="es-ES" b="1">
              <a:cs typeface="Calibri"/>
            </a:endParaRPr>
          </a:p>
          <a:p>
            <a:r>
              <a:rPr lang="es-MX">
                <a:ea typeface="+mn-lt"/>
                <a:cs typeface="+mn-lt"/>
              </a:rPr>
              <a:t>*Una Interfaz que visualice la información e imagen del medio seleccionado, por ejemplo: para nuestro caso la saga de Start Wars serían personajes, naves, especies, vehículos y planetas relacionados con la edición de la película seleccionada.</a:t>
            </a:r>
            <a:endParaRPr lang="es-ES"/>
          </a:p>
          <a:p>
            <a:r>
              <a:rPr lang="es-MX">
                <a:ea typeface="+mn-lt"/>
                <a:cs typeface="+mn-lt"/>
              </a:rPr>
              <a:t>*Interfaz que permita realizar una búsqueda por nombre y años de la película.</a:t>
            </a:r>
            <a:endParaRPr lang="es-ES"/>
          </a:p>
          <a:p>
            <a:endParaRPr lang="es-ES" b="1">
              <a:cs typeface="Calibri"/>
            </a:endParaRPr>
          </a:p>
        </p:txBody>
      </p:sp>
    </p:spTree>
    <p:extLst>
      <p:ext uri="{BB962C8B-B14F-4D97-AF65-F5344CB8AC3E}">
        <p14:creationId xmlns:p14="http://schemas.microsoft.com/office/powerpoint/2010/main" val="2818271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2" descr="Imagen que contiene captura de pantalla, monitor, pantalla, televisión&#10;&#10;Descripción generada con confianza muy alta">
            <a:extLst>
              <a:ext uri="{FF2B5EF4-FFF2-40B4-BE49-F238E27FC236}">
                <a16:creationId xmlns:a16="http://schemas.microsoft.com/office/drawing/2014/main" id="{D717D529-F3C3-41FC-8953-FE746246DF50}"/>
              </a:ext>
            </a:extLst>
          </p:cNvPr>
          <p:cNvPicPr>
            <a:picLocks noChangeAspect="1"/>
          </p:cNvPicPr>
          <p:nvPr/>
        </p:nvPicPr>
        <p:blipFill>
          <a:blip r:embed="rId2"/>
          <a:stretch>
            <a:fillRect/>
          </a:stretch>
        </p:blipFill>
        <p:spPr>
          <a:xfrm>
            <a:off x="1286261" y="643467"/>
            <a:ext cx="9619477" cy="5050225"/>
          </a:xfrm>
          <a:prstGeom prst="rect">
            <a:avLst/>
          </a:prstGeom>
        </p:spPr>
      </p:pic>
    </p:spTree>
    <p:extLst>
      <p:ext uri="{BB962C8B-B14F-4D97-AF65-F5344CB8AC3E}">
        <p14:creationId xmlns:p14="http://schemas.microsoft.com/office/powerpoint/2010/main" val="25247547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3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magen que contiene captura de pantalla, monitor, interior, pantalla&#10;&#10;Descripción generada con confianza muy alta">
            <a:extLst>
              <a:ext uri="{FF2B5EF4-FFF2-40B4-BE49-F238E27FC236}">
                <a16:creationId xmlns:a16="http://schemas.microsoft.com/office/drawing/2014/main" id="{42EA111D-C519-4942-B20B-80CCF24B9B82}"/>
              </a:ext>
            </a:extLst>
          </p:cNvPr>
          <p:cNvPicPr>
            <a:picLocks noChangeAspect="1"/>
          </p:cNvPicPr>
          <p:nvPr/>
        </p:nvPicPr>
        <p:blipFill rotWithShape="1">
          <a:blip r:embed="rId2"/>
          <a:srcRect t="5830" r="1" b="1"/>
          <a:stretch/>
        </p:blipFill>
        <p:spPr>
          <a:xfrm>
            <a:off x="643467" y="643467"/>
            <a:ext cx="10905066" cy="5571066"/>
          </a:xfrm>
          <a:prstGeom prst="rect">
            <a:avLst/>
          </a:prstGeom>
        </p:spPr>
      </p:pic>
      <p:sp>
        <p:nvSpPr>
          <p:cNvPr id="18" name="Rectangle 17">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553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C4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2" descr="Imagen que contiene captura de pantalla&#10;&#10;Descripción generada con confianza muy alta">
            <a:extLst>
              <a:ext uri="{FF2B5EF4-FFF2-40B4-BE49-F238E27FC236}">
                <a16:creationId xmlns:a16="http://schemas.microsoft.com/office/drawing/2014/main" id="{D0CDA283-DD15-40ED-A9A2-B1D2C6890EF8}"/>
              </a:ext>
            </a:extLst>
          </p:cNvPr>
          <p:cNvPicPr>
            <a:picLocks noChangeAspect="1"/>
          </p:cNvPicPr>
          <p:nvPr/>
        </p:nvPicPr>
        <p:blipFill rotWithShape="1">
          <a:blip r:embed="rId2"/>
          <a:srcRect r="1" b="13413"/>
          <a:stretch/>
        </p:blipFill>
        <p:spPr>
          <a:xfrm>
            <a:off x="643467" y="643467"/>
            <a:ext cx="10905066" cy="5571066"/>
          </a:xfrm>
          <a:prstGeom prst="rect">
            <a:avLst/>
          </a:prstGeom>
        </p:spPr>
      </p:pic>
      <p:sp>
        <p:nvSpPr>
          <p:cNvPr id="9" name="Rectangle 8">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534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7FF9E-9EC9-492D-A688-5EE3BBB1D8A9}"/>
              </a:ext>
            </a:extLst>
          </p:cNvPr>
          <p:cNvSpPr>
            <a:spLocks noGrp="1"/>
          </p:cNvSpPr>
          <p:nvPr>
            <p:ph type="title"/>
          </p:nvPr>
        </p:nvSpPr>
        <p:spPr/>
        <p:txBody>
          <a:bodyPr>
            <a:normAutofit fontScale="90000"/>
          </a:bodyPr>
          <a:lstStyle/>
          <a:p>
            <a:br>
              <a:rPr lang="es-ES">
                <a:cs typeface="Calibri Light"/>
              </a:rPr>
            </a:br>
            <a:br>
              <a:rPr lang="es-ES">
                <a:cs typeface="Calibri Light"/>
              </a:rPr>
            </a:br>
            <a:br>
              <a:rPr lang="es-ES">
                <a:cs typeface="Calibri Light"/>
              </a:rPr>
            </a:br>
            <a:br>
              <a:rPr lang="es-ES">
                <a:cs typeface="Calibri Light"/>
              </a:rPr>
            </a:br>
            <a:br>
              <a:rPr lang="es-ES">
                <a:cs typeface="Calibri Light"/>
              </a:rPr>
            </a:br>
            <a:r>
              <a:rPr lang="es-ES">
                <a:cs typeface="Calibri Light"/>
              </a:rPr>
              <a:t>Cronograma de actividades </a:t>
            </a:r>
            <a:br>
              <a:rPr lang="es-ES">
                <a:cs typeface="Calibri Light"/>
              </a:rPr>
            </a:br>
            <a:endParaRPr lang="es-ES"/>
          </a:p>
        </p:txBody>
      </p:sp>
      <p:pic>
        <p:nvPicPr>
          <p:cNvPr id="3" name="Imagen 3" descr="Imagen que contiene captura de pantalla&#10;&#10;Descripción generada con confianza muy alta">
            <a:extLst>
              <a:ext uri="{FF2B5EF4-FFF2-40B4-BE49-F238E27FC236}">
                <a16:creationId xmlns:a16="http://schemas.microsoft.com/office/drawing/2014/main" id="{C5FD9160-705B-47E8-89E8-40C40C506793}"/>
              </a:ext>
            </a:extLst>
          </p:cNvPr>
          <p:cNvPicPr>
            <a:picLocks noGrp="1" noChangeAspect="1"/>
          </p:cNvPicPr>
          <p:nvPr>
            <p:ph idx="1"/>
          </p:nvPr>
        </p:nvPicPr>
        <p:blipFill>
          <a:blip r:embed="rId2"/>
          <a:stretch>
            <a:fillRect/>
          </a:stretch>
        </p:blipFill>
        <p:spPr>
          <a:xfrm>
            <a:off x="4797625" y="330885"/>
            <a:ext cx="7394835" cy="6201076"/>
          </a:xfrm>
          <a:prstGeom prst="rect">
            <a:avLst/>
          </a:prstGeom>
        </p:spPr>
      </p:pic>
      <p:sp>
        <p:nvSpPr>
          <p:cNvPr id="6" name="Marcador de texto 5">
            <a:extLst>
              <a:ext uri="{FF2B5EF4-FFF2-40B4-BE49-F238E27FC236}">
                <a16:creationId xmlns:a16="http://schemas.microsoft.com/office/drawing/2014/main" id="{AB89DC62-BB47-4475-9F81-34F690B7655C}"/>
              </a:ext>
            </a:extLst>
          </p:cNvPr>
          <p:cNvSpPr>
            <a:spLocks noGrp="1"/>
          </p:cNvSpPr>
          <p:nvPr>
            <p:ph type="body" sz="half" idx="2"/>
          </p:nvPr>
        </p:nvSpPr>
        <p:spPr/>
        <p:txBody>
          <a:bodyPr vert="horz" lIns="91440" tIns="45720" rIns="91440" bIns="45720" rtlCol="0" anchor="t">
            <a:normAutofit/>
          </a:bodyPr>
          <a:lstStyle/>
          <a:p>
            <a:r>
              <a:rPr lang="es-ES">
                <a:cs typeface="Calibri"/>
              </a:rPr>
              <a:t>Cronograma asignado a la gestión de actividades realizando un seguimiento a mediano plazo en el transcurso del proyecto con sus respectivas entregas. </a:t>
            </a:r>
          </a:p>
          <a:p>
            <a:endParaRPr lang="es-ES">
              <a:cs typeface="Calibri"/>
            </a:endParaRPr>
          </a:p>
          <a:p>
            <a:endParaRPr lang="es-ES">
              <a:cs typeface="Calibri"/>
            </a:endParaRPr>
          </a:p>
          <a:p>
            <a:endParaRPr lang="es-ES">
              <a:cs typeface="Calibri"/>
            </a:endParaRPr>
          </a:p>
          <a:p>
            <a:endParaRPr lang="es-ES">
              <a:cs typeface="Calibri"/>
            </a:endParaRPr>
          </a:p>
        </p:txBody>
      </p:sp>
    </p:spTree>
    <p:extLst>
      <p:ext uri="{BB962C8B-B14F-4D97-AF65-F5344CB8AC3E}">
        <p14:creationId xmlns:p14="http://schemas.microsoft.com/office/powerpoint/2010/main" val="3987404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E61E7-D2E5-4F10-8806-DC3417CC9D7E}"/>
              </a:ext>
            </a:extLst>
          </p:cNvPr>
          <p:cNvSpPr>
            <a:spLocks noGrp="1"/>
          </p:cNvSpPr>
          <p:nvPr>
            <p:ph type="title"/>
          </p:nvPr>
        </p:nvSpPr>
        <p:spPr/>
        <p:txBody>
          <a:bodyPr/>
          <a:lstStyle/>
          <a:p>
            <a:r>
              <a:rPr lang="es-ES">
                <a:cs typeface="Calibri Light"/>
              </a:rPr>
              <a:t>Conclusiones</a:t>
            </a:r>
            <a:endParaRPr lang="es-ES"/>
          </a:p>
        </p:txBody>
      </p:sp>
      <p:sp>
        <p:nvSpPr>
          <p:cNvPr id="3" name="Marcador de contenido 2">
            <a:extLst>
              <a:ext uri="{FF2B5EF4-FFF2-40B4-BE49-F238E27FC236}">
                <a16:creationId xmlns:a16="http://schemas.microsoft.com/office/drawing/2014/main" id="{744AE4D7-77A5-4971-AA4C-00112CADB415}"/>
              </a:ext>
            </a:extLst>
          </p:cNvPr>
          <p:cNvSpPr>
            <a:spLocks noGrp="1"/>
          </p:cNvSpPr>
          <p:nvPr>
            <p:ph idx="1"/>
          </p:nvPr>
        </p:nvSpPr>
        <p:spPr/>
        <p:txBody>
          <a:bodyPr vert="horz" lIns="0" tIns="45720" rIns="0" bIns="45720" rtlCol="0" anchor="t">
            <a:normAutofit lnSpcReduction="10000"/>
          </a:bodyPr>
          <a:lstStyle/>
          <a:p>
            <a:pPr algn="just">
              <a:buNone/>
            </a:pPr>
            <a:r>
              <a:rPr lang="es-ES">
                <a:ea typeface="+mn-lt"/>
                <a:cs typeface="+mn-lt"/>
              </a:rPr>
              <a:t>Como resultado de la investigación realizada sobre Front-End, es posible concluir que se trata del entorno grafico visualizado por los usuarios al navegar en la red y de acuerdo a lo manifestado en la introducción de este documento, nosotros utilizamos catálogos de las películas Start Wars donde los usuarios podrán realizar consultas de las series de manera organizada. </a:t>
            </a:r>
            <a:endParaRPr lang="es-ES">
              <a:cs typeface="Calibri" panose="020F0502020204030204"/>
            </a:endParaRPr>
          </a:p>
          <a:p>
            <a:pPr algn="just">
              <a:buNone/>
            </a:pPr>
            <a:r>
              <a:rPr lang="es-ES">
                <a:ea typeface="+mn-lt"/>
                <a:cs typeface="+mn-lt"/>
              </a:rPr>
              <a:t>Hemos tenido en cuenta de igual manera los requerimientos de seguridad necesarios a fin de evitar abusos maliciosos en contra de la aplicación y los recursos que se necesitan para lograr una interfaz de calidad. </a:t>
            </a:r>
            <a:endParaRPr lang="es-ES">
              <a:cs typeface="Calibri" panose="020F0502020204030204"/>
            </a:endParaRPr>
          </a:p>
          <a:p>
            <a:pPr marL="0" indent="0" algn="just">
              <a:buNone/>
            </a:pPr>
            <a:r>
              <a:rPr lang="es-ES">
                <a:ea typeface="+mn-lt"/>
                <a:cs typeface="+mn-lt"/>
              </a:rPr>
              <a:t>Siendo esta una actividad de aprendizaje se inicia con la mayor disposición en la búsqueda completa del desarrollo de cada una de sus fases, teniendo en cuenta un cronograma de actividades a cumplir y los parámetros necesarios que nos conllevaran al cumplimiento de los objetivos planteados.</a:t>
            </a:r>
            <a:endParaRPr lang="es-ES">
              <a:cs typeface="Calibri" panose="020F0502020204030204"/>
            </a:endParaRPr>
          </a:p>
        </p:txBody>
      </p:sp>
    </p:spTree>
    <p:extLst>
      <p:ext uri="{BB962C8B-B14F-4D97-AF65-F5344CB8AC3E}">
        <p14:creationId xmlns:p14="http://schemas.microsoft.com/office/powerpoint/2010/main" val="274090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71B1F6-6DCC-4E62-9379-2BCD337BBBDD}"/>
              </a:ext>
            </a:extLst>
          </p:cNvPr>
          <p:cNvSpPr txBox="1"/>
          <p:nvPr/>
        </p:nvSpPr>
        <p:spPr>
          <a:xfrm>
            <a:off x="842683" y="573742"/>
            <a:ext cx="10461811"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s-ES" sz="2000" b="1">
                <a:cs typeface="Calibri"/>
              </a:rPr>
              <a:t>NO FUNCIONALES</a:t>
            </a:r>
          </a:p>
          <a:p>
            <a:pPr lvl="1" algn="just"/>
            <a:endParaRPr lang="es-ES" sz="2000">
              <a:ea typeface="+mn-lt"/>
              <a:cs typeface="+mn-lt"/>
            </a:endParaRPr>
          </a:p>
          <a:p>
            <a:pPr lvl="1" algn="just"/>
            <a:r>
              <a:rPr lang="es-MX" sz="2000">
                <a:ea typeface="+mn-lt"/>
                <a:cs typeface="+mn-lt"/>
              </a:rPr>
              <a:t>*La aplicación garantiza que los usuarios accedan a la información solicitada a través de la web.</a:t>
            </a:r>
            <a:endParaRPr lang="es-ES" sz="2000">
              <a:cs typeface="Calibri" panose="020F0502020204030204"/>
            </a:endParaRPr>
          </a:p>
          <a:p>
            <a:pPr lvl="1" algn="just"/>
            <a:r>
              <a:rPr lang="es-MX" sz="2000">
                <a:ea typeface="+mn-lt"/>
                <a:cs typeface="+mn-lt"/>
              </a:rPr>
              <a:t>*La aplicación web puede ejecutarse sin restricciones en estaciones de trabajo de media y alta gama o servidores.</a:t>
            </a:r>
            <a:endParaRPr lang="es-ES" sz="2000">
              <a:cs typeface="Calibri" panose="020F0502020204030204"/>
            </a:endParaRPr>
          </a:p>
          <a:p>
            <a:pPr lvl="1" algn="just"/>
            <a:r>
              <a:rPr lang="es-MX" sz="2000">
                <a:ea typeface="+mn-lt"/>
                <a:cs typeface="+mn-lt"/>
              </a:rPr>
              <a:t>*La aplicación podrá ejecutarse en cualquier navegador web.</a:t>
            </a:r>
            <a:endParaRPr lang="es-ES" sz="2000">
              <a:cs typeface="Calibri" panose="020F0502020204030204"/>
            </a:endParaRPr>
          </a:p>
          <a:p>
            <a:pPr lvl="1" algn="just"/>
            <a:r>
              <a:rPr lang="es-MX" sz="2000">
                <a:ea typeface="+mn-lt"/>
                <a:cs typeface="+mn-lt"/>
              </a:rPr>
              <a:t>*Se requieren uso de herramientas y software para el desarrollo del proyecto,</a:t>
            </a:r>
            <a:endParaRPr lang="es-ES" sz="2000">
              <a:cs typeface="Calibri" panose="020F0502020204030204"/>
            </a:endParaRPr>
          </a:p>
          <a:p>
            <a:pPr lvl="1" algn="just"/>
            <a:endParaRPr lang="es-MX" sz="2000">
              <a:ea typeface="+mn-lt"/>
              <a:cs typeface="+mn-lt"/>
            </a:endParaRPr>
          </a:p>
          <a:p>
            <a:pPr marL="1200150" lvl="2" indent="-285750">
              <a:buFont typeface="Arial"/>
              <a:buChar char="•"/>
            </a:pPr>
            <a:r>
              <a:rPr lang="es-ES">
                <a:ea typeface="+mn-lt"/>
                <a:cs typeface="+mn-lt"/>
              </a:rPr>
              <a:t>Html</a:t>
            </a:r>
            <a:endParaRPr lang="es-ES"/>
          </a:p>
          <a:p>
            <a:pPr marL="1200150" lvl="2" indent="-285750">
              <a:buFont typeface="Arial"/>
              <a:buChar char="•"/>
            </a:pPr>
            <a:r>
              <a:rPr lang="es-ES">
                <a:ea typeface="+mn-lt"/>
                <a:cs typeface="+mn-lt"/>
              </a:rPr>
              <a:t>Postman</a:t>
            </a:r>
            <a:endParaRPr lang="es-ES"/>
          </a:p>
          <a:p>
            <a:pPr marL="1200150" lvl="2" indent="-285750">
              <a:buFont typeface="Arial"/>
              <a:buChar char="•"/>
            </a:pPr>
            <a:r>
              <a:rPr lang="es-ES">
                <a:ea typeface="+mn-lt"/>
                <a:cs typeface="+mn-lt"/>
              </a:rPr>
              <a:t>Angular</a:t>
            </a:r>
            <a:endParaRPr lang="es-ES"/>
          </a:p>
          <a:p>
            <a:pPr marL="1200150" lvl="2" indent="-285750">
              <a:buFont typeface="Arial"/>
              <a:buChar char="•"/>
            </a:pPr>
            <a:r>
              <a:rPr lang="es-ES">
                <a:ea typeface="+mn-lt"/>
                <a:cs typeface="+mn-lt"/>
              </a:rPr>
              <a:t>Java Script </a:t>
            </a:r>
            <a:endParaRPr lang="es-ES"/>
          </a:p>
          <a:p>
            <a:pPr marL="1200150" lvl="2" indent="-285750">
              <a:buFont typeface="Arial"/>
              <a:buChar char="•"/>
            </a:pPr>
            <a:r>
              <a:rPr lang="es-ES">
                <a:ea typeface="+mn-lt"/>
                <a:cs typeface="+mn-lt"/>
              </a:rPr>
              <a:t>ASANA</a:t>
            </a:r>
            <a:endParaRPr lang="es-ES"/>
          </a:p>
          <a:p>
            <a:pPr marL="1200150" lvl="2" indent="-285750">
              <a:buFont typeface="Arial"/>
              <a:buChar char="•"/>
            </a:pPr>
            <a:r>
              <a:rPr lang="es-ES">
                <a:ea typeface="+mn-lt"/>
                <a:cs typeface="+mn-lt"/>
              </a:rPr>
              <a:t>Git</a:t>
            </a:r>
            <a:endParaRPr lang="es-ES"/>
          </a:p>
          <a:p>
            <a:pPr marL="1200150" lvl="2" indent="-285750">
              <a:buFont typeface="Arial"/>
              <a:buChar char="•"/>
            </a:pPr>
            <a:r>
              <a:rPr lang="es-ES">
                <a:ea typeface="+mn-lt"/>
                <a:cs typeface="+mn-lt"/>
              </a:rPr>
              <a:t>GitHub</a:t>
            </a:r>
            <a:endParaRPr lang="es-ES"/>
          </a:p>
          <a:p>
            <a:pPr marL="1200150" lvl="2" indent="-285750">
              <a:buFont typeface="Arial"/>
              <a:buChar char="•"/>
            </a:pPr>
            <a:r>
              <a:rPr lang="es-ES">
                <a:ea typeface="+mn-lt"/>
                <a:cs typeface="+mn-lt"/>
              </a:rPr>
              <a:t>CSS</a:t>
            </a:r>
            <a:endParaRPr lang="es-ES"/>
          </a:p>
          <a:p>
            <a:pPr marL="1200150" lvl="2" indent="-285750" algn="l">
              <a:buFont typeface="Arial"/>
              <a:buChar char="•"/>
            </a:pPr>
            <a:r>
              <a:rPr lang="es-ES">
                <a:cs typeface="Calibri"/>
              </a:rPr>
              <a:t>GanttPro</a:t>
            </a:r>
          </a:p>
          <a:p>
            <a:pPr marL="1200150" lvl="2" indent="-285750">
              <a:buFont typeface="Arial"/>
              <a:buChar char="•"/>
            </a:pPr>
            <a:r>
              <a:rPr lang="es-ES">
                <a:cs typeface="Calibri"/>
              </a:rPr>
              <a:t>Balsamiq</a:t>
            </a:r>
          </a:p>
          <a:p>
            <a:pPr lvl="1"/>
            <a:endParaRPr lang="es-ES">
              <a:cs typeface="Calibri"/>
            </a:endParaRPr>
          </a:p>
        </p:txBody>
      </p:sp>
    </p:spTree>
    <p:extLst>
      <p:ext uri="{BB962C8B-B14F-4D97-AF65-F5344CB8AC3E}">
        <p14:creationId xmlns:p14="http://schemas.microsoft.com/office/powerpoint/2010/main" val="138246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BD969-6FCD-4363-B25F-D50DF6050EE4}"/>
              </a:ext>
            </a:extLst>
          </p:cNvPr>
          <p:cNvSpPr>
            <a:spLocks noGrp="1"/>
          </p:cNvSpPr>
          <p:nvPr>
            <p:ph type="title"/>
          </p:nvPr>
        </p:nvSpPr>
        <p:spPr/>
        <p:txBody>
          <a:bodyPr/>
          <a:lstStyle/>
          <a:p>
            <a:r>
              <a:rPr lang="es-ES">
                <a:cs typeface="Calibri Light"/>
              </a:rPr>
              <a:t>OBJETIVOS</a:t>
            </a:r>
          </a:p>
        </p:txBody>
      </p:sp>
      <p:sp>
        <p:nvSpPr>
          <p:cNvPr id="3" name="Marcador de contenido 2">
            <a:extLst>
              <a:ext uri="{FF2B5EF4-FFF2-40B4-BE49-F238E27FC236}">
                <a16:creationId xmlns:a16="http://schemas.microsoft.com/office/drawing/2014/main" id="{5F045D62-2BEA-4E6E-8C16-CC7EB5405D99}"/>
              </a:ext>
            </a:extLst>
          </p:cNvPr>
          <p:cNvSpPr>
            <a:spLocks noGrp="1"/>
          </p:cNvSpPr>
          <p:nvPr>
            <p:ph idx="1"/>
          </p:nvPr>
        </p:nvSpPr>
        <p:spPr/>
        <p:txBody>
          <a:bodyPr vert="horz" lIns="0" tIns="45720" rIns="0" bIns="45720" rtlCol="0" anchor="t">
            <a:normAutofit/>
          </a:bodyPr>
          <a:lstStyle/>
          <a:p>
            <a:r>
              <a:rPr lang="es-ES" b="1">
                <a:ea typeface="+mn-lt"/>
                <a:cs typeface="+mn-lt"/>
              </a:rPr>
              <a:t>Objetivo General</a:t>
            </a:r>
            <a:endParaRPr lang="es-ES">
              <a:cs typeface="Calibri"/>
            </a:endParaRPr>
          </a:p>
          <a:p>
            <a:r>
              <a:rPr lang="es-ES">
                <a:ea typeface="+mn-lt"/>
                <a:cs typeface="+mn-lt"/>
              </a:rPr>
              <a:t>Desarrollar un FrontEnd en Angular de una aplicación que muestra toda la información de las películas de Star Wars.</a:t>
            </a:r>
          </a:p>
          <a:p>
            <a:r>
              <a:rPr lang="es-ES">
                <a:cs typeface="Calibri"/>
              </a:rPr>
              <a:t> </a:t>
            </a:r>
            <a:r>
              <a:rPr lang="es-ES" b="1">
                <a:ea typeface="+mn-lt"/>
                <a:cs typeface="+mn-lt"/>
              </a:rPr>
              <a:t>Objetivos Específicos</a:t>
            </a:r>
            <a:endParaRPr lang="es-ES">
              <a:ea typeface="+mn-lt"/>
              <a:cs typeface="+mn-lt"/>
            </a:endParaRPr>
          </a:p>
          <a:p>
            <a:pPr>
              <a:buFont typeface="Arial" panose="020F0502020204030204" pitchFamily="34" charset="0"/>
              <a:buChar char="•"/>
            </a:pPr>
            <a:r>
              <a:rPr lang="es-ES">
                <a:cs typeface="Calibri"/>
              </a:rPr>
              <a:t>Diseñar una plataforma que permita </a:t>
            </a:r>
            <a:r>
              <a:rPr lang="es">
                <a:ea typeface="+mn-lt"/>
                <a:cs typeface="+mn-lt"/>
              </a:rPr>
              <a:t>búsqueda</a:t>
            </a:r>
            <a:r>
              <a:rPr lang="es-ES">
                <a:cs typeface="Calibri"/>
              </a:rPr>
              <a:t> avanzada de la </a:t>
            </a:r>
            <a:r>
              <a:rPr lang="es">
                <a:ea typeface="+mn-lt"/>
                <a:cs typeface="+mn-lt"/>
              </a:rPr>
              <a:t>información</a:t>
            </a:r>
            <a:r>
              <a:rPr lang="es-ES">
                <a:cs typeface="Calibri"/>
              </a:rPr>
              <a:t> requerida.</a:t>
            </a:r>
          </a:p>
          <a:p>
            <a:pPr>
              <a:buFont typeface="Arial" panose="020F0502020204030204" pitchFamily="34" charset="0"/>
              <a:buChar char="•"/>
            </a:pPr>
            <a:r>
              <a:rPr lang="es-ES">
                <a:cs typeface="Calibri"/>
              </a:rPr>
              <a:t>Organizar la </a:t>
            </a:r>
            <a:r>
              <a:rPr lang="es">
                <a:ea typeface="+mn-lt"/>
                <a:cs typeface="+mn-lt"/>
              </a:rPr>
              <a:t>información</a:t>
            </a:r>
            <a:r>
              <a:rPr lang="es-ES">
                <a:cs typeface="Calibri"/>
              </a:rPr>
              <a:t> de las peliculas de StarWars para </a:t>
            </a:r>
            <a:r>
              <a:rPr lang="es-ES">
                <a:ea typeface="+mn-lt"/>
                <a:cs typeface="+mn-lt"/>
              </a:rPr>
              <a:t>que así </a:t>
            </a:r>
            <a:r>
              <a:rPr lang="es-ES">
                <a:cs typeface="Calibri"/>
              </a:rPr>
              <a:t> los usuarios puedan acceder de forma </a:t>
            </a:r>
            <a:r>
              <a:rPr lang="es-ES">
                <a:ea typeface="+mn-lt"/>
                <a:cs typeface="+mn-lt"/>
              </a:rPr>
              <a:t>fácil </a:t>
            </a:r>
            <a:r>
              <a:rPr lang="es-ES">
                <a:cs typeface="Calibri"/>
              </a:rPr>
              <a:t> y </a:t>
            </a:r>
            <a:r>
              <a:rPr lang="es-ES">
                <a:ea typeface="+mn-lt"/>
                <a:cs typeface="+mn-lt"/>
              </a:rPr>
              <a:t>ágil </a:t>
            </a:r>
            <a:r>
              <a:rPr lang="es-ES">
                <a:cs typeface="Calibri"/>
              </a:rPr>
              <a:t> a ella.</a:t>
            </a:r>
          </a:p>
          <a:p>
            <a:pPr>
              <a:buFont typeface="Arial" panose="020F0502020204030204" pitchFamily="34" charset="0"/>
              <a:buChar char="•"/>
            </a:pPr>
            <a:r>
              <a:rPr lang="es-ES">
                <a:cs typeface="Calibri"/>
              </a:rPr>
              <a:t>Permitir al usuario realizar </a:t>
            </a:r>
            <a:r>
              <a:rPr lang="es">
                <a:cs typeface="Calibri"/>
              </a:rPr>
              <a:t>búsquedas </a:t>
            </a:r>
            <a:r>
              <a:rPr lang="es-ES">
                <a:cs typeface="Calibri"/>
              </a:rPr>
              <a:t>por nombre de </a:t>
            </a:r>
            <a:r>
              <a:rPr lang="es">
                <a:ea typeface="+mn-lt"/>
                <a:cs typeface="+mn-lt"/>
              </a:rPr>
              <a:t>película</a:t>
            </a:r>
            <a:r>
              <a:rPr lang="es-ES">
                <a:cs typeface="Calibri"/>
              </a:rPr>
              <a:t> o Año.</a:t>
            </a:r>
          </a:p>
          <a:p>
            <a:endParaRPr lang="es-ES">
              <a:cs typeface="Calibri"/>
            </a:endParaRPr>
          </a:p>
        </p:txBody>
      </p:sp>
    </p:spTree>
    <p:extLst>
      <p:ext uri="{BB962C8B-B14F-4D97-AF65-F5344CB8AC3E}">
        <p14:creationId xmlns:p14="http://schemas.microsoft.com/office/powerpoint/2010/main" val="292728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0EBD-4127-43D4-820B-933990DA6E21}"/>
              </a:ext>
            </a:extLst>
          </p:cNvPr>
          <p:cNvSpPr>
            <a:spLocks noGrp="1"/>
          </p:cNvSpPr>
          <p:nvPr>
            <p:ph type="title"/>
          </p:nvPr>
        </p:nvSpPr>
        <p:spPr/>
        <p:txBody>
          <a:bodyPr/>
          <a:lstStyle/>
          <a:p>
            <a:r>
              <a:rPr lang="es-ES">
                <a:cs typeface="Calibri Light"/>
              </a:rPr>
              <a:t>ALCANCE</a:t>
            </a:r>
            <a:endParaRPr lang="es-ES"/>
          </a:p>
        </p:txBody>
      </p:sp>
      <p:sp>
        <p:nvSpPr>
          <p:cNvPr id="3" name="Marcador de contenido 2">
            <a:extLst>
              <a:ext uri="{FF2B5EF4-FFF2-40B4-BE49-F238E27FC236}">
                <a16:creationId xmlns:a16="http://schemas.microsoft.com/office/drawing/2014/main" id="{E4C25F01-904C-40F5-A82A-FE0D07EF9B9E}"/>
              </a:ext>
            </a:extLst>
          </p:cNvPr>
          <p:cNvSpPr>
            <a:spLocks noGrp="1"/>
          </p:cNvSpPr>
          <p:nvPr>
            <p:ph idx="1"/>
          </p:nvPr>
        </p:nvSpPr>
        <p:spPr/>
        <p:txBody>
          <a:bodyPr vert="horz" lIns="0" tIns="45720" rIns="0" bIns="45720" rtlCol="0" anchor="t">
            <a:normAutofit/>
          </a:bodyPr>
          <a:lstStyle/>
          <a:p>
            <a:r>
              <a:rPr lang="es-ES">
                <a:cs typeface="Calibri"/>
              </a:rPr>
              <a:t>Corto plazo: Realizar  la documentacion analisis  del backen y los objetivos para el desarrollo del front end con los respectivos cronogramas de las actividades </a:t>
            </a:r>
          </a:p>
          <a:p>
            <a:endParaRPr lang="es-ES">
              <a:cs typeface="Calibri"/>
            </a:endParaRPr>
          </a:p>
          <a:p>
            <a:r>
              <a:rPr lang="es-ES">
                <a:cs typeface="Calibri"/>
              </a:rPr>
              <a:t>Mediano Plazo: Aprender el uso del framework (Angular) sus caracteristicas de desarrollo en TypeScript de codigo abierto para la creacion del Front End.</a:t>
            </a:r>
          </a:p>
          <a:p>
            <a:endParaRPr lang="es-ES">
              <a:cs typeface="Calibri"/>
            </a:endParaRPr>
          </a:p>
          <a:p>
            <a:r>
              <a:rPr lang="es-ES">
                <a:cs typeface="Calibri"/>
              </a:rPr>
              <a:t>Largo Plazo: Realizar la entrega de front End deacuerdo alos requerimientos de la empresa para poder visualizar el catálogo de las peliculas de StarWars con todal la informacion  requerida y una  busqueda más completa con items de nombre de la pelicula y año. </a:t>
            </a:r>
          </a:p>
        </p:txBody>
      </p:sp>
    </p:spTree>
    <p:extLst>
      <p:ext uri="{BB962C8B-B14F-4D97-AF65-F5344CB8AC3E}">
        <p14:creationId xmlns:p14="http://schemas.microsoft.com/office/powerpoint/2010/main" val="336322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3F99A-F755-4E34-A68E-E880416C27EF}"/>
              </a:ext>
            </a:extLst>
          </p:cNvPr>
          <p:cNvSpPr>
            <a:spLocks noGrp="1"/>
          </p:cNvSpPr>
          <p:nvPr>
            <p:ph type="title"/>
          </p:nvPr>
        </p:nvSpPr>
        <p:spPr/>
        <p:txBody>
          <a:bodyPr/>
          <a:lstStyle/>
          <a:p>
            <a:pPr algn="ctr"/>
            <a:r>
              <a:rPr lang="es-CO" b="1">
                <a:ea typeface="+mj-lt"/>
                <a:cs typeface="+mj-lt"/>
              </a:rPr>
              <a:t>¿QUE ES REST?</a:t>
            </a:r>
            <a:endParaRPr lang="es-ES">
              <a:cs typeface="Calibri Light" panose="020F0302020204030204"/>
            </a:endParaRPr>
          </a:p>
        </p:txBody>
      </p:sp>
      <p:sp>
        <p:nvSpPr>
          <p:cNvPr id="3" name="Marcador de contenido 2">
            <a:extLst>
              <a:ext uri="{FF2B5EF4-FFF2-40B4-BE49-F238E27FC236}">
                <a16:creationId xmlns:a16="http://schemas.microsoft.com/office/drawing/2014/main" id="{87BC016C-03C9-41C1-90FF-485505CAAFD6}"/>
              </a:ext>
            </a:extLst>
          </p:cNvPr>
          <p:cNvSpPr>
            <a:spLocks noGrp="1"/>
          </p:cNvSpPr>
          <p:nvPr>
            <p:ph idx="1"/>
          </p:nvPr>
        </p:nvSpPr>
        <p:spPr/>
        <p:txBody>
          <a:bodyPr vert="horz" lIns="0" tIns="45720" rIns="0" bIns="45720" rtlCol="0" anchor="t">
            <a:normAutofit/>
          </a:bodyPr>
          <a:lstStyle/>
          <a:p>
            <a:pPr algn="ctr"/>
            <a:endParaRPr lang="es-ES">
              <a:cs typeface="Calibri" panose="020F0502020204030204"/>
            </a:endParaRPr>
          </a:p>
          <a:p>
            <a:r>
              <a:rPr lang="es-CO">
                <a:ea typeface="+mn-lt"/>
                <a:cs typeface="+mn-lt"/>
              </a:rPr>
              <a:t>Desde 2000 se empezó a especificar el HTTP y uno los referentes internacionales, relacionados con la Arquitectura de Redes, en el campo de la </a:t>
            </a:r>
            <a:r>
              <a:rPr lang="es-CO" err="1">
                <a:ea typeface="+mn-lt"/>
                <a:cs typeface="+mn-lt"/>
              </a:rPr>
              <a:t>API’s</a:t>
            </a:r>
            <a:r>
              <a:rPr lang="es-CO">
                <a:ea typeface="+mn-lt"/>
                <a:cs typeface="+mn-lt"/>
              </a:rPr>
              <a:t> , REST (</a:t>
            </a:r>
            <a:r>
              <a:rPr lang="es-CO" err="1">
                <a:ea typeface="+mn-lt"/>
                <a:cs typeface="+mn-lt"/>
              </a:rPr>
              <a:t>Representational</a:t>
            </a:r>
            <a:r>
              <a:rPr lang="es-CO">
                <a:ea typeface="+mn-lt"/>
                <a:cs typeface="+mn-lt"/>
              </a:rPr>
              <a:t> </a:t>
            </a:r>
            <a:r>
              <a:rPr lang="es-CO" err="1">
                <a:ea typeface="+mn-lt"/>
                <a:cs typeface="+mn-lt"/>
              </a:rPr>
              <a:t>State</a:t>
            </a:r>
            <a:r>
              <a:rPr lang="es-CO">
                <a:ea typeface="+mn-lt"/>
                <a:cs typeface="+mn-lt"/>
              </a:rPr>
              <a:t> Transfer- Transferencia de Estado Representacional) es a día, el alfa y omega del desarrollo de servicios de aplicaciones. </a:t>
            </a:r>
            <a:endParaRPr lang="es-ES"/>
          </a:p>
          <a:p>
            <a:endParaRPr lang="es-ES">
              <a:cs typeface="Calibri"/>
            </a:endParaRPr>
          </a:p>
        </p:txBody>
      </p:sp>
      <p:pic>
        <p:nvPicPr>
          <p:cNvPr id="4" name="Imagen 4">
            <a:extLst>
              <a:ext uri="{FF2B5EF4-FFF2-40B4-BE49-F238E27FC236}">
                <a16:creationId xmlns:a16="http://schemas.microsoft.com/office/drawing/2014/main" id="{E67FFE4E-4015-4802-A461-6D0A9FC1C0AA}"/>
              </a:ext>
            </a:extLst>
          </p:cNvPr>
          <p:cNvPicPr>
            <a:picLocks noChangeAspect="1"/>
          </p:cNvPicPr>
          <p:nvPr/>
        </p:nvPicPr>
        <p:blipFill>
          <a:blip r:embed="rId2"/>
          <a:stretch>
            <a:fillRect/>
          </a:stretch>
        </p:blipFill>
        <p:spPr>
          <a:xfrm>
            <a:off x="7015252" y="3772888"/>
            <a:ext cx="4286250" cy="2676525"/>
          </a:xfrm>
          <a:prstGeom prst="rect">
            <a:avLst/>
          </a:prstGeom>
        </p:spPr>
      </p:pic>
    </p:spTree>
    <p:extLst>
      <p:ext uri="{BB962C8B-B14F-4D97-AF65-F5344CB8AC3E}">
        <p14:creationId xmlns:p14="http://schemas.microsoft.com/office/powerpoint/2010/main" val="384306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0CC9C-6593-4FD3-93AD-76EE7CAE2251}"/>
              </a:ext>
            </a:extLst>
          </p:cNvPr>
          <p:cNvSpPr>
            <a:spLocks noGrp="1"/>
          </p:cNvSpPr>
          <p:nvPr>
            <p:ph type="title"/>
          </p:nvPr>
        </p:nvSpPr>
        <p:spPr/>
        <p:txBody>
          <a:bodyPr/>
          <a:lstStyle/>
          <a:p>
            <a:r>
              <a:rPr lang="es-CO" b="1">
                <a:ea typeface="+mj-lt"/>
                <a:cs typeface="+mj-lt"/>
              </a:rPr>
              <a:t>CARACTERISTICA DE REST</a:t>
            </a:r>
            <a:endParaRPr lang="es-ES"/>
          </a:p>
        </p:txBody>
      </p:sp>
      <p:sp>
        <p:nvSpPr>
          <p:cNvPr id="3" name="Marcador de contenido 2">
            <a:extLst>
              <a:ext uri="{FF2B5EF4-FFF2-40B4-BE49-F238E27FC236}">
                <a16:creationId xmlns:a16="http://schemas.microsoft.com/office/drawing/2014/main" id="{6D3E6662-CDC3-4200-B965-B8B0A520EF17}"/>
              </a:ext>
            </a:extLst>
          </p:cNvPr>
          <p:cNvSpPr>
            <a:spLocks noGrp="1"/>
          </p:cNvSpPr>
          <p:nvPr>
            <p:ph idx="1"/>
          </p:nvPr>
        </p:nvSpPr>
        <p:spPr/>
        <p:txBody>
          <a:bodyPr vert="horz" lIns="0" tIns="45720" rIns="0" bIns="45720" rtlCol="0" anchor="t">
            <a:normAutofit/>
          </a:bodyPr>
          <a:lstStyle/>
          <a:p>
            <a:pPr marL="0" indent="0" algn="ctr">
              <a:buNone/>
            </a:pPr>
            <a:endParaRPr lang="es-CO" b="1">
              <a:ea typeface="+mn-lt"/>
              <a:cs typeface="+mn-lt"/>
            </a:endParaRPr>
          </a:p>
          <a:p>
            <a:pPr algn="just"/>
            <a:r>
              <a:rPr lang="es-CO" b="1">
                <a:ea typeface="+mn-lt"/>
                <a:cs typeface="+mn-lt"/>
              </a:rPr>
              <a:t>Protocolo Cliente/Servidor Sin Estado:</a:t>
            </a:r>
            <a:r>
              <a:rPr lang="es-CO">
                <a:ea typeface="+mn-lt"/>
                <a:cs typeface="+mn-lt"/>
              </a:rPr>
              <a:t> Cada petición HTTP contiene toda la información necesaria para ejecutarla, lo que permite que ni cliente ni servidor necesiten recordar ningún estado previo para satisfacerla. Aunque esto es así, algunas aplicaciones HTTP incorporan memoria caché. Se configura lo que se conoce como </a:t>
            </a:r>
            <a:endParaRPr lang="es-ES"/>
          </a:p>
          <a:p>
            <a:pPr algn="just"/>
            <a:r>
              <a:rPr lang="es-CO" b="1">
                <a:ea typeface="+mn-lt"/>
                <a:cs typeface="+mn-lt"/>
              </a:rPr>
              <a:t>Protocolo Cliente-Caché-Servidor Sin Estado:</a:t>
            </a:r>
            <a:r>
              <a:rPr lang="es-CO">
                <a:ea typeface="+mn-lt"/>
                <a:cs typeface="+mn-lt"/>
              </a:rPr>
              <a:t> Existe la posibilidad de definir algunas respuestas a peticiones HTTP concretas como </a:t>
            </a:r>
            <a:r>
              <a:rPr lang="es-CO" err="1">
                <a:ea typeface="+mn-lt"/>
                <a:cs typeface="+mn-lt"/>
              </a:rPr>
              <a:t>cacheables</a:t>
            </a:r>
            <a:r>
              <a:rPr lang="es-CO">
                <a:ea typeface="+mn-lt"/>
                <a:cs typeface="+mn-lt"/>
              </a:rPr>
              <a:t>, con el objetivo de que el cliente pueda ejecutar en un futuro la misma respuesta para </a:t>
            </a:r>
            <a:endParaRPr lang="es-ES">
              <a:ea typeface="+mn-lt"/>
              <a:cs typeface="+mn-lt"/>
            </a:endParaRPr>
          </a:p>
          <a:p>
            <a:pPr algn="just"/>
            <a:r>
              <a:rPr lang="es-CO" b="1">
                <a:ea typeface="+mn-lt"/>
                <a:cs typeface="+mn-lt"/>
              </a:rPr>
              <a:t>Peticiones Idénticas:</a:t>
            </a:r>
            <a:r>
              <a:rPr lang="es-CO">
                <a:ea typeface="+mn-lt"/>
                <a:cs typeface="+mn-lt"/>
              </a:rPr>
              <a:t> De todas formas, que exista la posibilidad no significa que sea lo más recomendable.</a:t>
            </a:r>
            <a:endParaRPr lang="es-ES"/>
          </a:p>
          <a:p>
            <a:endParaRPr lang="es-ES">
              <a:cs typeface="Calibri"/>
            </a:endParaRPr>
          </a:p>
        </p:txBody>
      </p:sp>
    </p:spTree>
    <p:extLst>
      <p:ext uri="{BB962C8B-B14F-4D97-AF65-F5344CB8AC3E}">
        <p14:creationId xmlns:p14="http://schemas.microsoft.com/office/powerpoint/2010/main" val="138002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1505A-DB13-4B7B-87E9-C115F766D19E}"/>
              </a:ext>
            </a:extLst>
          </p:cNvPr>
          <p:cNvSpPr>
            <a:spLocks noGrp="1"/>
          </p:cNvSpPr>
          <p:nvPr>
            <p:ph type="title"/>
          </p:nvPr>
        </p:nvSpPr>
        <p:spPr/>
        <p:txBody>
          <a:bodyPr/>
          <a:lstStyle/>
          <a:p>
            <a:pPr algn="ctr"/>
            <a:r>
              <a:rPr lang="es-CO" b="1">
                <a:ea typeface="+mj-lt"/>
                <a:cs typeface="+mj-lt"/>
              </a:rPr>
              <a:t>METODOS BASICOS</a:t>
            </a:r>
            <a:endParaRPr lang="es-ES"/>
          </a:p>
          <a:p>
            <a:endParaRPr lang="es-ES">
              <a:cs typeface="Calibri Light"/>
            </a:endParaRPr>
          </a:p>
        </p:txBody>
      </p:sp>
      <p:sp>
        <p:nvSpPr>
          <p:cNvPr id="3" name="Marcador de contenido 2">
            <a:extLst>
              <a:ext uri="{FF2B5EF4-FFF2-40B4-BE49-F238E27FC236}">
                <a16:creationId xmlns:a16="http://schemas.microsoft.com/office/drawing/2014/main" id="{696B5104-D9A4-4C22-A0AE-892748BDDE8B}"/>
              </a:ext>
            </a:extLst>
          </p:cNvPr>
          <p:cNvSpPr>
            <a:spLocks noGrp="1"/>
          </p:cNvSpPr>
          <p:nvPr>
            <p:ph idx="1"/>
          </p:nvPr>
        </p:nvSpPr>
        <p:spPr/>
        <p:txBody>
          <a:bodyPr vert="horz" lIns="0" tIns="45720" rIns="0" bIns="45720" rtlCol="0" anchor="t">
            <a:normAutofit/>
          </a:bodyPr>
          <a:lstStyle/>
          <a:p>
            <a:pPr algn="just"/>
            <a:r>
              <a:rPr lang="es-CO">
                <a:ea typeface="+mn-lt"/>
                <a:cs typeface="+mn-lt"/>
              </a:rPr>
              <a:t>    </a:t>
            </a:r>
            <a:r>
              <a:rPr lang="es-CO" b="1">
                <a:ea typeface="+mn-lt"/>
                <a:cs typeface="+mn-lt"/>
              </a:rPr>
              <a:t>Post</a:t>
            </a:r>
            <a:r>
              <a:rPr lang="es-CO">
                <a:ea typeface="+mn-lt"/>
                <a:cs typeface="+mn-lt"/>
              </a:rPr>
              <a:t>:            Para crear recursos nuevos.</a:t>
            </a:r>
            <a:endParaRPr lang="es-ES">
              <a:ea typeface="+mn-lt"/>
              <a:cs typeface="+mn-lt"/>
            </a:endParaRPr>
          </a:p>
          <a:p>
            <a:pPr algn="just"/>
            <a:r>
              <a:rPr lang="es-CO">
                <a:ea typeface="+mn-lt"/>
                <a:cs typeface="+mn-lt"/>
              </a:rPr>
              <a:t>    </a:t>
            </a:r>
            <a:r>
              <a:rPr lang="es-CO" b="1" err="1">
                <a:ea typeface="+mn-lt"/>
                <a:cs typeface="+mn-lt"/>
              </a:rPr>
              <a:t>Get</a:t>
            </a:r>
            <a:r>
              <a:rPr lang="es-CO">
                <a:ea typeface="+mn-lt"/>
                <a:cs typeface="+mn-lt"/>
              </a:rPr>
              <a:t>:             Para obtener un </a:t>
            </a:r>
            <a:r>
              <a:rPr lang="es-CO" err="1">
                <a:ea typeface="+mn-lt"/>
                <a:cs typeface="+mn-lt"/>
              </a:rPr>
              <a:t>lichado</a:t>
            </a:r>
            <a:r>
              <a:rPr lang="es-CO">
                <a:ea typeface="+mn-lt"/>
                <a:cs typeface="+mn-lt"/>
              </a:rPr>
              <a:t> o un recurso en concreto.</a:t>
            </a:r>
            <a:endParaRPr lang="es-ES"/>
          </a:p>
          <a:p>
            <a:pPr algn="just"/>
            <a:r>
              <a:rPr lang="es-CO">
                <a:ea typeface="+mn-lt"/>
                <a:cs typeface="+mn-lt"/>
              </a:rPr>
              <a:t>    </a:t>
            </a:r>
            <a:r>
              <a:rPr lang="es-CO" b="1" err="1">
                <a:ea typeface="+mn-lt"/>
                <a:cs typeface="+mn-lt"/>
              </a:rPr>
              <a:t>Put</a:t>
            </a:r>
            <a:r>
              <a:rPr lang="es-CO">
                <a:ea typeface="+mn-lt"/>
                <a:cs typeface="+mn-lt"/>
              </a:rPr>
              <a:t>:             Para modificar.</a:t>
            </a:r>
            <a:endParaRPr lang="es-ES"/>
          </a:p>
          <a:p>
            <a:pPr algn="just"/>
            <a:r>
              <a:rPr lang="es-CO">
                <a:ea typeface="+mn-lt"/>
                <a:cs typeface="+mn-lt"/>
              </a:rPr>
              <a:t>    </a:t>
            </a:r>
            <a:r>
              <a:rPr lang="es-CO" b="1" err="1">
                <a:ea typeface="+mn-lt"/>
                <a:cs typeface="+mn-lt"/>
              </a:rPr>
              <a:t>Patch</a:t>
            </a:r>
            <a:r>
              <a:rPr lang="es-CO">
                <a:ea typeface="+mn-lt"/>
                <a:cs typeface="+mn-lt"/>
              </a:rPr>
              <a:t>:         Para modificar un recurso que no es un recurso de un dato, por ejemplo.</a:t>
            </a:r>
            <a:endParaRPr lang="es-ES"/>
          </a:p>
          <a:p>
            <a:pPr algn="just"/>
            <a:r>
              <a:rPr lang="es-CO">
                <a:ea typeface="+mn-lt"/>
                <a:cs typeface="+mn-lt"/>
              </a:rPr>
              <a:t>    </a:t>
            </a:r>
            <a:r>
              <a:rPr lang="es-CO" b="1" err="1">
                <a:ea typeface="+mn-lt"/>
                <a:cs typeface="+mn-lt"/>
              </a:rPr>
              <a:t>Delete</a:t>
            </a:r>
            <a:r>
              <a:rPr lang="es-CO">
                <a:ea typeface="+mn-lt"/>
                <a:cs typeface="+mn-lt"/>
              </a:rPr>
              <a:t>:        Para borrar un recurso, un dato por ejemplo de nuestra base de datos.</a:t>
            </a:r>
            <a:endParaRPr lang="es-ES"/>
          </a:p>
        </p:txBody>
      </p:sp>
    </p:spTree>
    <p:extLst>
      <p:ext uri="{BB962C8B-B14F-4D97-AF65-F5344CB8AC3E}">
        <p14:creationId xmlns:p14="http://schemas.microsoft.com/office/powerpoint/2010/main" val="333013804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641"/>
      </a:dk2>
      <a:lt2>
        <a:srgbClr val="E5E8E2"/>
      </a:lt2>
      <a:accent1>
        <a:srgbClr val="AF89D3"/>
      </a:accent1>
      <a:accent2>
        <a:srgbClr val="786FC9"/>
      </a:accent2>
      <a:accent3>
        <a:srgbClr val="89A1D3"/>
      </a:accent3>
      <a:accent4>
        <a:srgbClr val="67ADC6"/>
      </a:accent4>
      <a:accent5>
        <a:srgbClr val="71AEA4"/>
      </a:accent5>
      <a:accent6>
        <a:srgbClr val="64B586"/>
      </a:accent6>
      <a:hlink>
        <a:srgbClr val="6F8C5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34</Slides>
  <Notes>0</Notes>
  <HiddenSlides>0</HiddenSlide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RetrospectVTI</vt:lpstr>
      <vt:lpstr>FRONT-END Proyecto: Star Wars </vt:lpstr>
      <vt:lpstr>INTRODUCCIÓN</vt:lpstr>
      <vt:lpstr>REQUERIMIENTOS</vt:lpstr>
      <vt:lpstr>Presentación de PowerPoint</vt:lpstr>
      <vt:lpstr>OBJETIVOS</vt:lpstr>
      <vt:lpstr>ALCANCE</vt:lpstr>
      <vt:lpstr>¿QUE ES REST?</vt:lpstr>
      <vt:lpstr>CARACTERISTICA DE REST</vt:lpstr>
      <vt:lpstr>METODOS BASICOS </vt:lpstr>
      <vt:lpstr>DESCRIPCION DE LA API REST</vt:lpstr>
      <vt:lpstr>AUTENTICACIÓN</vt:lpstr>
      <vt:lpstr>CONSUMO DE Y PRUEBAS</vt:lpstr>
      <vt:lpstr>PEOPLE</vt:lpstr>
      <vt:lpstr>ATRIBUTOS</vt:lpstr>
      <vt:lpstr>FILMS</vt:lpstr>
      <vt:lpstr>ATRIBUTOS</vt:lpstr>
      <vt:lpstr>STARSHIPS</vt:lpstr>
      <vt:lpstr>ATRIBUTOS</vt:lpstr>
      <vt:lpstr>VEHICLES</vt:lpstr>
      <vt:lpstr>ATRIBUTOS</vt:lpstr>
      <vt:lpstr>SPECIES</vt:lpstr>
      <vt:lpstr>ATRIBUTOS</vt:lpstr>
      <vt:lpstr>PLANETS</vt:lpstr>
      <vt:lpstr>ATRIBUTOS</vt:lpstr>
      <vt:lpstr>Mock-ups  ( balsamiq)</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Cronograma de actividades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cp:revision>
  <dcterms:created xsi:type="dcterms:W3CDTF">2012-07-30T22:48:03Z</dcterms:created>
  <dcterms:modified xsi:type="dcterms:W3CDTF">2019-09-18T02:23:48Z</dcterms:modified>
</cp:coreProperties>
</file>