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Old Standard TT"/>
      <p:regular r:id="rId20"/>
      <p:bold r:id="rId21"/>
      <p: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regular.fntdata"/><Relationship Id="rId11" Type="http://schemas.openxmlformats.org/officeDocument/2006/relationships/slide" Target="slides/slide6.xml"/><Relationship Id="rId22" Type="http://schemas.openxmlformats.org/officeDocument/2006/relationships/font" Target="fonts/OldStandardTT-italic.fntdata"/><Relationship Id="rId10" Type="http://schemas.openxmlformats.org/officeDocument/2006/relationships/slide" Target="slides/slide5.xml"/><Relationship Id="rId21" Type="http://schemas.openxmlformats.org/officeDocument/2006/relationships/font" Target="fonts/OldStandardT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671d62583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671d62583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6241770bf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6241770bf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6242052545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6242052545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6242052545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6242052545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6242052545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6242052545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71d62583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71d62583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71d6258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71d6258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71d62583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71d62583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71d62583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71d62583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249a9413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36249a9413e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6249a9413e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36249a9413e_1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6249a9413e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6249a9413e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b="0" i="0" sz="1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"/>
              <a:t>Optimizaciones con GPU - CUDA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"/>
              <a:t>para tiny_mc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/>
              <a:t>Camilo Gutiérrez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/>
              <a:t>Nicolás Augusto Kozameh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/>
          <p:nvPr/>
        </p:nvSpPr>
        <p:spPr>
          <a:xfrm>
            <a:off x="204225" y="1370650"/>
            <a:ext cx="1676700" cy="3517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6" name="Google Shape;116;p22"/>
          <p:cNvSpPr txBox="1"/>
          <p:nvPr>
            <p:ph type="title"/>
          </p:nvPr>
        </p:nvSpPr>
        <p:spPr>
          <a:xfrm>
            <a:off x="512700" y="231975"/>
            <a:ext cx="8118600" cy="96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Reducciones Por Warp</a:t>
            </a:r>
            <a:endParaRPr/>
          </a:p>
        </p:txBody>
      </p:sp>
      <p:pic>
        <p:nvPicPr>
          <p:cNvPr id="117" name="Google Shape;117;p22" title="Fase1A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699" y="1370662"/>
            <a:ext cx="5239100" cy="766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 title="Fase2AW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2700" y="2310850"/>
            <a:ext cx="5541000" cy="71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 title="Fase3.1AW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701" y="3196775"/>
            <a:ext cx="5789126" cy="191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 title="SumaMariposa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73885" y="1197375"/>
            <a:ext cx="6596227" cy="358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Optimización de Parámetros</a:t>
            </a:r>
            <a:endParaRPr/>
          </a:p>
        </p:txBody>
      </p:sp>
      <p:pic>
        <p:nvPicPr>
          <p:cNvPr id="126" name="Google Shape;126;p23" title="Ajuste de Parámetro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688" y="1223250"/>
            <a:ext cx="7618616" cy="3780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 title="Tamaño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9225" y="1190900"/>
            <a:ext cx="6445550" cy="384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Comparaciones Finales</a:t>
            </a:r>
            <a:endParaRPr/>
          </a:p>
        </p:txBody>
      </p:sp>
      <p:pic>
        <p:nvPicPr>
          <p:cNvPr id="138" name="Google Shape;138;p25" title="Atom vs Jupiterac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125" y="1058225"/>
            <a:ext cx="56197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5" title="Lab3 vs Lab4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5571" y="1058225"/>
            <a:ext cx="4472862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2,670.5x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Recapitulando…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Preliminares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307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Mejora Laboratorio 3</a:t>
            </a:r>
            <a:endParaRPr/>
          </a:p>
        </p:txBody>
      </p:sp>
      <p:pic>
        <p:nvPicPr>
          <p:cNvPr id="71" name="Google Shape;71;p15" title="MejoraLab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1114025"/>
            <a:ext cx="4572000" cy="38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512700" y="93275"/>
            <a:ext cx="8118600" cy="92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</a:t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247975" y="1096525"/>
            <a:ext cx="889200" cy="572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u="sng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Atom</a:t>
            </a:r>
            <a:endParaRPr sz="2300" u="sng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1061525" y="1096525"/>
            <a:ext cx="3138900" cy="23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ld Standard TT"/>
              <a:buChar char="●"/>
            </a:pPr>
            <a:r>
              <a:rPr b="1" lang="es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Modelo:</a:t>
            </a:r>
            <a:r>
              <a:rPr lang="es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TitanXp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ld Standard TT"/>
              <a:buChar char="●"/>
            </a:pPr>
            <a:r>
              <a:rPr b="1" lang="es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Compute Capability:</a:t>
            </a:r>
            <a:r>
              <a:rPr lang="es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6.1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ld Standard TT"/>
              <a:buChar char="●"/>
            </a:pPr>
            <a:r>
              <a:rPr b="1" lang="es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Memoria:</a:t>
            </a:r>
            <a:r>
              <a:rPr lang="es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12 GB GDDR5X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ld Standard TT"/>
              <a:buChar char="●"/>
            </a:pPr>
            <a:r>
              <a:rPr b="1" lang="es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Ancho de Banda:</a:t>
            </a:r>
            <a:r>
              <a:rPr lang="es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547.6 GB/s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ld Standard TT"/>
              <a:buChar char="●"/>
            </a:pPr>
            <a:r>
              <a:rPr b="1" lang="es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Potencia de Cómputo FP32:</a:t>
            </a:r>
            <a:r>
              <a:rPr lang="es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12.1 TFLOPS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4200425" y="1096525"/>
            <a:ext cx="1651500" cy="572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u="sng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JupiterAce</a:t>
            </a:r>
            <a:endParaRPr sz="2300" u="sng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5713275" y="1096525"/>
            <a:ext cx="3138900" cy="23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ld Standard TT"/>
              <a:buChar char="●"/>
            </a:pPr>
            <a:r>
              <a:rPr b="1" lang="es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Modelo:</a:t>
            </a:r>
            <a:r>
              <a:rPr lang="es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lang="es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RTX 2080 Ti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ld Standard TT"/>
              <a:buChar char="●"/>
            </a:pPr>
            <a:r>
              <a:rPr b="1" lang="es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Compute Capability:</a:t>
            </a:r>
            <a:r>
              <a:rPr lang="es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7.5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ld Standard TT"/>
              <a:buChar char="●"/>
            </a:pPr>
            <a:r>
              <a:rPr b="1" lang="es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Memoria:</a:t>
            </a:r>
            <a:r>
              <a:rPr lang="es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lang="es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11 GB GDDR6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ld Standard TT"/>
              <a:buChar char="●"/>
            </a:pPr>
            <a:r>
              <a:rPr b="1" lang="es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Ancho de Banda:</a:t>
            </a:r>
            <a:r>
              <a:rPr lang="es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lang="es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616 GB/s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ld Standard TT"/>
              <a:buChar char="●"/>
            </a:pPr>
            <a:r>
              <a:rPr b="1" lang="es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Potencia de Cómputo FP32:</a:t>
            </a:r>
            <a:r>
              <a:rPr lang="es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14.2 TFLOPS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CUDA</a:t>
            </a:r>
            <a:endParaRPr/>
          </a:p>
        </p:txBody>
      </p:sp>
      <p:pic>
        <p:nvPicPr>
          <p:cNvPr id="86" name="Google Shape;86;p17" title="Nvidia_CUDA_Logo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00175"/>
            <a:ext cx="3867150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idx="4294967295" type="title"/>
          </p:nvPr>
        </p:nvSpPr>
        <p:spPr>
          <a:xfrm>
            <a:off x="512640" y="1893240"/>
            <a:ext cx="8118300" cy="152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520" y="62280"/>
            <a:ext cx="8858880" cy="5195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538" y="47625"/>
            <a:ext cx="8924925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027960"/>
            <a:ext cx="8339400" cy="2115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5560" y="685800"/>
            <a:ext cx="7019639" cy="20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1" title="Screenshot 2025-06-17 23040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06615"/>
            <a:ext cx="9143997" cy="1866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 title="Screenshot 2025-06-17 230337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83988"/>
            <a:ext cx="9144003" cy="2187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