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2"/>
  </p:notesMasterIdLst>
  <p:sldIdLst>
    <p:sldId id="256" r:id="rId2"/>
    <p:sldId id="259" r:id="rId3"/>
    <p:sldId id="295" r:id="rId4"/>
    <p:sldId id="287" r:id="rId5"/>
    <p:sldId id="261" r:id="rId6"/>
    <p:sldId id="296" r:id="rId7"/>
    <p:sldId id="297" r:id="rId8"/>
    <p:sldId id="288" r:id="rId9"/>
    <p:sldId id="257" r:id="rId10"/>
    <p:sldId id="290" r:id="rId11"/>
    <p:sldId id="291" r:id="rId12"/>
    <p:sldId id="298" r:id="rId13"/>
    <p:sldId id="292" r:id="rId14"/>
    <p:sldId id="304" r:id="rId15"/>
    <p:sldId id="303" r:id="rId16"/>
    <p:sldId id="305" r:id="rId17"/>
    <p:sldId id="262" r:id="rId18"/>
    <p:sldId id="299" r:id="rId19"/>
    <p:sldId id="301" r:id="rId20"/>
    <p:sldId id="302" r:id="rId21"/>
    <p:sldId id="307" r:id="rId22"/>
    <p:sldId id="272" r:id="rId23"/>
    <p:sldId id="310" r:id="rId24"/>
    <p:sldId id="311" r:id="rId25"/>
    <p:sldId id="280" r:id="rId26"/>
    <p:sldId id="308" r:id="rId27"/>
    <p:sldId id="281" r:id="rId28"/>
    <p:sldId id="317" r:id="rId29"/>
    <p:sldId id="322" r:id="rId30"/>
    <p:sldId id="313" r:id="rId31"/>
  </p:sldIdLst>
  <p:sldSz cx="9144000" cy="5143500" type="screen16x9"/>
  <p:notesSz cx="6858000" cy="9144000"/>
  <p:embeddedFontLst>
    <p:embeddedFont>
      <p:font typeface="Cabin" panose="020B0604020202020204" charset="0"/>
      <p:regular r:id="rId33"/>
      <p:bold r:id="rId34"/>
      <p:italic r:id="rId35"/>
      <p:boldItalic r:id="rId36"/>
    </p:embeddedFont>
    <p:embeddedFont>
      <p:font typeface="Cabin Condensed" panose="020B0604020202020204" charset="0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Georgia" panose="02040502050405020303" pitchFamily="18" charset="0"/>
      <p:regular r:id="rId47"/>
      <p:bold r:id="rId48"/>
      <p:italic r:id="rId49"/>
      <p:boldItalic r:id="rId50"/>
    </p:embeddedFont>
    <p:embeddedFont>
      <p:font typeface="Nunito Sans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696EBD3-9E5A-47B2-AF9A-D0E3E6795F87}">
          <p14:sldIdLst>
            <p14:sldId id="256"/>
            <p14:sldId id="259"/>
            <p14:sldId id="295"/>
            <p14:sldId id="287"/>
            <p14:sldId id="261"/>
            <p14:sldId id="296"/>
            <p14:sldId id="297"/>
            <p14:sldId id="288"/>
            <p14:sldId id="257"/>
            <p14:sldId id="290"/>
            <p14:sldId id="291"/>
            <p14:sldId id="298"/>
            <p14:sldId id="292"/>
            <p14:sldId id="304"/>
            <p14:sldId id="303"/>
            <p14:sldId id="305"/>
            <p14:sldId id="262"/>
            <p14:sldId id="299"/>
            <p14:sldId id="301"/>
            <p14:sldId id="302"/>
            <p14:sldId id="307"/>
            <p14:sldId id="272"/>
            <p14:sldId id="310"/>
            <p14:sldId id="311"/>
            <p14:sldId id="280"/>
            <p14:sldId id="308"/>
            <p14:sldId id="281"/>
            <p14:sldId id="317"/>
            <p14:sldId id="32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B54035-5C9B-4BA6-B22E-C5B5F80E5887}">
  <a:tblStyle styleId="{91B54035-5C9B-4BA6-B22E-C5B5F80E58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3309" autoAdjust="0"/>
  </p:normalViewPr>
  <p:slideViewPr>
    <p:cSldViewPr snapToGrid="0">
      <p:cViewPr varScale="1">
        <p:scale>
          <a:sx n="91" d="100"/>
          <a:sy n="91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624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700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816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488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755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c8d0b7f6e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c8d0b7f6e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88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8d0b7f6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8d0b7f6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002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595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49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70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04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42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81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461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rgbClr val="000000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  <a:defRPr sz="1800">
                <a:solidFill>
                  <a:srgbClr val="FFFF00"/>
                </a:solidFill>
              </a:defRPr>
            </a:lvl1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00"/>
                </a:solidFill>
              </a:defRPr>
            </a:lvl1pPr>
            <a:lvl2pPr lvl="1" algn="ctr">
              <a:buNone/>
              <a:defRPr>
                <a:solidFill>
                  <a:srgbClr val="FFFF00"/>
                </a:solidFill>
              </a:defRPr>
            </a:lvl2pPr>
            <a:lvl3pPr lvl="2" algn="ctr">
              <a:buNone/>
              <a:defRPr>
                <a:solidFill>
                  <a:srgbClr val="FFFF00"/>
                </a:solidFill>
              </a:defRPr>
            </a:lvl3pPr>
            <a:lvl4pPr lvl="3" algn="ctr">
              <a:buNone/>
              <a:defRPr>
                <a:solidFill>
                  <a:srgbClr val="FFFF00"/>
                </a:solidFill>
              </a:defRPr>
            </a:lvl4pPr>
            <a:lvl5pPr lvl="4" algn="ctr">
              <a:buNone/>
              <a:defRPr>
                <a:solidFill>
                  <a:srgbClr val="FFFF00"/>
                </a:solidFill>
              </a:defRPr>
            </a:lvl5pPr>
            <a:lvl6pPr lvl="5" algn="ctr">
              <a:buNone/>
              <a:defRPr>
                <a:solidFill>
                  <a:srgbClr val="FFFF00"/>
                </a:solidFill>
              </a:defRPr>
            </a:lvl6pPr>
            <a:lvl7pPr lvl="6" algn="ctr">
              <a:buNone/>
              <a:defRPr>
                <a:solidFill>
                  <a:srgbClr val="FFFF00"/>
                </a:solidFill>
              </a:defRPr>
            </a:lvl7pPr>
            <a:lvl8pPr lvl="7" algn="ctr">
              <a:buNone/>
              <a:defRPr>
                <a:solidFill>
                  <a:srgbClr val="FFFF00"/>
                </a:solidFill>
              </a:defRPr>
            </a:lvl8pPr>
            <a:lvl9pPr lvl="8" algn="ctr">
              <a:buNone/>
              <a:defRPr>
                <a:solidFill>
                  <a:srgbClr val="FFFF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2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324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_AND_BODY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7" r:id="rId7"/>
    <p:sldLayoutId id="2147483659" r:id="rId8"/>
    <p:sldLayoutId id="2147483660" r:id="rId9"/>
    <p:sldLayoutId id="2147483662" r:id="rId10"/>
    <p:sldLayoutId id="2147483663" r:id="rId11"/>
    <p:sldLayoutId id="2147483664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55864" y="1442250"/>
            <a:ext cx="4416136" cy="3514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Emulador</a:t>
            </a:r>
            <a:r>
              <a:rPr lang="en" dirty="0"/>
              <a:t> para el Desarrollo de proyectos IoT</a:t>
            </a:r>
            <a:br>
              <a:rPr lang="en" dirty="0"/>
            </a:br>
            <a:r>
              <a:rPr lang="en" dirty="0"/>
              <a:t>NioTe</a:t>
            </a:r>
            <a:br>
              <a:rPr lang="en" dirty="0"/>
            </a:br>
            <a:br>
              <a:rPr lang="en" dirty="0"/>
            </a:br>
            <a:r>
              <a:rPr lang="en" sz="2000" dirty="0"/>
              <a:t>Integrantes</a:t>
            </a:r>
            <a:br>
              <a:rPr lang="en" dirty="0"/>
            </a:br>
            <a:r>
              <a:rPr lang="en" sz="1800" b="0" dirty="0"/>
              <a:t>Camilo Andrés Díaz Gómez</a:t>
            </a:r>
            <a:br>
              <a:rPr lang="en" sz="1800" b="0" dirty="0"/>
            </a:br>
            <a:r>
              <a:rPr lang="en" sz="1800" b="0" dirty="0"/>
              <a:t>Juan Esteban Contreras Díaz</a:t>
            </a:r>
            <a:br>
              <a:rPr lang="en" sz="1800" b="0" dirty="0"/>
            </a:br>
            <a:r>
              <a:rPr lang="en" sz="1800" b="0" dirty="0"/>
              <a:t>Jhonatan Mauricio Villarreal Corredor</a:t>
            </a:r>
            <a:endParaRPr b="0" dirty="0"/>
          </a:p>
        </p:txBody>
      </p:sp>
      <p:grpSp>
        <p:nvGrpSpPr>
          <p:cNvPr id="92" name="Google Shape;92;p15"/>
          <p:cNvGrpSpPr/>
          <p:nvPr/>
        </p:nvGrpSpPr>
        <p:grpSpPr>
          <a:xfrm>
            <a:off x="448060" y="839391"/>
            <a:ext cx="549262" cy="487982"/>
            <a:chOff x="5292575" y="3681900"/>
            <a:chExt cx="420150" cy="373275"/>
          </a:xfrm>
        </p:grpSpPr>
        <p:sp>
          <p:nvSpPr>
            <p:cNvPr id="93" name="Google Shape;93;p1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F18F528-4A0C-4DA9-BF4D-E9DFFF95C21A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670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6703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85A6D9-B45C-46E4-9DF7-7021E141A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535" y="0"/>
            <a:ext cx="3520929" cy="51539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" name="Google Shape;136;p20">
            <a:extLst>
              <a:ext uri="{FF2B5EF4-FFF2-40B4-BE49-F238E27FC236}">
                <a16:creationId xmlns:a16="http://schemas.microsoft.com/office/drawing/2014/main" id="{E290C460-43C0-4A49-A1EE-F69EF132C761}"/>
              </a:ext>
            </a:extLst>
          </p:cNvPr>
          <p:cNvSpPr txBox="1">
            <a:spLocks/>
          </p:cNvSpPr>
          <p:nvPr/>
        </p:nvSpPr>
        <p:spPr>
          <a:xfrm>
            <a:off x="277099" y="284200"/>
            <a:ext cx="2175155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s-CO" sz="4800" b="1" dirty="0"/>
              <a:t>8.</a:t>
            </a:r>
          </a:p>
          <a:p>
            <a:r>
              <a:rPr lang="es-CO" dirty="0"/>
              <a:t>Alcances y limitaciones</a:t>
            </a:r>
          </a:p>
        </p:txBody>
      </p:sp>
      <p:sp>
        <p:nvSpPr>
          <p:cNvPr id="8" name="Google Shape;136;p20">
            <a:extLst>
              <a:ext uri="{FF2B5EF4-FFF2-40B4-BE49-F238E27FC236}">
                <a16:creationId xmlns:a16="http://schemas.microsoft.com/office/drawing/2014/main" id="{FF79D8DF-2080-474C-91D9-FF86C2EBD86D}"/>
              </a:ext>
            </a:extLst>
          </p:cNvPr>
          <p:cNvSpPr txBox="1">
            <a:spLocks/>
          </p:cNvSpPr>
          <p:nvPr/>
        </p:nvSpPr>
        <p:spPr>
          <a:xfrm>
            <a:off x="2956692" y="284200"/>
            <a:ext cx="2737526" cy="54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s-CO" sz="2800" b="1" dirty="0">
                <a:solidFill>
                  <a:schemeClr val="bg1"/>
                </a:solidFill>
              </a:rPr>
              <a:t>Alcances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EB35D-8B75-4D98-B06F-7EC5320E908E}"/>
              </a:ext>
            </a:extLst>
          </p:cNvPr>
          <p:cNvSpPr txBox="1"/>
          <p:nvPr/>
        </p:nvSpPr>
        <p:spPr>
          <a:xfrm>
            <a:off x="2956691" y="1255365"/>
            <a:ext cx="5910209" cy="200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El emulador se compromete a tener una interfaz amigable con el usuario con el fin de un fácil y entendimiento ante la aplicación.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El emulador se compromete a guardar los datos generados en archivos planos.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El emulador se basará en un modelo realístico para la generación de datos aleatorios.</a:t>
            </a:r>
          </a:p>
        </p:txBody>
      </p:sp>
    </p:spTree>
    <p:extLst>
      <p:ext uri="{BB962C8B-B14F-4D97-AF65-F5344CB8AC3E}">
        <p14:creationId xmlns:p14="http://schemas.microsoft.com/office/powerpoint/2010/main" val="246824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" name="Google Shape;136;p20">
            <a:extLst>
              <a:ext uri="{FF2B5EF4-FFF2-40B4-BE49-F238E27FC236}">
                <a16:creationId xmlns:a16="http://schemas.microsoft.com/office/drawing/2014/main" id="{E290C460-43C0-4A49-A1EE-F69EF132C761}"/>
              </a:ext>
            </a:extLst>
          </p:cNvPr>
          <p:cNvSpPr txBox="1">
            <a:spLocks/>
          </p:cNvSpPr>
          <p:nvPr/>
        </p:nvSpPr>
        <p:spPr>
          <a:xfrm>
            <a:off x="277099" y="284200"/>
            <a:ext cx="2175155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s-CO" sz="4800" b="1" dirty="0"/>
              <a:t>8.</a:t>
            </a:r>
          </a:p>
          <a:p>
            <a:r>
              <a:rPr lang="es-CO" dirty="0"/>
              <a:t>Alcances y limitaciones</a:t>
            </a:r>
          </a:p>
        </p:txBody>
      </p:sp>
      <p:sp>
        <p:nvSpPr>
          <p:cNvPr id="8" name="Google Shape;136;p20">
            <a:extLst>
              <a:ext uri="{FF2B5EF4-FFF2-40B4-BE49-F238E27FC236}">
                <a16:creationId xmlns:a16="http://schemas.microsoft.com/office/drawing/2014/main" id="{FF79D8DF-2080-474C-91D9-FF86C2EBD86D}"/>
              </a:ext>
            </a:extLst>
          </p:cNvPr>
          <p:cNvSpPr txBox="1">
            <a:spLocks/>
          </p:cNvSpPr>
          <p:nvPr/>
        </p:nvSpPr>
        <p:spPr>
          <a:xfrm>
            <a:off x="2956692" y="284200"/>
            <a:ext cx="3350590" cy="54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s-CO" sz="2800" b="1" dirty="0">
                <a:solidFill>
                  <a:schemeClr val="bg1"/>
                </a:solidFill>
              </a:rPr>
              <a:t>Limitaciones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64D04-2CD5-4E05-9AA1-051AE843E08A}"/>
              </a:ext>
            </a:extLst>
          </p:cNvPr>
          <p:cNvSpPr txBox="1"/>
          <p:nvPr/>
        </p:nvSpPr>
        <p:spPr>
          <a:xfrm>
            <a:off x="3051285" y="851154"/>
            <a:ext cx="5665076" cy="3978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El emulador no: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funcionará en ordenadores con sistemas operativos diferentes a Windows.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tendrá todos los sensores y actuadores que hay disponibles en la actualidad.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guardara los datos en una base de datos.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va a generar los datos simulados con precisa precisión, aun así, se buscará la forma óptima y eficiente para realizarlos.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generará estadísticas de los datos generados en su funcionamiento.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tendrá por el momento un manual para el entendimiento de las diferentes funcionalidades que tendrá este.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generará datos de datos aleatorios para la simulación de la red.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t</a:t>
            </a: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endrá</a:t>
            </a:r>
            <a:r>
              <a:rPr lang="es-CO" sz="1200" dirty="0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 en funcionamiento el </a:t>
            </a:r>
            <a:r>
              <a:rPr lang="es-CO" sz="1200" dirty="0" err="1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BackEnd</a:t>
            </a:r>
            <a:r>
              <a:rPr lang="es-CO" sz="1200" dirty="0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, en esta instancia, el emulador funciona parcialmente el </a:t>
            </a:r>
            <a:r>
              <a:rPr lang="es-CO" sz="1200" dirty="0" err="1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FrontEnd</a:t>
            </a:r>
            <a:r>
              <a:rPr lang="es-CO" sz="1200" dirty="0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.</a:t>
            </a:r>
            <a:endParaRPr lang="es-CO" sz="1200" dirty="0">
              <a:solidFill>
                <a:schemeClr val="bg1"/>
              </a:solidFill>
              <a:effectLst/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4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703AB86-3222-4784-9037-D713EF546E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12</a:t>
            </a:fld>
            <a:endParaRPr lang="es-CO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4BD68A5-92C0-41E6-9235-2A190055C5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7428" y="2571725"/>
            <a:ext cx="1901536" cy="1918252"/>
          </a:xfrm>
        </p:spPr>
        <p:txBody>
          <a:bodyPr/>
          <a:lstStyle/>
          <a:p>
            <a:pPr marL="139700" indent="0">
              <a:buNone/>
            </a:pPr>
            <a:r>
              <a:rPr lang="es-CO" sz="4400" b="1" dirty="0">
                <a:solidFill>
                  <a:schemeClr val="bg1"/>
                </a:solidFill>
              </a:rPr>
              <a:t>9.</a:t>
            </a:r>
          </a:p>
          <a:p>
            <a:pPr marL="139700" indent="0">
              <a:buNone/>
            </a:pPr>
            <a:r>
              <a:rPr lang="es-CO" sz="1800" dirty="0">
                <a:solidFill>
                  <a:schemeClr val="bg1"/>
                </a:solidFill>
              </a:rPr>
              <a:t>Mapa de correlación </a:t>
            </a: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6AC7F212-13E6-48A2-BE17-F8E6B73C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75" y="0"/>
            <a:ext cx="6895125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/>
          <p:nvPr/>
        </p:nvSpPr>
        <p:spPr>
          <a:xfrm>
            <a:off x="3678382" y="1743450"/>
            <a:ext cx="2109230" cy="1656600"/>
          </a:xfrm>
          <a:prstGeom prst="chevron">
            <a:avLst>
              <a:gd name="adj" fmla="val 29853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_tradnl" sz="14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  Fase 2: Diseño</a:t>
            </a:r>
          </a:p>
        </p:txBody>
      </p:sp>
      <p:sp>
        <p:nvSpPr>
          <p:cNvPr id="362" name="Google Shape;362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4977245" y="1557300"/>
            <a:ext cx="2441865" cy="2028900"/>
          </a:xfrm>
          <a:prstGeom prst="chevron">
            <a:avLst>
              <a:gd name="adj" fmla="val 29853"/>
            </a:avLst>
          </a:prstGeom>
          <a:solidFill>
            <a:schemeClr val="accent2">
              <a:lumMod val="50000"/>
              <a:alpha val="715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ES_tradnl" sz="14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Fase 3: Construcción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2569939" y="1909200"/>
            <a:ext cx="1804633" cy="1325100"/>
          </a:xfrm>
          <a:prstGeom prst="chevron">
            <a:avLst>
              <a:gd name="adj" fmla="val 29853"/>
            </a:avLst>
          </a:prstGeom>
          <a:solidFill>
            <a:srgbClr val="FFFF00">
              <a:alpha val="7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ES_tradnl" sz="14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Fase 1: Análisis</a:t>
            </a:r>
          </a:p>
        </p:txBody>
      </p:sp>
      <p:sp>
        <p:nvSpPr>
          <p:cNvPr id="9" name="Google Shape;136;p20">
            <a:extLst>
              <a:ext uri="{FF2B5EF4-FFF2-40B4-BE49-F238E27FC236}">
                <a16:creationId xmlns:a16="http://schemas.microsoft.com/office/drawing/2014/main" id="{A977D47B-A786-4AD0-B974-9991E9DE9D7C}"/>
              </a:ext>
            </a:extLst>
          </p:cNvPr>
          <p:cNvSpPr txBox="1">
            <a:spLocks/>
          </p:cNvSpPr>
          <p:nvPr/>
        </p:nvSpPr>
        <p:spPr>
          <a:xfrm>
            <a:off x="277100" y="284200"/>
            <a:ext cx="2024100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s-CO" sz="4800" b="1" dirty="0">
                <a:solidFill>
                  <a:schemeClr val="bg1"/>
                </a:solidFill>
              </a:rPr>
              <a:t>10.</a:t>
            </a:r>
          </a:p>
          <a:p>
            <a:r>
              <a:rPr lang="es-CO" dirty="0">
                <a:solidFill>
                  <a:schemeClr val="bg1"/>
                </a:solidFill>
              </a:rPr>
              <a:t>Metodología</a:t>
            </a:r>
          </a:p>
        </p:txBody>
      </p:sp>
      <p:sp>
        <p:nvSpPr>
          <p:cNvPr id="10" name="Google Shape;363;p33">
            <a:extLst>
              <a:ext uri="{FF2B5EF4-FFF2-40B4-BE49-F238E27FC236}">
                <a16:creationId xmlns:a16="http://schemas.microsoft.com/office/drawing/2014/main" id="{54B55AD3-7D4A-4C32-AB63-D7F74413100C}"/>
              </a:ext>
            </a:extLst>
          </p:cNvPr>
          <p:cNvSpPr/>
          <p:nvPr/>
        </p:nvSpPr>
        <p:spPr>
          <a:xfrm>
            <a:off x="6468204" y="1407300"/>
            <a:ext cx="2637280" cy="2328900"/>
          </a:xfrm>
          <a:prstGeom prst="chevron">
            <a:avLst>
              <a:gd name="adj" fmla="val 29853"/>
            </a:avLst>
          </a:prstGeom>
          <a:solidFill>
            <a:schemeClr val="tx1">
              <a:alpha val="715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ES_tradnl" sz="14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Fase 4: Construcción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1057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/>
      <p:bldP spid="363" grpId="0" animBg="1"/>
      <p:bldP spid="36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7100" y="2386424"/>
            <a:ext cx="2024100" cy="1749158"/>
          </a:xfrm>
        </p:spPr>
        <p:txBody>
          <a:bodyPr/>
          <a:lstStyle/>
          <a:p>
            <a:br>
              <a:rPr lang="es-CO" dirty="0"/>
            </a:br>
            <a:r>
              <a:rPr lang="es-CO" sz="4800" b="1" dirty="0"/>
              <a:t>10.</a:t>
            </a:r>
            <a:br>
              <a:rPr lang="es-CO" sz="7200" b="1" dirty="0"/>
            </a:br>
            <a:r>
              <a:rPr lang="es-CO" dirty="0"/>
              <a:t>Metodología</a:t>
            </a:r>
            <a:br>
              <a:rPr lang="es-CO" dirty="0"/>
            </a:br>
            <a:br>
              <a:rPr lang="es-CO" dirty="0"/>
            </a:br>
            <a:r>
              <a:rPr lang="es-CO" sz="1600" dirty="0"/>
              <a:t>Fase 1: Análisis</a:t>
            </a:r>
            <a:endParaRPr lang="es-CO" dirty="0">
              <a:latin typeface="Nunito Sans" panose="020B060402020202020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2947692" y="1205484"/>
            <a:ext cx="5883442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CO" sz="1200" dirty="0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En esta etapa se realizará el análisis del emulador, con lo cual, análisis de protocolos, análisis de las arquitecturas y se realizará los diferentes diagramas UML.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813E3514-312E-4035-9905-CA1F244FC413}"/>
              </a:ext>
            </a:extLst>
          </p:cNvPr>
          <p:cNvSpPr txBox="1"/>
          <p:nvPr/>
        </p:nvSpPr>
        <p:spPr>
          <a:xfrm>
            <a:off x="2689013" y="2191780"/>
            <a:ext cx="6400800" cy="45499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s-CO" b="1" dirty="0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     Actividades: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endParaRPr lang="es-CO" b="1" dirty="0">
              <a:solidFill>
                <a:schemeClr val="bg1"/>
              </a:solidFill>
              <a:effectLst/>
              <a:latin typeface="Nunito Sans" panose="020B060402020202020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Actividad 1: Análisis de requerimientos.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Actividad 2: Análisis de arquitectura y protocolos.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Actividad 3: Diagrama Casos de uso.   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s-CO" sz="1400" dirty="0">
              <a:solidFill>
                <a:schemeClr val="bg1"/>
              </a:solidFill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s-CO" sz="1400" dirty="0">
              <a:solidFill>
                <a:schemeClr val="bg1"/>
              </a:solidFill>
              <a:effectLst/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s-CO" sz="1400" dirty="0">
              <a:solidFill>
                <a:schemeClr val="bg1"/>
              </a:solidFill>
              <a:effectLst/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s-CO" sz="1400" dirty="0">
              <a:solidFill>
                <a:schemeClr val="bg1"/>
              </a:solidFill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s-CO" sz="1400" dirty="0">
              <a:solidFill>
                <a:schemeClr val="bg1"/>
              </a:solidFill>
              <a:effectLst/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s-CO" sz="1400" dirty="0">
              <a:solidFill>
                <a:schemeClr val="bg1"/>
              </a:solidFill>
              <a:effectLst/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s-CO" sz="1400" dirty="0">
              <a:solidFill>
                <a:schemeClr val="bg1"/>
              </a:solidFill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s-CO" sz="1400" dirty="0">
              <a:solidFill>
                <a:schemeClr val="bg1"/>
              </a:solidFill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s-CO" sz="1400" dirty="0">
              <a:solidFill>
                <a:schemeClr val="bg1"/>
              </a:solidFill>
              <a:effectLst/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Actividad 4: Diagrama de clases.</a:t>
            </a:r>
            <a:endParaRPr lang="es-CO" sz="1200" dirty="0">
              <a:solidFill>
                <a:schemeClr val="bg1"/>
              </a:solidFill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Actividad 5: Diagrama de paquetes.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Actividad 6: Diagrama de arquitectura.</a:t>
            </a:r>
          </a:p>
          <a:p>
            <a:pPr marL="0" marR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endParaRPr lang="es-CO" sz="900" dirty="0">
              <a:effectLst/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8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450" y="2566000"/>
            <a:ext cx="2046300" cy="1990499"/>
          </a:xfrm>
        </p:spPr>
        <p:txBody>
          <a:bodyPr/>
          <a:lstStyle/>
          <a:p>
            <a:r>
              <a:rPr lang="es-CO" sz="4800" b="1" dirty="0"/>
              <a:t>10.</a:t>
            </a:r>
            <a:br>
              <a:rPr lang="es-CO" sz="9600" b="1" dirty="0"/>
            </a:br>
            <a:r>
              <a:rPr lang="es-CO" dirty="0"/>
              <a:t>Metodología</a:t>
            </a:r>
            <a:br>
              <a:rPr lang="es-CO" dirty="0"/>
            </a:br>
            <a:br>
              <a:rPr lang="es-CO" dirty="0"/>
            </a:br>
            <a:r>
              <a:rPr lang="es-CO" sz="1600" dirty="0"/>
              <a:t>Fase 2: Diseño</a:t>
            </a:r>
            <a:endParaRPr lang="es-CO" sz="1600" dirty="0">
              <a:latin typeface="Nunito Sans" panose="020B060402020202020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2788040" y="1158155"/>
            <a:ext cx="6210258" cy="97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1200" dirty="0"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En esta etapa se realizará el diseño del emulador, con lo cual, se realizará un análisis para encontrar un diseño sencillo, puro e intuitivo con el usuario.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11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 </a:t>
            </a:r>
            <a:endParaRPr lang="es-CO" sz="10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B043BF37-83CF-4FC3-BA72-ECB50E74AE9B}"/>
              </a:ext>
            </a:extLst>
          </p:cNvPr>
          <p:cNvSpPr txBox="1"/>
          <p:nvPr/>
        </p:nvSpPr>
        <p:spPr>
          <a:xfrm>
            <a:off x="2699292" y="2081764"/>
            <a:ext cx="6210258" cy="286488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s-CO" b="1" dirty="0">
                <a:solidFill>
                  <a:srgbClr val="6D6D6D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Actividades: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endParaRPr lang="es-CO" b="1" dirty="0">
              <a:solidFill>
                <a:srgbClr val="6D6D6D"/>
              </a:solidFill>
              <a:effectLst/>
              <a:latin typeface="Nunito Sans" panose="020B060402020202020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Actividad 7: Análisis del diseño.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Actividad 8: Diseño del </a:t>
            </a:r>
            <a:r>
              <a:rPr lang="es-CO" sz="1200" dirty="0" err="1"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MockUp</a:t>
            </a:r>
            <a:r>
              <a:rPr lang="es-CO" sz="1200" dirty="0"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Actividad 9: Búsqueda de iconos.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Font typeface="Wingdings" panose="05000000000000000000" pitchFamily="2" charset="2"/>
              <a:buChar char="§"/>
            </a:pPr>
            <a:endParaRPr lang="es-CO" sz="1200" dirty="0"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Font typeface="Wingdings" panose="05000000000000000000" pitchFamily="2" charset="2"/>
              <a:buChar char="§"/>
            </a:pPr>
            <a:endParaRPr lang="es-CO" sz="1200" dirty="0">
              <a:effectLst/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Font typeface="Wingdings" panose="05000000000000000000" pitchFamily="2" charset="2"/>
              <a:buChar char="§"/>
            </a:pPr>
            <a:endParaRPr lang="es-CO" sz="1200" dirty="0"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Font typeface="Wingdings" panose="05000000000000000000" pitchFamily="2" charset="2"/>
              <a:buChar char="§"/>
            </a:pPr>
            <a:endParaRPr lang="es-CO" sz="1200" dirty="0">
              <a:effectLst/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Font typeface="Wingdings" panose="05000000000000000000" pitchFamily="2" charset="2"/>
              <a:buChar char="§"/>
            </a:pPr>
            <a:endParaRPr lang="es-CO" sz="1200" dirty="0"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628650" marR="0" lvl="1" indent="-171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Font typeface="Wingdings" panose="05000000000000000000" pitchFamily="2" charset="2"/>
              <a:buChar char="§"/>
            </a:pPr>
            <a:endParaRPr lang="es-CO" sz="1200" dirty="0"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628650" marR="0" lvl="1" indent="-171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Font typeface="Wingdings" panose="05000000000000000000" pitchFamily="2" charset="2"/>
              <a:buChar char="§"/>
            </a:pPr>
            <a:endParaRPr lang="es-CO" sz="1200" dirty="0">
              <a:effectLst/>
              <a:latin typeface="Nunito Sans" panose="020B060402020202020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Actividad 10: Diseño y modificación de la interfaz en el IDE con base al </a:t>
            </a:r>
            <a:r>
              <a:rPr lang="es-CO" sz="1200" dirty="0" err="1"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MockUp</a:t>
            </a:r>
            <a:r>
              <a:rPr lang="es-CO" sz="1200" dirty="0"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6D6D6D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Actividad 11: Socialización y aprobación del diseño.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10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 </a:t>
            </a:r>
            <a:endParaRPr lang="es-CO" sz="8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7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CuadroTexto 6"/>
          <p:cNvSpPr txBox="1"/>
          <p:nvPr/>
        </p:nvSpPr>
        <p:spPr>
          <a:xfrm>
            <a:off x="2680854" y="1385763"/>
            <a:ext cx="624744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En esta etapa se realizará el emulador con ayuda del IDE </a:t>
            </a:r>
            <a:r>
              <a:rPr lang="es-CO" sz="1200" dirty="0" err="1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Netberans</a:t>
            </a: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 8.2, por lo tanto, se harán procesos de implementación del </a:t>
            </a:r>
            <a:r>
              <a:rPr lang="es-CO" sz="1200" dirty="0" err="1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MockUp</a:t>
            </a: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 y realización de la lógica en el interior de este. 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B043BF37-83CF-4FC3-BA72-ECB50E74AE9B}"/>
              </a:ext>
            </a:extLst>
          </p:cNvPr>
          <p:cNvSpPr txBox="1"/>
          <p:nvPr/>
        </p:nvSpPr>
        <p:spPr>
          <a:xfrm>
            <a:off x="2910408" y="2722409"/>
            <a:ext cx="6233592" cy="103874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s-CO" b="1" dirty="0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Actividades:</a:t>
            </a:r>
            <a:endParaRPr lang="es-CO" b="1" dirty="0">
              <a:solidFill>
                <a:schemeClr val="bg1"/>
              </a:solidFill>
              <a:effectLst/>
              <a:latin typeface="Nunito Sans" panose="020B060402020202020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Actividad 12: Conectividad de ventanas y botones.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Actividad 13: Conexión de lógica con interfaz.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FF74E47-D35F-41AD-99E0-EACE26AA1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273" y="2571750"/>
            <a:ext cx="2024100" cy="1780109"/>
          </a:xfrm>
        </p:spPr>
        <p:txBody>
          <a:bodyPr/>
          <a:lstStyle/>
          <a:p>
            <a:r>
              <a:rPr lang="es-CO" sz="4400" b="1" dirty="0"/>
              <a:t>10.</a:t>
            </a:r>
            <a:br>
              <a:rPr lang="es-CO" sz="7200" b="1" dirty="0"/>
            </a:br>
            <a:r>
              <a:rPr lang="es-CO" dirty="0"/>
              <a:t>Metodología</a:t>
            </a:r>
            <a:br>
              <a:rPr lang="es-CO" dirty="0"/>
            </a:br>
            <a:br>
              <a:rPr lang="es-CO" sz="1600" dirty="0"/>
            </a:br>
            <a:r>
              <a:rPr lang="es-CO" sz="1600" dirty="0"/>
              <a:t>Fase 3: Construcción</a:t>
            </a:r>
          </a:p>
        </p:txBody>
      </p:sp>
    </p:spTree>
    <p:extLst>
      <p:ext uri="{BB962C8B-B14F-4D97-AF65-F5344CB8AC3E}">
        <p14:creationId xmlns:p14="http://schemas.microsoft.com/office/powerpoint/2010/main" val="1071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6547D-BE2C-4599-86AA-5403FB5B1527}"/>
              </a:ext>
            </a:extLst>
          </p:cNvPr>
          <p:cNvSpPr/>
          <p:nvPr/>
        </p:nvSpPr>
        <p:spPr>
          <a:xfrm>
            <a:off x="0" y="0"/>
            <a:ext cx="9144000" cy="1257300"/>
          </a:xfrm>
          <a:prstGeom prst="rect">
            <a:avLst/>
          </a:prstGeom>
          <a:solidFill>
            <a:srgbClr val="F67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b="1" dirty="0">
                <a:solidFill>
                  <a:schemeClr val="bg1"/>
                </a:solidFill>
              </a:rPr>
              <a:t>11.</a:t>
            </a:r>
            <a:r>
              <a:rPr lang="es-CO" sz="2400" dirty="0">
                <a:solidFill>
                  <a:schemeClr val="bg1"/>
                </a:solidFill>
              </a:rPr>
              <a:t>Arquitectura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48B4B79-8E84-48BE-B8AE-18E62AC8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0" y="1298327"/>
            <a:ext cx="5686440" cy="3845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18</a:t>
            </a:fld>
            <a:endParaRPr lang="es-CO"/>
          </a:p>
        </p:txBody>
      </p:sp>
      <p:sp>
        <p:nvSpPr>
          <p:cNvPr id="7" name="Marcador de texto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texto 7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203442" y="2622941"/>
            <a:ext cx="2249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solidFill>
                  <a:schemeClr val="bg1"/>
                </a:solidFill>
                <a:latin typeface="Cabin Condensed" panose="020B0604020202020204" charset="0"/>
              </a:rPr>
              <a:t>12.</a:t>
            </a:r>
          </a:p>
          <a:p>
            <a:r>
              <a:rPr lang="es-CO" sz="2400" dirty="0">
                <a:solidFill>
                  <a:schemeClr val="bg1"/>
                </a:solidFill>
                <a:latin typeface="Cabin Condensed" panose="020B0604020202020204" charset="0"/>
              </a:rPr>
              <a:t>Diagrama de clases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" name="Imagen 2">
            <a:extLst>
              <a:ext uri="{FF2B5EF4-FFF2-40B4-BE49-F238E27FC236}">
                <a16:creationId xmlns:a16="http://schemas.microsoft.com/office/drawing/2014/main" id="{A1B38A35-90E9-4855-9362-7612E60AC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37" y="102382"/>
            <a:ext cx="5670776" cy="504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8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19</a:t>
            </a:fld>
            <a:endParaRPr lang="es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13926-D3C7-46E0-8144-15E57230B222}"/>
              </a:ext>
            </a:extLst>
          </p:cNvPr>
          <p:cNvSpPr txBox="1"/>
          <p:nvPr/>
        </p:nvSpPr>
        <p:spPr>
          <a:xfrm>
            <a:off x="0" y="1388577"/>
            <a:ext cx="45865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El entorno de desarrollo que utilizamos es </a:t>
            </a:r>
            <a:r>
              <a:rPr lang="es-MX" dirty="0" err="1">
                <a:solidFill>
                  <a:schemeClr val="tx1"/>
                </a:solidFill>
              </a:rPr>
              <a:t>Netbeans</a:t>
            </a:r>
            <a:r>
              <a:rPr lang="es-MX" dirty="0">
                <a:solidFill>
                  <a:schemeClr val="tx1"/>
                </a:solidFill>
              </a:rPr>
              <a:t> versión 8,2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Es necesario tener el JDK versión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Para el funcionamiento del emulador es necesario tener mosquito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Tener la ultima versión de java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Librerías que utilizaremos para el funcionamiento del emulador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B5C833D2-7976-4ACA-9E32-F33D4BC3A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73" y="1423377"/>
            <a:ext cx="757009" cy="757009"/>
          </a:xfrm>
          <a:prstGeom prst="rect">
            <a:avLst/>
          </a:prstGeom>
        </p:spPr>
      </p:pic>
      <p:pic>
        <p:nvPicPr>
          <p:cNvPr id="11" name="Picture 2" descr="Java 9 JDK - 64 bits 8 jdk - Descargar Gratis">
            <a:extLst>
              <a:ext uri="{FF2B5EF4-FFF2-40B4-BE49-F238E27FC236}">
                <a16:creationId xmlns:a16="http://schemas.microsoft.com/office/drawing/2014/main" id="{D10FFB36-2550-49A9-9263-50FAD788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857" y="1423377"/>
            <a:ext cx="1284659" cy="78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Mosquitto — Intro To MQTT. It is Suitable for the Internet of ...">
            <a:extLst>
              <a:ext uri="{FF2B5EF4-FFF2-40B4-BE49-F238E27FC236}">
                <a16:creationId xmlns:a16="http://schemas.microsoft.com/office/drawing/2014/main" id="{6A32E615-1FF2-4BC3-ADA8-2C52C2BD2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38" y="2943599"/>
            <a:ext cx="1402278" cy="7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s://media.discordapp.net/attachments/558090656254394369/750058494358454282/mqtt-paho-featured-image.png">
            <a:extLst>
              <a:ext uri="{FF2B5EF4-FFF2-40B4-BE49-F238E27FC236}">
                <a16:creationId xmlns:a16="http://schemas.microsoft.com/office/drawing/2014/main" id="{3005DF82-ED67-4861-B7B1-B13EE07C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012" y="2434511"/>
            <a:ext cx="2348062" cy="9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media.discordapp.net/attachments/558090656254394369/750055098469711932/unknown.png">
            <a:extLst>
              <a:ext uri="{FF2B5EF4-FFF2-40B4-BE49-F238E27FC236}">
                <a16:creationId xmlns:a16="http://schemas.microsoft.com/office/drawing/2014/main" id="{B1B44E16-A07D-44F5-9BCC-196B37CC5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675" y="3851200"/>
            <a:ext cx="3090363" cy="94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6A34B4-E15C-4D2C-80AA-5E3E0DF9CD16}"/>
              </a:ext>
            </a:extLst>
          </p:cNvPr>
          <p:cNvSpPr/>
          <p:nvPr/>
        </p:nvSpPr>
        <p:spPr>
          <a:xfrm>
            <a:off x="0" y="0"/>
            <a:ext cx="9144000" cy="1269757"/>
          </a:xfrm>
          <a:prstGeom prst="rect">
            <a:avLst/>
          </a:prstGeom>
          <a:solidFill>
            <a:srgbClr val="F67031"/>
          </a:solidFill>
          <a:ln>
            <a:solidFill>
              <a:srgbClr val="F670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509724" y="136158"/>
            <a:ext cx="4153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>
                <a:solidFill>
                  <a:schemeClr val="bg1"/>
                </a:solidFill>
                <a:latin typeface="Cabin Condensed" panose="020B0604020202020204" charset="0"/>
              </a:rPr>
              <a:t>13. </a:t>
            </a:r>
            <a:r>
              <a:rPr lang="es-CO" sz="2400" dirty="0">
                <a:solidFill>
                  <a:schemeClr val="bg1"/>
                </a:solidFill>
                <a:latin typeface="Cabin Condensed" panose="020B0604020202020204" charset="0"/>
              </a:rPr>
              <a:t>Entorno de desarrollo</a:t>
            </a:r>
            <a:r>
              <a:rPr lang="es-CO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77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724728" y="-1"/>
            <a:ext cx="4380756" cy="514345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J</a:t>
            </a:r>
            <a:r>
              <a:rPr lang="en" sz="1400" dirty="0"/>
              <a:t>ustificacion 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C</a:t>
            </a:r>
            <a:r>
              <a:rPr lang="en" sz="1400" dirty="0"/>
              <a:t>ontexto 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" sz="1400" dirty="0"/>
              <a:t>Problematica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P</a:t>
            </a:r>
            <a:r>
              <a:rPr lang="en" sz="1400" dirty="0"/>
              <a:t>regunta poblema 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E</a:t>
            </a:r>
            <a:r>
              <a:rPr lang="en" sz="1400" dirty="0"/>
              <a:t>stado del arte 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" sz="1400" dirty="0"/>
              <a:t>Antecedentes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" sz="1400" dirty="0"/>
              <a:t>Objetivos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" sz="1400" dirty="0"/>
              <a:t>Alcances y limitaciones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endParaRPr lang="en" sz="1400" dirty="0"/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endParaRPr lang="en" sz="1400" dirty="0"/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M</a:t>
            </a:r>
            <a:r>
              <a:rPr lang="en" sz="1400" dirty="0"/>
              <a:t>apa de correlación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" sz="1400" dirty="0"/>
              <a:t>Metodologia 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" sz="1400" dirty="0"/>
              <a:t>Arquitectura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D</a:t>
            </a:r>
            <a:r>
              <a:rPr lang="en" sz="1400" dirty="0"/>
              <a:t>iagrama de clases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E</a:t>
            </a:r>
            <a:r>
              <a:rPr lang="en" sz="1400" dirty="0"/>
              <a:t>ntorno de desarrollo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A</a:t>
            </a:r>
            <a:r>
              <a:rPr lang="en" sz="1400" dirty="0"/>
              <a:t>nalisis de resultados 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" sz="1400" dirty="0"/>
              <a:t>Conclusiones</a:t>
            </a:r>
          </a:p>
          <a:p>
            <a:pPr marL="114300" lvl="0" indent="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lang="en" sz="700" dirty="0"/>
          </a:p>
          <a:p>
            <a:pPr marL="114300" lvl="0" indent="0" algn="ctr" rtl="0"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sz="1050"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Tabla de contenido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450" y="2462644"/>
            <a:ext cx="2046300" cy="2093855"/>
          </a:xfrm>
        </p:spPr>
        <p:txBody>
          <a:bodyPr/>
          <a:lstStyle/>
          <a:p>
            <a:r>
              <a:rPr lang="es-CO" sz="4800" b="1" dirty="0"/>
              <a:t>14. </a:t>
            </a:r>
            <a:br>
              <a:rPr lang="es-CO" sz="4400" dirty="0"/>
            </a:br>
            <a:r>
              <a:rPr lang="es-CO" dirty="0"/>
              <a:t>Análisis de resultados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https://media.discordapp.net/attachments/773195734521479188/779542563388391494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24" y="575500"/>
            <a:ext cx="4390484" cy="19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discordapp.net/attachments/773195734521479188/779544601526403092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24" y="2687765"/>
            <a:ext cx="4390484" cy="184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25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450" y="2565998"/>
            <a:ext cx="2046300" cy="1990501"/>
          </a:xfrm>
        </p:spPr>
        <p:txBody>
          <a:bodyPr/>
          <a:lstStyle/>
          <a:p>
            <a:r>
              <a:rPr lang="es-CO" sz="4800" b="1" dirty="0"/>
              <a:t>14. </a:t>
            </a:r>
            <a:br>
              <a:rPr lang="es-CO" sz="4400" dirty="0"/>
            </a:br>
            <a:r>
              <a:rPr lang="es-CO" dirty="0"/>
              <a:t>Análisis de resultados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1030" name="Picture 6" descr="https://media.discordapp.net/attachments/773195734521479188/779544808267186196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93" y="2566000"/>
            <a:ext cx="4729147" cy="199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.discordapp.net/attachments/773195734521479188/779544889548734474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93" y="575500"/>
            <a:ext cx="4729147" cy="19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67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30" name="Google Shape;330;p31"/>
          <p:cNvSpPr txBox="1">
            <a:spLocks noGrp="1"/>
          </p:cNvSpPr>
          <p:nvPr>
            <p:ph type="ctrTitle" idx="4294967295"/>
          </p:nvPr>
        </p:nvSpPr>
        <p:spPr>
          <a:xfrm>
            <a:off x="0" y="979488"/>
            <a:ext cx="9144000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15. </a:t>
            </a:r>
            <a:r>
              <a:rPr lang="en" b="1" dirty="0"/>
              <a:t>Conclusiones</a:t>
            </a:r>
            <a:endParaRPr b="1" dirty="0"/>
          </a:p>
        </p:txBody>
      </p:sp>
      <p:sp>
        <p:nvSpPr>
          <p:cNvPr id="331" name="Google Shape;331;p31"/>
          <p:cNvSpPr txBox="1">
            <a:spLocks noGrp="1"/>
          </p:cNvSpPr>
          <p:nvPr>
            <p:ph type="subTitle" idx="4294967295"/>
          </p:nvPr>
        </p:nvSpPr>
        <p:spPr>
          <a:xfrm>
            <a:off x="830176" y="2139950"/>
            <a:ext cx="7471064" cy="2379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400" dirty="0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El emulador permite a los usuarios ahorrar tiempo y recursos a la hora de desarrollar una red </a:t>
            </a:r>
            <a:r>
              <a:rPr lang="es-CO" sz="1400" dirty="0" err="1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es-CO" sz="1400" dirty="0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400" dirty="0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El emulador admite</a:t>
            </a:r>
            <a:r>
              <a:rPr lang="es-CO" sz="14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 crear </a:t>
            </a:r>
            <a:r>
              <a:rPr lang="es-CO" sz="1400" dirty="0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simulaciones de </a:t>
            </a:r>
            <a:r>
              <a:rPr lang="es-CO" sz="1400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redes </a:t>
            </a:r>
            <a:r>
              <a:rPr lang="es-CO" sz="1400" dirty="0" err="1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Io</a:t>
            </a:r>
            <a:r>
              <a:rPr lang="es-CO" sz="1400" dirty="0" err="1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T</a:t>
            </a:r>
            <a:r>
              <a:rPr lang="es-CO" sz="1400" dirty="0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 de manera fácil y rápida.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sz="1400" dirty="0">
                <a:solidFill>
                  <a:schemeClr val="bg1"/>
                </a:solidFill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El emulador otorgara una simulación muy acertada a la realidad, con la cual, los usuarios podrán fiarse de esta.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grpSp>
        <p:nvGrpSpPr>
          <p:cNvPr id="333" name="Google Shape;333;p31"/>
          <p:cNvGrpSpPr/>
          <p:nvPr/>
        </p:nvGrpSpPr>
        <p:grpSpPr>
          <a:xfrm>
            <a:off x="4190007" y="226978"/>
            <a:ext cx="757693" cy="549894"/>
            <a:chOff x="3932350" y="3714775"/>
            <a:chExt cx="439650" cy="319075"/>
          </a:xfrm>
        </p:grpSpPr>
        <p:sp>
          <p:nvSpPr>
            <p:cNvPr id="334" name="Google Shape;334;p31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30" name="Google Shape;330;p31"/>
          <p:cNvSpPr txBox="1">
            <a:spLocks noGrp="1"/>
          </p:cNvSpPr>
          <p:nvPr>
            <p:ph type="ctrTitle" idx="4294967295"/>
          </p:nvPr>
        </p:nvSpPr>
        <p:spPr>
          <a:xfrm>
            <a:off x="0" y="979488"/>
            <a:ext cx="9144000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15.1 </a:t>
            </a:r>
            <a:r>
              <a:rPr lang="en" b="1" dirty="0"/>
              <a:t>Lecciones aprendidas</a:t>
            </a:r>
            <a:endParaRPr b="1" dirty="0"/>
          </a:p>
        </p:txBody>
      </p:sp>
      <p:sp>
        <p:nvSpPr>
          <p:cNvPr id="331" name="Google Shape;331;p31"/>
          <p:cNvSpPr txBox="1">
            <a:spLocks noGrp="1"/>
          </p:cNvSpPr>
          <p:nvPr>
            <p:ph type="subTitle" idx="4294967295"/>
          </p:nvPr>
        </p:nvSpPr>
        <p:spPr>
          <a:xfrm>
            <a:off x="830176" y="2139950"/>
            <a:ext cx="7471064" cy="2379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s-CO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Se presentaron varios inconvenientes en la construcción de la parte visual del emulador ya que se encontraron errores en la estructuración y programación de este; aun así, fueron satisfactoriamente superados con una ardua investigación, la cual, generó y amplio conocimiento en programación con Java y uso del sistema operativo para complementar funciones que se generaron en el </a:t>
            </a:r>
            <a:r>
              <a:rPr lang="es-CO" dirty="0" err="1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FrontEnd</a:t>
            </a:r>
            <a:r>
              <a:rPr lang="es-CO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grpSp>
        <p:nvGrpSpPr>
          <p:cNvPr id="333" name="Google Shape;333;p31"/>
          <p:cNvGrpSpPr/>
          <p:nvPr/>
        </p:nvGrpSpPr>
        <p:grpSpPr>
          <a:xfrm>
            <a:off x="4190007" y="226978"/>
            <a:ext cx="757693" cy="549894"/>
            <a:chOff x="3932350" y="3714775"/>
            <a:chExt cx="439650" cy="319075"/>
          </a:xfrm>
        </p:grpSpPr>
        <p:sp>
          <p:nvSpPr>
            <p:cNvPr id="334" name="Google Shape;334;p31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7539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30" name="Google Shape;330;p31"/>
          <p:cNvSpPr txBox="1">
            <a:spLocks noGrp="1"/>
          </p:cNvSpPr>
          <p:nvPr>
            <p:ph type="ctrTitle" idx="4294967295"/>
          </p:nvPr>
        </p:nvSpPr>
        <p:spPr>
          <a:xfrm>
            <a:off x="0" y="979488"/>
            <a:ext cx="9144000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15.2 </a:t>
            </a:r>
            <a:r>
              <a:rPr lang="en" b="1" dirty="0"/>
              <a:t>Trabajos futuros</a:t>
            </a:r>
            <a:endParaRPr b="1" dirty="0"/>
          </a:p>
        </p:txBody>
      </p:sp>
      <p:sp>
        <p:nvSpPr>
          <p:cNvPr id="331" name="Google Shape;331;p31"/>
          <p:cNvSpPr txBox="1">
            <a:spLocks noGrp="1"/>
          </p:cNvSpPr>
          <p:nvPr>
            <p:ph type="subTitle" idx="4294967295"/>
          </p:nvPr>
        </p:nvSpPr>
        <p:spPr>
          <a:xfrm>
            <a:off x="830176" y="2139950"/>
            <a:ext cx="7471064" cy="2379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s-CO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El emulador se construyó la parte visual, es decir, el </a:t>
            </a:r>
            <a:r>
              <a:rPr lang="es-CO" dirty="0" err="1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FrontEnd</a:t>
            </a:r>
            <a:r>
              <a:rPr lang="es-CO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, el cual, no está desarrollado en su totalidad y esta es la razón por la que se continuara con el desarrollo del emulador, donde posteriormente, se desarrollara el </a:t>
            </a:r>
            <a:r>
              <a:rPr lang="es-CO" dirty="0" err="1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BackEnd</a:t>
            </a:r>
            <a:r>
              <a:rPr lang="es-CO" dirty="0">
                <a:solidFill>
                  <a:schemeClr val="bg1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 para la finalizar la construcción del emulador y observar el uso e impacto que generara a los usuarios que vayan a usarlo en un futuro.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grpSp>
        <p:nvGrpSpPr>
          <p:cNvPr id="333" name="Google Shape;333;p31"/>
          <p:cNvGrpSpPr/>
          <p:nvPr/>
        </p:nvGrpSpPr>
        <p:grpSpPr>
          <a:xfrm>
            <a:off x="4190007" y="226978"/>
            <a:ext cx="757693" cy="549894"/>
            <a:chOff x="3932350" y="3714775"/>
            <a:chExt cx="439650" cy="319075"/>
          </a:xfrm>
        </p:grpSpPr>
        <p:sp>
          <p:nvSpPr>
            <p:cNvPr id="334" name="Google Shape;334;p31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591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/>
          <p:nvPr/>
        </p:nvSpPr>
        <p:spPr>
          <a:xfrm>
            <a:off x="3045077" y="612448"/>
            <a:ext cx="5637208" cy="391860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3557581" y="820546"/>
            <a:ext cx="46122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Google Shape;464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5" name="Google Shape;465;p3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6689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Capturas </a:t>
            </a:r>
            <a:r>
              <a:rPr lang="en" sz="2000" dirty="0"/>
              <a:t>NioTe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104545-C8E7-465B-A59E-3DC43D6A9C74}"/>
              </a:ext>
            </a:extLst>
          </p:cNvPr>
          <p:cNvPicPr/>
          <p:nvPr/>
        </p:nvPicPr>
        <p:blipFill rotWithShape="1">
          <a:blip r:embed="rId3"/>
          <a:srcRect b="3902"/>
          <a:stretch/>
        </p:blipFill>
        <p:spPr>
          <a:xfrm>
            <a:off x="3283528" y="820545"/>
            <a:ext cx="5164281" cy="2945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/>
          <p:nvPr/>
        </p:nvSpPr>
        <p:spPr>
          <a:xfrm>
            <a:off x="3045077" y="612448"/>
            <a:ext cx="5637208" cy="391860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3557581" y="820546"/>
            <a:ext cx="46122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Google Shape;464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5" name="Google Shape;465;p3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6689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Capturas </a:t>
            </a:r>
            <a:r>
              <a:rPr lang="en" sz="2000" dirty="0"/>
              <a:t>NioTe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FBD085-357A-4030-8F77-42F5B390C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15"/>
          <a:stretch/>
        </p:blipFill>
        <p:spPr>
          <a:xfrm>
            <a:off x="3293917" y="820545"/>
            <a:ext cx="5143501" cy="29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61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121A4B-7CD7-4282-A758-F7809C2EA202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1" name="Google Shape;471;p40"/>
          <p:cNvSpPr txBox="1">
            <a:spLocks noGrp="1"/>
          </p:cNvSpPr>
          <p:nvPr>
            <p:ph type="title"/>
          </p:nvPr>
        </p:nvSpPr>
        <p:spPr>
          <a:xfrm>
            <a:off x="2591262" y="1598225"/>
            <a:ext cx="3961473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Gracias por su atención</a:t>
            </a:r>
            <a:endParaRPr sz="2800" dirty="0"/>
          </a:p>
        </p:txBody>
      </p:sp>
      <p:sp>
        <p:nvSpPr>
          <p:cNvPr id="472" name="Google Shape;472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73" name="Google Shape;473;p40"/>
          <p:cNvSpPr txBox="1">
            <a:spLocks noGrp="1"/>
          </p:cNvSpPr>
          <p:nvPr>
            <p:ph type="body" idx="1"/>
          </p:nvPr>
        </p:nvSpPr>
        <p:spPr>
          <a:xfrm>
            <a:off x="3727384" y="3117981"/>
            <a:ext cx="1689228" cy="493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¿Alguna pregunta?</a:t>
            </a:r>
          </a:p>
        </p:txBody>
      </p:sp>
      <p:grpSp>
        <p:nvGrpSpPr>
          <p:cNvPr id="474" name="Google Shape;474;p40"/>
          <p:cNvGrpSpPr/>
          <p:nvPr/>
        </p:nvGrpSpPr>
        <p:grpSpPr>
          <a:xfrm>
            <a:off x="4300881" y="541812"/>
            <a:ext cx="542234" cy="510157"/>
            <a:chOff x="5972700" y="2330200"/>
            <a:chExt cx="411625" cy="387275"/>
          </a:xfrm>
        </p:grpSpPr>
        <p:sp>
          <p:nvSpPr>
            <p:cNvPr id="475" name="Google Shape;475;p4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6547D-BE2C-4599-86AA-5403FB5B1527}"/>
              </a:ext>
            </a:extLst>
          </p:cNvPr>
          <p:cNvSpPr/>
          <p:nvPr/>
        </p:nvSpPr>
        <p:spPr>
          <a:xfrm>
            <a:off x="0" y="0"/>
            <a:ext cx="9144000" cy="1257300"/>
          </a:xfrm>
          <a:prstGeom prst="rect">
            <a:avLst/>
          </a:prstGeom>
          <a:solidFill>
            <a:srgbClr val="F67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b="1" dirty="0">
                <a:solidFill>
                  <a:schemeClr val="bg1"/>
                </a:solidFill>
              </a:rPr>
              <a:t>Referencias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Google Shape;473;p40">
            <a:extLst>
              <a:ext uri="{FF2B5EF4-FFF2-40B4-BE49-F238E27FC236}">
                <a16:creationId xmlns:a16="http://schemas.microsoft.com/office/drawing/2014/main" id="{380E8ACB-059D-468B-B98E-F1DFC47829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4296" y="1257299"/>
            <a:ext cx="9144000" cy="3886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Hernandez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Perez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, A. (2013). </a:t>
            </a:r>
            <a:r>
              <a:rPr lang="es-CO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Datos abiertos y repositorios de datos .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nuevo reto para los bibliotecarios.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Hernandez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, C., &amp; </a:t>
            </a: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Rodriguez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, J. (2008). Preprocesamiento de datos estructurados. </a:t>
            </a:r>
            <a:r>
              <a:rPr lang="es-CO" sz="1400" i="1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Vinculos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, 27-48.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Huang, Y., Wang, L., </a:t>
            </a: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Hou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, Y., Zhang, W., &amp; Zhang, Y. (2018). </a:t>
            </a:r>
            <a:r>
              <a:rPr lang="en-US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 prototype IOT based wireless sensor network for traffic information monitoring.</a:t>
            </a:r>
            <a:r>
              <a:rPr lang="en-US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International Journal of Pavement Research &amp; Technology.</a:t>
            </a:r>
            <a:endParaRPr lang="es-CO" sz="14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Isaac Lera, C. G. (2019). </a:t>
            </a:r>
            <a:r>
              <a:rPr lang="es-CO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YAFS.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Palma. Obtenido de https://ieeexplore.ieee.org/stamp/stamp.jsp?tp=&amp;arnumber=8758823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s-CO" sz="1400" i="1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itop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. (20 de agosto de 2018). Recuperado el 13 de marzo de 2020, de </a:t>
            </a: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: origen, importancia en el presente y perspectiva de futuro: https://www.itop.es/blog/item/iot-origen-importancia-en-el-presente-y-perspectiva-de-futuro.html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Joyanes Aguilar, L. (29 de mayo del 2019). </a:t>
            </a:r>
            <a:r>
              <a:rPr lang="es-CO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Inteligencia de negocios y </a:t>
            </a:r>
            <a:r>
              <a:rPr lang="es-CO" sz="1400" i="1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anlitica</a:t>
            </a:r>
            <a:r>
              <a:rPr lang="es-CO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de datos.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Bogota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: Alfaomega.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endParaRPr lang="es-CO" sz="18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999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6547D-BE2C-4599-86AA-5403FB5B1527}"/>
              </a:ext>
            </a:extLst>
          </p:cNvPr>
          <p:cNvSpPr/>
          <p:nvPr/>
        </p:nvSpPr>
        <p:spPr>
          <a:xfrm>
            <a:off x="0" y="0"/>
            <a:ext cx="9144000" cy="1257300"/>
          </a:xfrm>
          <a:prstGeom prst="rect">
            <a:avLst/>
          </a:prstGeom>
          <a:solidFill>
            <a:srgbClr val="F67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b="1" dirty="0">
                <a:solidFill>
                  <a:schemeClr val="bg1"/>
                </a:solidFill>
              </a:rPr>
              <a:t>Referencias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Google Shape;473;p40">
            <a:extLst>
              <a:ext uri="{FF2B5EF4-FFF2-40B4-BE49-F238E27FC236}">
                <a16:creationId xmlns:a16="http://schemas.microsoft.com/office/drawing/2014/main" id="{380E8ACB-059D-468B-B98E-F1DFC47829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4296" y="1257299"/>
            <a:ext cx="9144000" cy="3886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Universidad de Alcalá. (2019). </a:t>
            </a:r>
            <a:r>
              <a:rPr lang="es-CO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¿Por qué actualmente es tan importante el </a:t>
            </a:r>
            <a:r>
              <a:rPr lang="es-CO" sz="1400" i="1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es-CO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?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Recuperado el 13 de marzo de 2020, de Máster en industria 4.0: https://www.masterindustria40.com/importancia-iot-master/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Varga</a:t>
            </a:r>
            <a:r>
              <a:rPr lang="en-US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, A. (2016). </a:t>
            </a:r>
            <a:r>
              <a:rPr lang="en-US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In Modeling and tools for network simulation.</a:t>
            </a:r>
            <a:r>
              <a:rPr lang="en-US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de-DE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Berlin,Heidelberg</a:t>
            </a:r>
            <a:r>
              <a:rPr lang="de-DE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: Springer.</a:t>
            </a:r>
            <a:endParaRPr lang="es-CO" sz="14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de-DE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Xia, F., Yang, L., Wang, L., &amp; </a:t>
            </a:r>
            <a:r>
              <a:rPr lang="de-DE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Vinel</a:t>
            </a:r>
            <a:r>
              <a:rPr lang="de-DE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, A. (2012). </a:t>
            </a:r>
            <a:r>
              <a:rPr lang="en-US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Internet of Things.</a:t>
            </a:r>
            <a:r>
              <a:rPr lang="en-US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International journal of communication systems. doi:10.1002/dac.2417</a:t>
            </a:r>
            <a:endParaRPr lang="es-CO" sz="14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Yacchirema</a:t>
            </a:r>
            <a:r>
              <a:rPr lang="en-US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Vargas, D. C., &amp; Palau Salvador, C. E. (</a:t>
            </a:r>
            <a:r>
              <a:rPr lang="en-US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s.f.</a:t>
            </a:r>
            <a:r>
              <a:rPr lang="en-US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). </a:t>
            </a:r>
            <a:r>
              <a:rPr lang="en-US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Smart IoT Gateway For Heterogeneous Devices Interoperability</a:t>
            </a:r>
            <a:r>
              <a:rPr lang="en-US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(</a:t>
            </a:r>
            <a:r>
              <a:rPr lang="en-US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Octava</a:t>
            </a:r>
            <a:r>
              <a:rPr lang="en-US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ed., Vol. 14). 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IEEE </a:t>
            </a: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Latin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America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Transactions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. doi:10.1109/TLA.2016.7786378</a:t>
            </a:r>
          </a:p>
          <a:p>
            <a:pPr indent="-457200" algn="just">
              <a:spcBef>
                <a:spcPts val="0"/>
              </a:spcBef>
              <a:spcAft>
                <a:spcPts val="800"/>
              </a:spcAft>
            </a:pP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arrow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. (1 de Julio de 2015). </a:t>
            </a:r>
            <a:r>
              <a:rPr lang="es-CO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Protocolos para la Internet de las cosas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. Recuperado el 17 de Abril de 2020, de </a:t>
            </a: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arrow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: https://www.arrow.com/es-mx/research-and-events/articles/protocols-for-the-internet-of-things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endParaRPr lang="es-CO" sz="14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endParaRPr lang="es-CO" sz="14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endParaRPr lang="es-CO" sz="14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endParaRPr lang="es-CO" sz="14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endParaRPr lang="es-CO" sz="14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endParaRPr lang="es-CO" sz="14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endParaRPr lang="es-CO" sz="18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7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5417" y="2701635"/>
            <a:ext cx="2410691" cy="2223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3200" dirty="0"/>
            </a:br>
            <a:r>
              <a:rPr lang="es-ES" sz="6000" dirty="0"/>
              <a:t>1.</a:t>
            </a:r>
            <a:br>
              <a:rPr lang="es-ES" sz="3200" dirty="0"/>
            </a:br>
            <a:r>
              <a:rPr lang="es-ES" sz="3200" dirty="0"/>
              <a:t>Justificación</a:t>
            </a:r>
            <a:endParaRPr sz="3200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961140" y="212629"/>
            <a:ext cx="26094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1200" b="1" dirty="0">
                <a:latin typeface="Cabin"/>
                <a:ea typeface="Cabin"/>
                <a:cs typeface="Cabin"/>
                <a:sym typeface="Cabin"/>
              </a:rPr>
              <a:t>Contexto</a:t>
            </a:r>
            <a:endParaRPr sz="12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8" name="Picture 4" descr="Resultado de imagen para redes iot">
            <a:extLst>
              <a:ext uri="{FF2B5EF4-FFF2-40B4-BE49-F238E27FC236}">
                <a16:creationId xmlns:a16="http://schemas.microsoft.com/office/drawing/2014/main" id="{AADCB0A9-911B-45DF-B273-4023F319E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19" y="762976"/>
            <a:ext cx="2475316" cy="13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personas  iot">
            <a:extLst>
              <a:ext uri="{FF2B5EF4-FFF2-40B4-BE49-F238E27FC236}">
                <a16:creationId xmlns:a16="http://schemas.microsoft.com/office/drawing/2014/main" id="{BDFAB709-F402-4AED-9703-46330DDF9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688" y="2356577"/>
            <a:ext cx="2082177" cy="208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redes iot">
            <a:extLst>
              <a:ext uri="{FF2B5EF4-FFF2-40B4-BE49-F238E27FC236}">
                <a16:creationId xmlns:a16="http://schemas.microsoft.com/office/drawing/2014/main" id="{1DB933A5-A78D-4192-9885-56971FDC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992" y="1500710"/>
            <a:ext cx="3042547" cy="214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104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6547D-BE2C-4599-86AA-5403FB5B1527}"/>
              </a:ext>
            </a:extLst>
          </p:cNvPr>
          <p:cNvSpPr/>
          <p:nvPr/>
        </p:nvSpPr>
        <p:spPr>
          <a:xfrm>
            <a:off x="0" y="0"/>
            <a:ext cx="9144000" cy="1257300"/>
          </a:xfrm>
          <a:prstGeom prst="rect">
            <a:avLst/>
          </a:prstGeom>
          <a:solidFill>
            <a:srgbClr val="F67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b="1" dirty="0">
                <a:solidFill>
                  <a:schemeClr val="bg1"/>
                </a:solidFill>
              </a:rPr>
              <a:t>Referencias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Google Shape;473;p40">
            <a:extLst>
              <a:ext uri="{FF2B5EF4-FFF2-40B4-BE49-F238E27FC236}">
                <a16:creationId xmlns:a16="http://schemas.microsoft.com/office/drawing/2014/main" id="{380E8ACB-059D-468B-B98E-F1DFC47829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4296" y="1257299"/>
            <a:ext cx="9144000" cy="3886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s-CO" sz="1400" i="1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CambioDigital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. (12 de diciembre de 2018). Recuperado el 13 de marzo de 2020, de </a:t>
            </a: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: Qué necesitan saber los profesionales de la red: https://cambiodigital-ol.com/2018/12/iot-que-necesitan-saber-los-profesionales-de-la-red/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Carlos Gamero Burón, J. L. (2015). </a:t>
            </a:r>
            <a:r>
              <a:rPr lang="es-CO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Modelos probabilísticos para Variables aleatorias continuas.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Malaga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, España.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Castellanos Hernández, W. E., &amp; </a:t>
            </a: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Chacon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Osorio, M. E. (17 de Abril de 2006). Utilización de herramientas software para el modelado y la simulación de redes de comunicaciones. </a:t>
            </a:r>
            <a:r>
              <a:rPr lang="es-CO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GTI, V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(11), 74-75. Recuperado el 26 de Marzo de 2020, de https://revistas.uis.edu.co/index.php/revistagti/article/view/1624/2014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Corso, C., &amp; Lorena, C. (2009). </a:t>
            </a:r>
            <a:r>
              <a:rPr lang="es-CO" sz="1400" i="1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Aplicacion</a:t>
            </a:r>
            <a:r>
              <a:rPr lang="es-CO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de algoritmos de </a:t>
            </a:r>
            <a:r>
              <a:rPr lang="es-CO" sz="1400" i="1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clasificacion</a:t>
            </a:r>
            <a:r>
              <a:rPr lang="es-CO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s-CO" sz="1400" i="1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sepervisan</a:t>
            </a:r>
            <a:r>
              <a:rPr lang="es-CO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y no supervisada usando </a:t>
            </a:r>
            <a:r>
              <a:rPr lang="es-CO" sz="1400" i="1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Weka</a:t>
            </a:r>
            <a:r>
              <a:rPr lang="es-CO" sz="1400" i="1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.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cordoba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: Universidad </a:t>
            </a:r>
            <a:r>
              <a:rPr lang="es-CO" sz="1400" dirty="0" err="1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Tecnologi</a:t>
            </a:r>
            <a:r>
              <a:rPr lang="es-CO" sz="14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Nacional.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endParaRPr lang="es-CO" sz="14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endParaRPr lang="es-CO" sz="18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8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2.</a:t>
            </a:r>
            <a:endParaRPr sz="4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1" name="Google Shape;249;p28">
            <a:extLst>
              <a:ext uri="{FF2B5EF4-FFF2-40B4-BE49-F238E27FC236}">
                <a16:creationId xmlns:a16="http://schemas.microsoft.com/office/drawing/2014/main" id="{96953494-36F8-417E-B9C2-1264EAE7B9D7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pSp>
        <p:nvGrpSpPr>
          <p:cNvPr id="72" name="Google Shape;250;p28">
            <a:extLst>
              <a:ext uri="{FF2B5EF4-FFF2-40B4-BE49-F238E27FC236}">
                <a16:creationId xmlns:a16="http://schemas.microsoft.com/office/drawing/2014/main" id="{E5CFB0BB-AFAE-4FB0-BB14-4A285834317E}"/>
              </a:ext>
            </a:extLst>
          </p:cNvPr>
          <p:cNvGrpSpPr/>
          <p:nvPr/>
        </p:nvGrpSpPr>
        <p:grpSpPr>
          <a:xfrm>
            <a:off x="3618600" y="443475"/>
            <a:ext cx="4271950" cy="4256550"/>
            <a:chOff x="3618600" y="537300"/>
            <a:chExt cx="4271950" cy="4256550"/>
          </a:xfrm>
        </p:grpSpPr>
        <p:sp>
          <p:nvSpPr>
            <p:cNvPr id="73" name="Google Shape;251;p28">
              <a:extLst>
                <a:ext uri="{FF2B5EF4-FFF2-40B4-BE49-F238E27FC236}">
                  <a16:creationId xmlns:a16="http://schemas.microsoft.com/office/drawing/2014/main" id="{23EE40F8-3894-4A6F-A385-913A917E3B02}"/>
                </a:ext>
              </a:extLst>
            </p:cNvPr>
            <p:cNvSpPr/>
            <p:nvPr/>
          </p:nvSpPr>
          <p:spPr>
            <a:xfrm>
              <a:off x="3680275" y="537300"/>
              <a:ext cx="1906800" cy="1906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IoT</a:t>
              </a:r>
              <a:endParaRPr sz="16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74" name="Google Shape;252;p28">
              <a:extLst>
                <a:ext uri="{FF2B5EF4-FFF2-40B4-BE49-F238E27FC236}">
                  <a16:creationId xmlns:a16="http://schemas.microsoft.com/office/drawing/2014/main" id="{AD7D287A-26FC-4BC5-8250-31BA6228ABF8}"/>
                </a:ext>
              </a:extLst>
            </p:cNvPr>
            <p:cNvSpPr/>
            <p:nvPr/>
          </p:nvSpPr>
          <p:spPr>
            <a:xfrm>
              <a:off x="5983750" y="537300"/>
              <a:ext cx="1906800" cy="1906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Emulación</a:t>
              </a:r>
              <a:endParaRPr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75" name="Google Shape;253;p28">
              <a:extLst>
                <a:ext uri="{FF2B5EF4-FFF2-40B4-BE49-F238E27FC236}">
                  <a16:creationId xmlns:a16="http://schemas.microsoft.com/office/drawing/2014/main" id="{ECBD7E36-0D18-4912-A878-97A6ED8DC15A}"/>
                </a:ext>
              </a:extLst>
            </p:cNvPr>
            <p:cNvSpPr/>
            <p:nvPr/>
          </p:nvSpPr>
          <p:spPr>
            <a:xfrm>
              <a:off x="3618600" y="2887050"/>
              <a:ext cx="1906800" cy="19068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Simulación</a:t>
              </a:r>
              <a:endParaRPr sz="10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76" name="Google Shape;254;p28">
              <a:extLst>
                <a:ext uri="{FF2B5EF4-FFF2-40B4-BE49-F238E27FC236}">
                  <a16:creationId xmlns:a16="http://schemas.microsoft.com/office/drawing/2014/main" id="{156FED9B-D819-4DEC-9927-ACC213A7843C}"/>
                </a:ext>
              </a:extLst>
            </p:cNvPr>
            <p:cNvSpPr/>
            <p:nvPr/>
          </p:nvSpPr>
          <p:spPr>
            <a:xfrm>
              <a:off x="5983750" y="2887050"/>
              <a:ext cx="1906800" cy="1906800"/>
            </a:xfrm>
            <a:prstGeom prst="ellipse">
              <a:avLst/>
            </a:prstGeom>
            <a:solidFill>
              <a:srgbClr val="ED0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Analítica de datos</a:t>
              </a:r>
              <a:endParaRPr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77" name="Google Shape;255;p28">
            <a:extLst>
              <a:ext uri="{FF2B5EF4-FFF2-40B4-BE49-F238E27FC236}">
                <a16:creationId xmlns:a16="http://schemas.microsoft.com/office/drawing/2014/main" id="{536D2381-6D78-4AD3-AB03-39674577E8CD}"/>
              </a:ext>
            </a:extLst>
          </p:cNvPr>
          <p:cNvSpPr/>
          <p:nvPr/>
        </p:nvSpPr>
        <p:spPr>
          <a:xfrm>
            <a:off x="4701175" y="1518350"/>
            <a:ext cx="2106600" cy="210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 err="1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NioTe</a:t>
            </a:r>
            <a:endParaRPr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8" name="Google Shape;256;p28">
            <a:extLst>
              <a:ext uri="{FF2B5EF4-FFF2-40B4-BE49-F238E27FC236}">
                <a16:creationId xmlns:a16="http://schemas.microsoft.com/office/drawing/2014/main" id="{34C85BF8-DD38-435B-8F26-B984CD3B508D}"/>
              </a:ext>
            </a:extLst>
          </p:cNvPr>
          <p:cNvSpPr/>
          <p:nvPr/>
        </p:nvSpPr>
        <p:spPr>
          <a:xfrm>
            <a:off x="4840050" y="1651475"/>
            <a:ext cx="1829100" cy="18291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270;p28">
            <a:extLst>
              <a:ext uri="{FF2B5EF4-FFF2-40B4-BE49-F238E27FC236}">
                <a16:creationId xmlns:a16="http://schemas.microsoft.com/office/drawing/2014/main" id="{A9D9E808-8094-424E-8535-4CAE4ED1176D}"/>
              </a:ext>
            </a:extLst>
          </p:cNvPr>
          <p:cNvGrpSpPr/>
          <p:nvPr/>
        </p:nvGrpSpPr>
        <p:grpSpPr>
          <a:xfrm>
            <a:off x="6775077" y="1071253"/>
            <a:ext cx="332670" cy="332670"/>
            <a:chOff x="6649150" y="309350"/>
            <a:chExt cx="395800" cy="395800"/>
          </a:xfrm>
        </p:grpSpPr>
        <p:sp>
          <p:nvSpPr>
            <p:cNvPr id="93" name="Google Shape;271;p28">
              <a:extLst>
                <a:ext uri="{FF2B5EF4-FFF2-40B4-BE49-F238E27FC236}">
                  <a16:creationId xmlns:a16="http://schemas.microsoft.com/office/drawing/2014/main" id="{F16494ED-023C-406C-9CB3-A032EFD11EA6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2;p28">
              <a:extLst>
                <a:ext uri="{FF2B5EF4-FFF2-40B4-BE49-F238E27FC236}">
                  <a16:creationId xmlns:a16="http://schemas.microsoft.com/office/drawing/2014/main" id="{78F49F2B-8BC9-4565-9A9F-74ECE444D983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73;p28">
              <a:extLst>
                <a:ext uri="{FF2B5EF4-FFF2-40B4-BE49-F238E27FC236}">
                  <a16:creationId xmlns:a16="http://schemas.microsoft.com/office/drawing/2014/main" id="{E0A14F81-3ABE-4C90-B56F-8F0C949E6F4D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74;p28">
              <a:extLst>
                <a:ext uri="{FF2B5EF4-FFF2-40B4-BE49-F238E27FC236}">
                  <a16:creationId xmlns:a16="http://schemas.microsoft.com/office/drawing/2014/main" id="{5ED59FB2-5AF7-4B28-B9B8-83335AD2E751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75;p28">
              <a:extLst>
                <a:ext uri="{FF2B5EF4-FFF2-40B4-BE49-F238E27FC236}">
                  <a16:creationId xmlns:a16="http://schemas.microsoft.com/office/drawing/2014/main" id="{C251ADE3-BCD6-4172-AE3F-14397AEA1FDB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76;p28">
              <a:extLst>
                <a:ext uri="{FF2B5EF4-FFF2-40B4-BE49-F238E27FC236}">
                  <a16:creationId xmlns:a16="http://schemas.microsoft.com/office/drawing/2014/main" id="{BF8757A2-1182-4176-84C0-16109985282E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77;p28">
              <a:extLst>
                <a:ext uri="{FF2B5EF4-FFF2-40B4-BE49-F238E27FC236}">
                  <a16:creationId xmlns:a16="http://schemas.microsoft.com/office/drawing/2014/main" id="{65B35923-4754-407B-84E3-AB948BC98E92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78;p28">
              <a:extLst>
                <a:ext uri="{FF2B5EF4-FFF2-40B4-BE49-F238E27FC236}">
                  <a16:creationId xmlns:a16="http://schemas.microsoft.com/office/drawing/2014/main" id="{7D292A53-1E99-417C-B4D4-86E6E9153224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79;p28">
              <a:extLst>
                <a:ext uri="{FF2B5EF4-FFF2-40B4-BE49-F238E27FC236}">
                  <a16:creationId xmlns:a16="http://schemas.microsoft.com/office/drawing/2014/main" id="{CC4529E2-C4B1-4E8B-B21B-1795DEAD6E2F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0;p28">
              <a:extLst>
                <a:ext uri="{FF2B5EF4-FFF2-40B4-BE49-F238E27FC236}">
                  <a16:creationId xmlns:a16="http://schemas.microsoft.com/office/drawing/2014/main" id="{4B3F9798-07C6-470B-BB83-D33BE22461BA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1;p28">
              <a:extLst>
                <a:ext uri="{FF2B5EF4-FFF2-40B4-BE49-F238E27FC236}">
                  <a16:creationId xmlns:a16="http://schemas.microsoft.com/office/drawing/2014/main" id="{F0C190BA-6A01-4A36-A3AD-7F6703812B51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2;p28">
              <a:extLst>
                <a:ext uri="{FF2B5EF4-FFF2-40B4-BE49-F238E27FC236}">
                  <a16:creationId xmlns:a16="http://schemas.microsoft.com/office/drawing/2014/main" id="{7AA7D8EF-1D17-46F6-9313-275053BB8DED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3;p28">
              <a:extLst>
                <a:ext uri="{FF2B5EF4-FFF2-40B4-BE49-F238E27FC236}">
                  <a16:creationId xmlns:a16="http://schemas.microsoft.com/office/drawing/2014/main" id="{AB00ADBA-3C35-4B9D-BBC0-3B478B33D74A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4;p28">
              <a:extLst>
                <a:ext uri="{FF2B5EF4-FFF2-40B4-BE49-F238E27FC236}">
                  <a16:creationId xmlns:a16="http://schemas.microsoft.com/office/drawing/2014/main" id="{1B66473A-E28A-4530-83AE-B309D3384F42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5;p28">
              <a:extLst>
                <a:ext uri="{FF2B5EF4-FFF2-40B4-BE49-F238E27FC236}">
                  <a16:creationId xmlns:a16="http://schemas.microsoft.com/office/drawing/2014/main" id="{0986FDFF-282C-4FC6-8EC9-7927258FE6DE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6;p28">
              <a:extLst>
                <a:ext uri="{FF2B5EF4-FFF2-40B4-BE49-F238E27FC236}">
                  <a16:creationId xmlns:a16="http://schemas.microsoft.com/office/drawing/2014/main" id="{2BD34FF5-48DF-4554-BEB4-2AFCE86F98B2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7;p28">
              <a:extLst>
                <a:ext uri="{FF2B5EF4-FFF2-40B4-BE49-F238E27FC236}">
                  <a16:creationId xmlns:a16="http://schemas.microsoft.com/office/drawing/2014/main" id="{5A0D341A-7D4F-4AF4-96C0-B49471AA3892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8;p28">
              <a:extLst>
                <a:ext uri="{FF2B5EF4-FFF2-40B4-BE49-F238E27FC236}">
                  <a16:creationId xmlns:a16="http://schemas.microsoft.com/office/drawing/2014/main" id="{C82D475D-5793-49B3-AC6C-733CBADBDD03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9;p28">
              <a:extLst>
                <a:ext uri="{FF2B5EF4-FFF2-40B4-BE49-F238E27FC236}">
                  <a16:creationId xmlns:a16="http://schemas.microsoft.com/office/drawing/2014/main" id="{5B36BF8F-0560-4334-80A5-302D5DC81093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90;p28">
              <a:extLst>
                <a:ext uri="{FF2B5EF4-FFF2-40B4-BE49-F238E27FC236}">
                  <a16:creationId xmlns:a16="http://schemas.microsoft.com/office/drawing/2014/main" id="{39559E11-0984-4BDA-B1EC-3201ADAC9FE0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91;p28">
              <a:extLst>
                <a:ext uri="{FF2B5EF4-FFF2-40B4-BE49-F238E27FC236}">
                  <a16:creationId xmlns:a16="http://schemas.microsoft.com/office/drawing/2014/main" id="{75D3087B-053B-4BD1-89D9-AE260CBB30C2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92;p28">
              <a:extLst>
                <a:ext uri="{FF2B5EF4-FFF2-40B4-BE49-F238E27FC236}">
                  <a16:creationId xmlns:a16="http://schemas.microsoft.com/office/drawing/2014/main" id="{E1A9DF79-8727-4B7C-A71C-73CC3755EDC5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93;p28">
              <a:extLst>
                <a:ext uri="{FF2B5EF4-FFF2-40B4-BE49-F238E27FC236}">
                  <a16:creationId xmlns:a16="http://schemas.microsoft.com/office/drawing/2014/main" id="{E2AA5542-461E-4A24-AB01-D31E1B6C96E0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294;p28">
            <a:extLst>
              <a:ext uri="{FF2B5EF4-FFF2-40B4-BE49-F238E27FC236}">
                <a16:creationId xmlns:a16="http://schemas.microsoft.com/office/drawing/2014/main" id="{11C7EA56-6886-49FA-9820-838EBB754A5E}"/>
              </a:ext>
            </a:extLst>
          </p:cNvPr>
          <p:cNvGrpSpPr/>
          <p:nvPr/>
        </p:nvGrpSpPr>
        <p:grpSpPr>
          <a:xfrm>
            <a:off x="4441807" y="945081"/>
            <a:ext cx="337484" cy="463225"/>
            <a:chOff x="6718575" y="2318625"/>
            <a:chExt cx="256950" cy="407375"/>
          </a:xfrm>
        </p:grpSpPr>
        <p:sp>
          <p:nvSpPr>
            <p:cNvPr id="117" name="Google Shape;295;p28">
              <a:extLst>
                <a:ext uri="{FF2B5EF4-FFF2-40B4-BE49-F238E27FC236}">
                  <a16:creationId xmlns:a16="http://schemas.microsoft.com/office/drawing/2014/main" id="{60FF893B-A7DB-424D-ADB3-E4B641AD8EF3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96;p28">
              <a:extLst>
                <a:ext uri="{FF2B5EF4-FFF2-40B4-BE49-F238E27FC236}">
                  <a16:creationId xmlns:a16="http://schemas.microsoft.com/office/drawing/2014/main" id="{05BE20F5-3D2B-48A3-A625-58D9438AA84B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97;p28">
              <a:extLst>
                <a:ext uri="{FF2B5EF4-FFF2-40B4-BE49-F238E27FC236}">
                  <a16:creationId xmlns:a16="http://schemas.microsoft.com/office/drawing/2014/main" id="{5B4FB513-64B1-4C5A-940F-A48CD1CBE652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98;p28">
              <a:extLst>
                <a:ext uri="{FF2B5EF4-FFF2-40B4-BE49-F238E27FC236}">
                  <a16:creationId xmlns:a16="http://schemas.microsoft.com/office/drawing/2014/main" id="{36B9B588-BBA0-4630-8B38-E22BA733A807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99;p28">
              <a:extLst>
                <a:ext uri="{FF2B5EF4-FFF2-40B4-BE49-F238E27FC236}">
                  <a16:creationId xmlns:a16="http://schemas.microsoft.com/office/drawing/2014/main" id="{DBAB7D5A-20D5-4888-8B38-111AA7316D2E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00;p28">
              <a:extLst>
                <a:ext uri="{FF2B5EF4-FFF2-40B4-BE49-F238E27FC236}">
                  <a16:creationId xmlns:a16="http://schemas.microsoft.com/office/drawing/2014/main" id="{A69636D2-713B-420D-B8E9-157DAC18E340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01;p28">
              <a:extLst>
                <a:ext uri="{FF2B5EF4-FFF2-40B4-BE49-F238E27FC236}">
                  <a16:creationId xmlns:a16="http://schemas.microsoft.com/office/drawing/2014/main" id="{037F4517-BF5B-47FA-AA50-A0AADCFDB14A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02;p28">
              <a:extLst>
                <a:ext uri="{FF2B5EF4-FFF2-40B4-BE49-F238E27FC236}">
                  <a16:creationId xmlns:a16="http://schemas.microsoft.com/office/drawing/2014/main" id="{C4C7ED01-96CE-4A94-84F1-DEE6EEB69434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713;p43">
            <a:extLst>
              <a:ext uri="{FF2B5EF4-FFF2-40B4-BE49-F238E27FC236}">
                <a16:creationId xmlns:a16="http://schemas.microsoft.com/office/drawing/2014/main" id="{88470D6D-2023-436A-8574-2AAF33790811}"/>
              </a:ext>
            </a:extLst>
          </p:cNvPr>
          <p:cNvGrpSpPr/>
          <p:nvPr/>
        </p:nvGrpSpPr>
        <p:grpSpPr>
          <a:xfrm>
            <a:off x="4375166" y="3339682"/>
            <a:ext cx="393060" cy="393060"/>
            <a:chOff x="5941025" y="3634400"/>
            <a:chExt cx="467650" cy="467650"/>
          </a:xfrm>
        </p:grpSpPr>
        <p:sp>
          <p:nvSpPr>
            <p:cNvPr id="126" name="Google Shape;714;p43">
              <a:extLst>
                <a:ext uri="{FF2B5EF4-FFF2-40B4-BE49-F238E27FC236}">
                  <a16:creationId xmlns:a16="http://schemas.microsoft.com/office/drawing/2014/main" id="{5904E84C-6B60-4DD2-BCA8-0D8B97BAAB7F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15;p43">
              <a:extLst>
                <a:ext uri="{FF2B5EF4-FFF2-40B4-BE49-F238E27FC236}">
                  <a16:creationId xmlns:a16="http://schemas.microsoft.com/office/drawing/2014/main" id="{44A58A11-183D-464B-87FD-899B595735BB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16;p43">
              <a:extLst>
                <a:ext uri="{FF2B5EF4-FFF2-40B4-BE49-F238E27FC236}">
                  <a16:creationId xmlns:a16="http://schemas.microsoft.com/office/drawing/2014/main" id="{7F52B0FD-0F87-4CD1-8562-3CF4945D617A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17;p43">
              <a:extLst>
                <a:ext uri="{FF2B5EF4-FFF2-40B4-BE49-F238E27FC236}">
                  <a16:creationId xmlns:a16="http://schemas.microsoft.com/office/drawing/2014/main" id="{80846525-C888-4202-89DE-115DD88F742E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18;p43">
              <a:extLst>
                <a:ext uri="{FF2B5EF4-FFF2-40B4-BE49-F238E27FC236}">
                  <a16:creationId xmlns:a16="http://schemas.microsoft.com/office/drawing/2014/main" id="{AA639882-30E5-41E6-A65C-958622B3C8C1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19;p43">
              <a:extLst>
                <a:ext uri="{FF2B5EF4-FFF2-40B4-BE49-F238E27FC236}">
                  <a16:creationId xmlns:a16="http://schemas.microsoft.com/office/drawing/2014/main" id="{AB543B36-9AFB-495D-A7F6-120559BA071E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579;p43">
            <a:extLst>
              <a:ext uri="{FF2B5EF4-FFF2-40B4-BE49-F238E27FC236}">
                <a16:creationId xmlns:a16="http://schemas.microsoft.com/office/drawing/2014/main" id="{269CEF52-C94B-42C2-9B6F-A8917AB881DA}"/>
              </a:ext>
            </a:extLst>
          </p:cNvPr>
          <p:cNvSpPr/>
          <p:nvPr/>
        </p:nvSpPr>
        <p:spPr>
          <a:xfrm>
            <a:off x="6770980" y="3288183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2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1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8B79B6-BBA3-4CFB-8870-1450C2686414}"/>
              </a:ext>
            </a:extLst>
          </p:cNvPr>
          <p:cNvSpPr/>
          <p:nvPr/>
        </p:nvSpPr>
        <p:spPr>
          <a:xfrm>
            <a:off x="2597726" y="0"/>
            <a:ext cx="6546274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A02D1-7204-4642-AC37-2D9EA116C86B}"/>
              </a:ext>
            </a:extLst>
          </p:cNvPr>
          <p:cNvSpPr/>
          <p:nvPr/>
        </p:nvSpPr>
        <p:spPr>
          <a:xfrm>
            <a:off x="0" y="7775"/>
            <a:ext cx="2597726" cy="5135725"/>
          </a:xfrm>
          <a:prstGeom prst="rect">
            <a:avLst/>
          </a:prstGeom>
          <a:solidFill>
            <a:srgbClr val="F670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6" name="Google Shape;136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bg1"/>
                </a:solidFill>
              </a:rPr>
              <a:t>3.</a:t>
            </a:r>
            <a:endParaRPr sz="48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Problematica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AAE661A0-A179-4446-A5FE-34655BD3F7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38" t="23333" r="24609" b="11882"/>
          <a:stretch/>
        </p:blipFill>
        <p:spPr>
          <a:xfrm>
            <a:off x="2597726" y="0"/>
            <a:ext cx="6546274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02102" y="1153554"/>
            <a:ext cx="2400466" cy="1485737"/>
          </a:xfrm>
        </p:spPr>
        <p:txBody>
          <a:bodyPr/>
          <a:lstStyle/>
          <a:p>
            <a:pPr marL="152400" indent="0">
              <a:buNone/>
            </a:pPr>
            <a:r>
              <a:rPr lang="es-CO" sz="4800" b="1" dirty="0">
                <a:solidFill>
                  <a:srgbClr val="F67031"/>
                </a:solidFill>
              </a:rPr>
              <a:t>4.</a:t>
            </a:r>
          </a:p>
          <a:p>
            <a:pPr marL="152400" indent="0">
              <a:buNone/>
            </a:pPr>
            <a:r>
              <a:rPr lang="es-CO" sz="3600" dirty="0">
                <a:solidFill>
                  <a:srgbClr val="F67031"/>
                </a:solidFill>
              </a:rPr>
              <a:t>Pregunta problema </a:t>
            </a:r>
          </a:p>
        </p:txBody>
      </p:sp>
      <p:sp>
        <p:nvSpPr>
          <p:cNvPr id="6" name="Elipse 5"/>
          <p:cNvSpPr/>
          <p:nvPr/>
        </p:nvSpPr>
        <p:spPr>
          <a:xfrm>
            <a:off x="3031957" y="-433138"/>
            <a:ext cx="5859380" cy="5955632"/>
          </a:xfrm>
          <a:prstGeom prst="ellipse">
            <a:avLst/>
          </a:prstGeom>
          <a:ln>
            <a:solidFill>
              <a:srgbClr val="F6703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3"/>
          <p:cNvSpPr txBox="1">
            <a:spLocks/>
          </p:cNvSpPr>
          <p:nvPr/>
        </p:nvSpPr>
        <p:spPr>
          <a:xfrm>
            <a:off x="3409786" y="1350354"/>
            <a:ext cx="5103721" cy="359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▪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 Sans"/>
              <a:buChar char="-"/>
              <a:defRPr sz="12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152400" indent="0" algn="just">
              <a:buFont typeface="Nunito Sans"/>
              <a:buNone/>
            </a:pPr>
            <a:r>
              <a:rPr lang="es-CO" sz="2800" dirty="0">
                <a:solidFill>
                  <a:srgbClr val="F67031"/>
                </a:solidFill>
              </a:rPr>
              <a:t>¿Como se puede reducir los costos  y tiempos para el desarrollo de proyectos IOT y analítica de datos? </a:t>
            </a:r>
          </a:p>
        </p:txBody>
      </p:sp>
    </p:spTree>
    <p:extLst>
      <p:ext uri="{BB962C8B-B14F-4D97-AF65-F5344CB8AC3E}">
        <p14:creationId xmlns:p14="http://schemas.microsoft.com/office/powerpoint/2010/main" val="74129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278362" y="2588817"/>
            <a:ext cx="2046300" cy="2041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/>
              <a:t>5.</a:t>
            </a:r>
            <a:br>
              <a:rPr lang="es-CO" dirty="0"/>
            </a:br>
            <a:r>
              <a:rPr lang="es-CO" sz="2800" dirty="0"/>
              <a:t>Estado del arte</a:t>
            </a:r>
            <a:endParaRPr sz="2800"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CD9B2B3-4926-496E-999E-2D6BCD3618A7}"/>
              </a:ext>
            </a:extLst>
          </p:cNvPr>
          <p:cNvGrpSpPr/>
          <p:nvPr/>
        </p:nvGrpSpPr>
        <p:grpSpPr>
          <a:xfrm>
            <a:off x="2749876" y="138383"/>
            <a:ext cx="1903173" cy="523220"/>
            <a:chOff x="2754552" y="287991"/>
            <a:chExt cx="1903173" cy="52322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443C68D-7612-4180-B52F-AB3919BA4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4552" y="287991"/>
              <a:ext cx="531573" cy="468207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8B17C61-D87F-4E5D-9F85-12967188C54F}"/>
                </a:ext>
              </a:extLst>
            </p:cNvPr>
            <p:cNvSpPr txBox="1"/>
            <p:nvPr/>
          </p:nvSpPr>
          <p:spPr>
            <a:xfrm>
              <a:off x="3286125" y="287991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Simulación de datos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3BCB475-8C2A-4943-AD87-C0368BB0A8D9}"/>
              </a:ext>
            </a:extLst>
          </p:cNvPr>
          <p:cNvGrpSpPr/>
          <p:nvPr/>
        </p:nvGrpSpPr>
        <p:grpSpPr>
          <a:xfrm>
            <a:off x="5315512" y="138383"/>
            <a:ext cx="2709387" cy="704065"/>
            <a:chOff x="5320188" y="287991"/>
            <a:chExt cx="2709387" cy="738664"/>
          </a:xfrm>
        </p:grpSpPr>
        <p:pic>
          <p:nvPicPr>
            <p:cNvPr id="8" name="Imagen 7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54556CA0-F756-4597-9113-B1BF0D0EE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274" t="19102" b="25753"/>
            <a:stretch/>
          </p:blipFill>
          <p:spPr>
            <a:xfrm>
              <a:off x="5320188" y="368365"/>
              <a:ext cx="956670" cy="378306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E315323-BBED-418A-ADF4-CD9B2361F7C9}"/>
                </a:ext>
              </a:extLst>
            </p:cNvPr>
            <p:cNvSpPr txBox="1"/>
            <p:nvPr/>
          </p:nvSpPr>
          <p:spPr>
            <a:xfrm>
              <a:off x="6400800" y="287991"/>
              <a:ext cx="16287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Patrón de diseño mvc</a:t>
              </a:r>
            </a:p>
            <a:p>
              <a:endParaRPr lang="es-CO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53F49C6-C62C-4035-8CFE-70C636A504BC}"/>
              </a:ext>
            </a:extLst>
          </p:cNvPr>
          <p:cNvGrpSpPr/>
          <p:nvPr/>
        </p:nvGrpSpPr>
        <p:grpSpPr>
          <a:xfrm>
            <a:off x="2801212" y="842448"/>
            <a:ext cx="1687531" cy="670892"/>
            <a:chOff x="2805888" y="992056"/>
            <a:chExt cx="1687531" cy="670892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2E7F42-CC9A-4AD4-BBEC-619E9EA74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5888" y="992056"/>
              <a:ext cx="496617" cy="670892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BE2F937-1DF0-40BC-A93D-564936A8E05D}"/>
                </a:ext>
              </a:extLst>
            </p:cNvPr>
            <p:cNvSpPr txBox="1"/>
            <p:nvPr/>
          </p:nvSpPr>
          <p:spPr>
            <a:xfrm>
              <a:off x="3429000" y="1077414"/>
              <a:ext cx="1064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Lenguaje java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DC7F04E-69AC-4637-A176-1FD55CBE54DF}"/>
              </a:ext>
            </a:extLst>
          </p:cNvPr>
          <p:cNvGrpSpPr/>
          <p:nvPr/>
        </p:nvGrpSpPr>
        <p:grpSpPr>
          <a:xfrm>
            <a:off x="5336647" y="807022"/>
            <a:ext cx="2538313" cy="914400"/>
            <a:chOff x="5341323" y="956630"/>
            <a:chExt cx="2538313" cy="914400"/>
          </a:xfrm>
        </p:grpSpPr>
        <p:pic>
          <p:nvPicPr>
            <p:cNvPr id="27" name="Gráfico 26" descr="Servidor">
              <a:extLst>
                <a:ext uri="{FF2B5EF4-FFF2-40B4-BE49-F238E27FC236}">
                  <a16:creationId xmlns:a16="http://schemas.microsoft.com/office/drawing/2014/main" id="{119FAA23-49FF-43A6-B69E-ABB70FDAB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41323" y="956630"/>
              <a:ext cx="914400" cy="914400"/>
            </a:xfrm>
            <a:prstGeom prst="rect">
              <a:avLst/>
            </a:prstGeom>
          </p:spPr>
        </p:pic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AF75CC7-E0F5-42E1-8EB0-C92574B33B60}"/>
                </a:ext>
              </a:extLst>
            </p:cNvPr>
            <p:cNvSpPr txBox="1"/>
            <p:nvPr/>
          </p:nvSpPr>
          <p:spPr>
            <a:xfrm>
              <a:off x="6327617" y="1070058"/>
              <a:ext cx="1552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Conexión entre sensores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C8906CA-A8BA-4CEA-9508-40BA6C3065D6}"/>
              </a:ext>
            </a:extLst>
          </p:cNvPr>
          <p:cNvGrpSpPr/>
          <p:nvPr/>
        </p:nvGrpSpPr>
        <p:grpSpPr>
          <a:xfrm>
            <a:off x="2633473" y="1717229"/>
            <a:ext cx="2593637" cy="914400"/>
            <a:chOff x="2638149" y="1866837"/>
            <a:chExt cx="2593637" cy="914400"/>
          </a:xfrm>
        </p:grpSpPr>
        <p:pic>
          <p:nvPicPr>
            <p:cNvPr id="34" name="Imagen 33" descr="Imagen que contiene objeto, cerca&#10;&#10;Descripción generada automáticamente">
              <a:extLst>
                <a:ext uri="{FF2B5EF4-FFF2-40B4-BE49-F238E27FC236}">
                  <a16:creationId xmlns:a16="http://schemas.microsoft.com/office/drawing/2014/main" id="{F79079C5-87E1-4CEF-9045-0E3B48484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8149" y="1866837"/>
              <a:ext cx="914400" cy="914400"/>
            </a:xfrm>
            <a:prstGeom prst="rect">
              <a:avLst/>
            </a:prstGeom>
          </p:spPr>
        </p:pic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81FB1359-24FD-4EC6-8E8D-64D50BBDA7F1}"/>
                </a:ext>
              </a:extLst>
            </p:cNvPr>
            <p:cNvSpPr txBox="1"/>
            <p:nvPr/>
          </p:nvSpPr>
          <p:spPr>
            <a:xfrm>
              <a:off x="3706367" y="2023872"/>
              <a:ext cx="1525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Conexión entre actuadores 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9FB66B1-5D59-478D-9D00-8A2692F691A7}"/>
              </a:ext>
            </a:extLst>
          </p:cNvPr>
          <p:cNvGrpSpPr/>
          <p:nvPr/>
        </p:nvGrpSpPr>
        <p:grpSpPr>
          <a:xfrm>
            <a:off x="5385604" y="1747142"/>
            <a:ext cx="3360246" cy="870119"/>
            <a:chOff x="5385604" y="1911118"/>
            <a:chExt cx="3360246" cy="870119"/>
          </a:xfrm>
        </p:grpSpPr>
        <p:pic>
          <p:nvPicPr>
            <p:cNvPr id="39" name="Imagen 38" descr="Imagen que contiene negro, laptop, blanco, computadora&#10;&#10;Descripción generada automáticamente">
              <a:extLst>
                <a:ext uri="{FF2B5EF4-FFF2-40B4-BE49-F238E27FC236}">
                  <a16:creationId xmlns:a16="http://schemas.microsoft.com/office/drawing/2014/main" id="{A0342B0F-1018-4BD6-B3E9-72F9D0E8A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85604" y="1911118"/>
              <a:ext cx="870119" cy="870119"/>
            </a:xfrm>
            <a:prstGeom prst="rect">
              <a:avLst/>
            </a:prstGeom>
          </p:spPr>
        </p:pic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F5588F78-9E5F-48D0-B6E0-FED04C6AC05A}"/>
                </a:ext>
              </a:extLst>
            </p:cNvPr>
            <p:cNvSpPr txBox="1"/>
            <p:nvPr/>
          </p:nvSpPr>
          <p:spPr>
            <a:xfrm>
              <a:off x="6510528" y="1911118"/>
              <a:ext cx="22353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Utilidad en procesos educativos, investigación y proyectos </a:t>
              </a:r>
            </a:p>
          </p:txBody>
        </p:sp>
      </p:grpSp>
      <p:sp>
        <p:nvSpPr>
          <p:cNvPr id="51" name="Google Shape;174;p24">
            <a:extLst>
              <a:ext uri="{FF2B5EF4-FFF2-40B4-BE49-F238E27FC236}">
                <a16:creationId xmlns:a16="http://schemas.microsoft.com/office/drawing/2014/main" id="{5D3EF4F3-1689-4FEF-98EE-54847772EDCE}"/>
              </a:ext>
            </a:extLst>
          </p:cNvPr>
          <p:cNvSpPr/>
          <p:nvPr/>
        </p:nvSpPr>
        <p:spPr>
          <a:xfrm>
            <a:off x="2595563" y="3263509"/>
            <a:ext cx="1823830" cy="1757351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1" dirty="0">
                <a:latin typeface="Cabin"/>
                <a:ea typeface="Cabin"/>
                <a:cs typeface="Cabin"/>
                <a:sym typeface="Cabin"/>
              </a:rPr>
              <a:t>Pertinente</a:t>
            </a:r>
            <a:endParaRPr sz="1200"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" name="Google Shape;174;p24">
            <a:extLst>
              <a:ext uri="{FF2B5EF4-FFF2-40B4-BE49-F238E27FC236}">
                <a16:creationId xmlns:a16="http://schemas.microsoft.com/office/drawing/2014/main" id="{B7236080-5552-4C43-919F-C0BB272256C1}"/>
              </a:ext>
            </a:extLst>
          </p:cNvPr>
          <p:cNvSpPr/>
          <p:nvPr/>
        </p:nvSpPr>
        <p:spPr>
          <a:xfrm>
            <a:off x="4117210" y="3293058"/>
            <a:ext cx="1823830" cy="1757351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Innovador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" name="Google Shape;174;p24">
            <a:extLst>
              <a:ext uri="{FF2B5EF4-FFF2-40B4-BE49-F238E27FC236}">
                <a16:creationId xmlns:a16="http://schemas.microsoft.com/office/drawing/2014/main" id="{C07ADA5D-F6DF-426B-9F0C-ACC77A9EF318}"/>
              </a:ext>
            </a:extLst>
          </p:cNvPr>
          <p:cNvSpPr/>
          <p:nvPr/>
        </p:nvSpPr>
        <p:spPr>
          <a:xfrm>
            <a:off x="5656007" y="3282474"/>
            <a:ext cx="1823830" cy="1757351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Viable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4" name="Google Shape;174;p24">
            <a:extLst>
              <a:ext uri="{FF2B5EF4-FFF2-40B4-BE49-F238E27FC236}">
                <a16:creationId xmlns:a16="http://schemas.microsoft.com/office/drawing/2014/main" id="{47D279F9-D0B0-420D-BD79-22B767945B34}"/>
              </a:ext>
            </a:extLst>
          </p:cNvPr>
          <p:cNvSpPr/>
          <p:nvPr/>
        </p:nvSpPr>
        <p:spPr>
          <a:xfrm>
            <a:off x="7215187" y="3308194"/>
            <a:ext cx="1823830" cy="1757351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Factible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9781F82-5B32-4782-BA99-6511CE926E15}"/>
              </a:ext>
            </a:extLst>
          </p:cNvPr>
          <p:cNvSpPr txBox="1"/>
          <p:nvPr/>
        </p:nvSpPr>
        <p:spPr>
          <a:xfrm>
            <a:off x="4120608" y="2795979"/>
            <a:ext cx="3507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10 trabajos de investigación evaluados </a:t>
            </a:r>
          </a:p>
        </p:txBody>
      </p:sp>
    </p:spTree>
    <p:extLst>
      <p:ext uri="{BB962C8B-B14F-4D97-AF65-F5344CB8AC3E}">
        <p14:creationId xmlns:p14="http://schemas.microsoft.com/office/powerpoint/2010/main" val="163929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" name="Google Shape;136;p20">
            <a:extLst>
              <a:ext uri="{FF2B5EF4-FFF2-40B4-BE49-F238E27FC236}">
                <a16:creationId xmlns:a16="http://schemas.microsoft.com/office/drawing/2014/main" id="{E290C460-43C0-4A49-A1EE-F69EF132C761}"/>
              </a:ext>
            </a:extLst>
          </p:cNvPr>
          <p:cNvSpPr txBox="1">
            <a:spLocks/>
          </p:cNvSpPr>
          <p:nvPr/>
        </p:nvSpPr>
        <p:spPr>
          <a:xfrm>
            <a:off x="277099" y="284200"/>
            <a:ext cx="2175155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s-CO" sz="4800" b="1" dirty="0"/>
              <a:t>6.</a:t>
            </a:r>
          </a:p>
          <a:p>
            <a:r>
              <a:rPr lang="es-CO" dirty="0"/>
              <a:t>Antecedentes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85ABB61-83BE-4DCB-8739-337DEC8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5234"/>
              </p:ext>
            </p:extLst>
          </p:nvPr>
        </p:nvGraphicFramePr>
        <p:xfrm>
          <a:off x="2660073" y="0"/>
          <a:ext cx="6483926" cy="5056911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780763">
                  <a:extLst>
                    <a:ext uri="{9D8B030D-6E8A-4147-A177-3AD203B41FA5}">
                      <a16:colId xmlns:a16="http://schemas.microsoft.com/office/drawing/2014/main" val="1971417247"/>
                    </a:ext>
                  </a:extLst>
                </a:gridCol>
                <a:gridCol w="660136">
                  <a:extLst>
                    <a:ext uri="{9D8B030D-6E8A-4147-A177-3AD203B41FA5}">
                      <a16:colId xmlns:a16="http://schemas.microsoft.com/office/drawing/2014/main" val="3754533321"/>
                    </a:ext>
                  </a:extLst>
                </a:gridCol>
                <a:gridCol w="463370">
                  <a:extLst>
                    <a:ext uri="{9D8B030D-6E8A-4147-A177-3AD203B41FA5}">
                      <a16:colId xmlns:a16="http://schemas.microsoft.com/office/drawing/2014/main" val="264586688"/>
                    </a:ext>
                  </a:extLst>
                </a:gridCol>
                <a:gridCol w="677653">
                  <a:extLst>
                    <a:ext uri="{9D8B030D-6E8A-4147-A177-3AD203B41FA5}">
                      <a16:colId xmlns:a16="http://schemas.microsoft.com/office/drawing/2014/main" val="1521113689"/>
                    </a:ext>
                  </a:extLst>
                </a:gridCol>
                <a:gridCol w="631702">
                  <a:extLst>
                    <a:ext uri="{9D8B030D-6E8A-4147-A177-3AD203B41FA5}">
                      <a16:colId xmlns:a16="http://schemas.microsoft.com/office/drawing/2014/main" val="368161551"/>
                    </a:ext>
                  </a:extLst>
                </a:gridCol>
                <a:gridCol w="694132">
                  <a:extLst>
                    <a:ext uri="{9D8B030D-6E8A-4147-A177-3AD203B41FA5}">
                      <a16:colId xmlns:a16="http://schemas.microsoft.com/office/drawing/2014/main" val="1927409650"/>
                    </a:ext>
                  </a:extLst>
                </a:gridCol>
                <a:gridCol w="600798">
                  <a:extLst>
                    <a:ext uri="{9D8B030D-6E8A-4147-A177-3AD203B41FA5}">
                      <a16:colId xmlns:a16="http://schemas.microsoft.com/office/drawing/2014/main" val="2969888227"/>
                    </a:ext>
                  </a:extLst>
                </a:gridCol>
                <a:gridCol w="975372">
                  <a:extLst>
                    <a:ext uri="{9D8B030D-6E8A-4147-A177-3AD203B41FA5}">
                      <a16:colId xmlns:a16="http://schemas.microsoft.com/office/drawing/2014/main" val="3393663629"/>
                    </a:ext>
                  </a:extLst>
                </a:gridCol>
              </a:tblGrid>
              <a:tr h="1015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s-CO" sz="700" dirty="0">
                          <a:effectLst/>
                        </a:rPr>
                      </a:br>
                      <a:r>
                        <a:rPr lang="es-CO" sz="700" dirty="0">
                          <a:effectLst/>
                        </a:rPr>
                        <a:t>Proyectos</a:t>
                      </a:r>
                      <a:endParaRPr lang="es-CO" sz="9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b="1" dirty="0">
                          <a:effectLst/>
                        </a:rPr>
                        <a:t>Simulación de datos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b="1" dirty="0">
                          <a:effectLst/>
                        </a:rPr>
                        <a:t>Patrón de diseño MVC</a:t>
                      </a:r>
                      <a:endParaRPr lang="es-CO" sz="9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b="1" dirty="0">
                          <a:effectLst/>
                        </a:rPr>
                        <a:t>Lenguaje JAVA</a:t>
                      </a:r>
                      <a:endParaRPr lang="es-CO" sz="9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b="1" dirty="0">
                          <a:effectLst/>
                        </a:rPr>
                        <a:t>Conexión entre sensores</a:t>
                      </a:r>
                      <a:endParaRPr lang="es-CO" sz="9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b="1" dirty="0">
                          <a:effectLst/>
                        </a:rPr>
                        <a:t>Conexión entre actuadores</a:t>
                      </a:r>
                      <a:endParaRPr lang="es-CO" sz="9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b="1" dirty="0">
                          <a:effectLst/>
                        </a:rPr>
                        <a:t>S.O Windows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b="1" dirty="0">
                          <a:effectLst/>
                        </a:rPr>
                        <a:t> </a:t>
                      </a:r>
                      <a:endParaRPr lang="es-CO" sz="9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b="1" dirty="0">
                          <a:effectLst/>
                        </a:rPr>
                        <a:t>Utilidad en procesos educativos, investigación y proyectos</a:t>
                      </a:r>
                      <a:endParaRPr lang="es-CO" sz="9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97195"/>
                  </a:ext>
                </a:extLst>
              </a:tr>
              <a:tr h="287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Desarrollo de simulación </a:t>
                      </a:r>
                      <a:r>
                        <a:rPr lang="es-CO" sz="900" dirty="0" err="1">
                          <a:effectLst/>
                        </a:rPr>
                        <a:t>IoT</a:t>
                      </a:r>
                      <a:endParaRPr lang="es-CO" sz="9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806170"/>
                  </a:ext>
                </a:extLst>
              </a:tr>
              <a:tr h="397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IOT based wireless sensor network for traffic</a:t>
                      </a:r>
                      <a:endParaRPr lang="es-CO" sz="9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>
                          <a:effectLst/>
                        </a:rPr>
                        <a:t> </a:t>
                      </a:r>
                      <a:endParaRPr lang="es-CO" sz="10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>
                          <a:effectLst/>
                        </a:rPr>
                        <a:t> </a:t>
                      </a:r>
                      <a:endParaRPr lang="es-CO" sz="10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>
                          <a:effectLst/>
                        </a:rPr>
                        <a:t> </a:t>
                      </a:r>
                      <a:endParaRPr lang="es-CO" sz="10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85787"/>
                  </a:ext>
                </a:extLst>
              </a:tr>
              <a:tr h="807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An IoT simulator in NS3 and a key-based authentication architecture for IoT devices using Blockchain</a:t>
                      </a:r>
                      <a:endParaRPr lang="es-CO" sz="9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954243"/>
                  </a:ext>
                </a:extLst>
              </a:tr>
              <a:tr h="1224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 Versatile Emulator of </a:t>
                      </a:r>
                      <a:r>
                        <a:rPr lang="en-US" sz="900" dirty="0" err="1">
                          <a:effectLst/>
                        </a:rPr>
                        <a:t>MitM</a:t>
                      </a:r>
                      <a:r>
                        <a:rPr lang="en-US" sz="900" dirty="0">
                          <a:effectLst/>
                        </a:rPr>
                        <a:t> for the identification of vulnerabilities of </a:t>
                      </a:r>
                      <a:r>
                        <a:rPr lang="en-US" sz="900" dirty="0" err="1">
                          <a:effectLst/>
                        </a:rPr>
                        <a:t>IoT</a:t>
                      </a:r>
                      <a:r>
                        <a:rPr lang="en-US" sz="900" dirty="0">
                          <a:effectLst/>
                        </a:rPr>
                        <a:t> devices, a case of vulnerabilities of </a:t>
                      </a:r>
                      <a:r>
                        <a:rPr lang="en-US" sz="900" dirty="0" err="1">
                          <a:effectLst/>
                        </a:rPr>
                        <a:t>IoT</a:t>
                      </a:r>
                      <a:r>
                        <a:rPr lang="en-US" sz="900" dirty="0">
                          <a:effectLst/>
                        </a:rPr>
                        <a:t> devices, a case of study: smartphones</a:t>
                      </a:r>
                      <a:endParaRPr lang="es-CO" sz="9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69924"/>
                  </a:ext>
                </a:extLst>
              </a:tr>
              <a:tr h="2206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dirty="0" err="1">
                          <a:effectLst/>
                        </a:rPr>
                        <a:t>Emulation</a:t>
                      </a:r>
                      <a:r>
                        <a:rPr lang="es-CO" sz="900" dirty="0">
                          <a:effectLst/>
                        </a:rPr>
                        <a:t> </a:t>
                      </a:r>
                      <a:r>
                        <a:rPr lang="es-CO" sz="900" dirty="0" err="1">
                          <a:effectLst/>
                        </a:rPr>
                        <a:t>of</a:t>
                      </a:r>
                      <a:r>
                        <a:rPr lang="es-CO" sz="900" dirty="0">
                          <a:effectLst/>
                        </a:rPr>
                        <a:t> </a:t>
                      </a:r>
                      <a:r>
                        <a:rPr lang="es-CO" sz="900" dirty="0" err="1">
                          <a:effectLst/>
                        </a:rPr>
                        <a:t>IoT</a:t>
                      </a:r>
                      <a:r>
                        <a:rPr lang="es-CO" sz="900" dirty="0">
                          <a:effectLst/>
                        </a:rPr>
                        <a:t> </a:t>
                      </a:r>
                      <a:r>
                        <a:rPr lang="es-CO" sz="900" dirty="0" err="1">
                          <a:effectLst/>
                        </a:rPr>
                        <a:t>Devices</a:t>
                      </a:r>
                      <a:endParaRPr lang="es-CO" sz="9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>
                          <a:effectLst/>
                        </a:rPr>
                        <a:t> </a:t>
                      </a:r>
                      <a:endParaRPr lang="es-CO" sz="10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>
                          <a:effectLst/>
                        </a:rPr>
                        <a:t> </a:t>
                      </a:r>
                      <a:endParaRPr lang="es-CO" sz="10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85997"/>
                  </a:ext>
                </a:extLst>
              </a:tr>
              <a:tr h="2206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dirty="0" err="1">
                          <a:effectLst/>
                        </a:rPr>
                        <a:t>OMNeT</a:t>
                      </a:r>
                      <a:r>
                        <a:rPr lang="es-CO" sz="900" dirty="0">
                          <a:effectLst/>
                        </a:rPr>
                        <a:t> ++</a:t>
                      </a:r>
                      <a:endParaRPr lang="es-CO" sz="9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>
                          <a:effectLst/>
                        </a:rPr>
                        <a:t> </a:t>
                      </a:r>
                      <a:endParaRPr lang="es-CO" sz="10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>
                          <a:effectLst/>
                        </a:rPr>
                        <a:t> </a:t>
                      </a:r>
                      <a:endParaRPr lang="es-CO" sz="10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199351"/>
                  </a:ext>
                </a:extLst>
              </a:tr>
              <a:tr h="2206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NS3</a:t>
                      </a:r>
                      <a:endParaRPr lang="es-CO" sz="900" dirty="0">
                        <a:effectLst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>
                          <a:effectLst/>
                        </a:rPr>
                        <a:t> </a:t>
                      </a:r>
                      <a:endParaRPr lang="es-CO" sz="10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>
                          <a:effectLst/>
                        </a:rPr>
                        <a:t> </a:t>
                      </a:r>
                      <a:endParaRPr lang="es-CO" sz="10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799834"/>
                  </a:ext>
                </a:extLst>
              </a:tr>
              <a:tr h="2206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TOSSIM</a:t>
                      </a:r>
                      <a:endParaRPr lang="es-CO" sz="9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>
                          <a:effectLst/>
                        </a:rPr>
                        <a:t> </a:t>
                      </a:r>
                      <a:endParaRPr lang="es-CO" sz="10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>
                          <a:effectLst/>
                        </a:rPr>
                        <a:t> </a:t>
                      </a:r>
                      <a:endParaRPr lang="es-CO" sz="10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01505"/>
                  </a:ext>
                </a:extLst>
              </a:tr>
              <a:tr h="2206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COOJA</a:t>
                      </a:r>
                      <a:endParaRPr lang="es-CO" sz="9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89760"/>
                  </a:ext>
                </a:extLst>
              </a:tr>
              <a:tr h="2206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YAFS</a:t>
                      </a:r>
                      <a:endParaRPr lang="es-CO" sz="9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 </a:t>
                      </a:r>
                      <a:endParaRPr lang="es-CO" sz="10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10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62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2822862" y="284200"/>
            <a:ext cx="2626200" cy="3036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 b="1" i="0" dirty="0">
                <a:solidFill>
                  <a:srgbClr val="6D6D6D"/>
                </a:solidFill>
                <a:latin typeface="Nunito Sans" panose="020B0604020202020204" charset="0"/>
              </a:rPr>
              <a:t>Objetivos generales:</a:t>
            </a:r>
          </a:p>
          <a:p>
            <a:pPr marL="171450" indent="-171450" algn="just">
              <a:buClr>
                <a:srgbClr val="F67031"/>
              </a:buClr>
              <a:buFont typeface="Wingdings" panose="05000000000000000000" pitchFamily="2" charset="2"/>
              <a:buChar char="§"/>
            </a:pPr>
            <a:r>
              <a:rPr lang="es-CO" sz="1200" i="0" dirty="0">
                <a:solidFill>
                  <a:srgbClr val="6D6D6D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Desarrollar un emulador de redes </a:t>
            </a:r>
            <a:r>
              <a:rPr lang="es-CO" sz="1200" i="0" dirty="0" err="1">
                <a:solidFill>
                  <a:srgbClr val="6D6D6D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es-CO" sz="1200" i="0" dirty="0">
                <a:solidFill>
                  <a:srgbClr val="6D6D6D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 que pueda hacer el diseño lógico de la red y genere datos para facilitar el diseño y prueba conceptual de proyectos de </a:t>
            </a:r>
            <a:r>
              <a:rPr lang="es-CO" sz="1200" i="0" dirty="0" err="1">
                <a:solidFill>
                  <a:srgbClr val="6D6D6D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es-CO" sz="1200" i="0" dirty="0">
                <a:solidFill>
                  <a:srgbClr val="6D6D6D"/>
                </a:solidFill>
                <a:effectLst/>
                <a:latin typeface="Nunito Sans" panose="020B0604020202020204" charset="0"/>
                <a:ea typeface="Meiryo" panose="020B0604030504040204" pitchFamily="34" charset="-128"/>
                <a:cs typeface="Arial" panose="020B0604020202020204" pitchFamily="34" charset="0"/>
              </a:rPr>
              <a:t> o analítica de datos. </a:t>
            </a:r>
          </a:p>
          <a:p>
            <a:pPr marL="0" indent="0">
              <a:buClr>
                <a:srgbClr val="F67031"/>
              </a:buClr>
              <a:buNone/>
            </a:pPr>
            <a:endParaRPr lang="es-CO" b="1" dirty="0">
              <a:solidFill>
                <a:srgbClr val="F67031"/>
              </a:solidFill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2"/>
          </p:nvPr>
        </p:nvSpPr>
        <p:spPr>
          <a:xfrm>
            <a:off x="5970724" y="246009"/>
            <a:ext cx="2715900" cy="465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Nunito Sans" panose="020B0604020202020204" charset="0"/>
                <a:ea typeface="New Gulim" panose="02030600000101010101" pitchFamily="18" charset="-127"/>
              </a:rPr>
              <a:t>Objetivos especificos: </a:t>
            </a:r>
            <a:endParaRPr lang="es-CO" sz="1800" b="1" dirty="0">
              <a:solidFill>
                <a:srgbClr val="F67031"/>
              </a:solidFill>
              <a:latin typeface="Nunito Sans" panose="020B0604020202020204" charset="0"/>
              <a:ea typeface="New Gulim" panose="02030600000101010101" pitchFamily="18" charset="-127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effectLst/>
                <a:latin typeface="Nunito Sans" panose="020B0604020202020204" charset="0"/>
                <a:ea typeface="New Gulim" panose="02030600000101010101" pitchFamily="18" charset="-127"/>
                <a:cs typeface="Arial" panose="020B0604020202020204" pitchFamily="34" charset="0"/>
              </a:rPr>
              <a:t>Especificar los requerimientos de software para emular dispositivos, protocolos y arquitecturas de redes </a:t>
            </a:r>
            <a:r>
              <a:rPr lang="es-CO" sz="1200" dirty="0" err="1">
                <a:effectLst/>
                <a:latin typeface="Nunito Sans" panose="020B0604020202020204" charset="0"/>
                <a:ea typeface="New Gulim" panose="02030600000101010101" pitchFamily="18" charset="-127"/>
                <a:cs typeface="Arial" panose="020B0604020202020204" pitchFamily="34" charset="0"/>
              </a:rPr>
              <a:t>IoT</a:t>
            </a:r>
            <a:r>
              <a:rPr lang="es-CO" sz="1200" dirty="0">
                <a:effectLst/>
                <a:latin typeface="Nunito Sans" panose="020B0604020202020204" charset="0"/>
                <a:ea typeface="New Gulim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effectLst/>
                <a:latin typeface="Nunito Sans" panose="020B0604020202020204" charset="0"/>
                <a:ea typeface="New Gulim" panose="02030600000101010101" pitchFamily="18" charset="-127"/>
                <a:cs typeface="Arial" panose="020B0604020202020204" pitchFamily="34" charset="0"/>
              </a:rPr>
              <a:t>Diseñar los modelos de simulación necesarios para la emulación de dispositivos y enlaces de comunicación </a:t>
            </a:r>
            <a:r>
              <a:rPr lang="es-CO" sz="1200" dirty="0" err="1">
                <a:effectLst/>
                <a:latin typeface="Nunito Sans" panose="020B0604020202020204" charset="0"/>
                <a:ea typeface="New Gulim" panose="02030600000101010101" pitchFamily="18" charset="-127"/>
                <a:cs typeface="Arial" panose="020B0604020202020204" pitchFamily="34" charset="0"/>
              </a:rPr>
              <a:t>IoT</a:t>
            </a:r>
            <a:r>
              <a:rPr lang="es-CO" sz="1200" dirty="0">
                <a:effectLst/>
                <a:latin typeface="Nunito Sans" panose="020B0604020202020204" charset="0"/>
                <a:ea typeface="New Gulim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effectLst/>
                <a:latin typeface="Nunito Sans" panose="020B0604020202020204" charset="0"/>
                <a:ea typeface="New Gulim" panose="02030600000101010101" pitchFamily="18" charset="-127"/>
                <a:cs typeface="Arial" panose="020B0604020202020204" pitchFamily="34" charset="0"/>
              </a:rPr>
              <a:t>Construir el emulador </a:t>
            </a:r>
            <a:r>
              <a:rPr lang="es-CO" sz="1200" dirty="0" err="1">
                <a:effectLst/>
                <a:latin typeface="Nunito Sans" panose="020B0604020202020204" charset="0"/>
                <a:ea typeface="New Gulim" panose="02030600000101010101" pitchFamily="18" charset="-127"/>
                <a:cs typeface="Arial" panose="020B0604020202020204" pitchFamily="34" charset="0"/>
              </a:rPr>
              <a:t>IoT</a:t>
            </a:r>
            <a:r>
              <a:rPr lang="es-CO" sz="1200" dirty="0">
                <a:effectLst/>
                <a:latin typeface="Nunito Sans" panose="020B0604020202020204" charset="0"/>
                <a:ea typeface="New Gulim" panose="02030600000101010101" pitchFamily="18" charset="-127"/>
                <a:cs typeface="Arial" panose="020B0604020202020204" pitchFamily="34" charset="0"/>
              </a:rPr>
              <a:t> implementando los modelos de simulación diseñados sobre una aplicación con interfaz gráfica amigable.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F67031"/>
              </a:buClr>
              <a:buFont typeface="Wingdings" panose="05000000000000000000" pitchFamily="2" charset="2"/>
              <a:buChar char="§"/>
            </a:pPr>
            <a:r>
              <a:rPr lang="es-CO" sz="1200" dirty="0">
                <a:effectLst/>
                <a:latin typeface="Nunito Sans" panose="020B0604020202020204" charset="0"/>
                <a:ea typeface="New Gulim" panose="02030600000101010101" pitchFamily="18" charset="-127"/>
                <a:cs typeface="Arial" panose="020B0604020202020204" pitchFamily="34" charset="0"/>
              </a:rPr>
              <a:t>Realizar pruebas funcionales para comprobar el óptimo funcionamiento del emulador.</a:t>
            </a:r>
            <a:endParaRPr lang="es-CO" sz="1200" dirty="0">
              <a:solidFill>
                <a:srgbClr val="163856"/>
              </a:solidFill>
              <a:latin typeface="Nunito Sans" panose="020B0604020202020204" charset="0"/>
              <a:ea typeface="New Gulim" panose="02030600000101010101" pitchFamily="18" charset="-127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36;p20">
            <a:extLst>
              <a:ext uri="{FF2B5EF4-FFF2-40B4-BE49-F238E27FC236}">
                <a16:creationId xmlns:a16="http://schemas.microsoft.com/office/drawing/2014/main" id="{5A0C89CB-8736-4E9F-A956-7FC55D194B32}"/>
              </a:ext>
            </a:extLst>
          </p:cNvPr>
          <p:cNvSpPr txBox="1">
            <a:spLocks/>
          </p:cNvSpPr>
          <p:nvPr/>
        </p:nvSpPr>
        <p:spPr>
          <a:xfrm>
            <a:off x="277100" y="284200"/>
            <a:ext cx="2024100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s-CO" sz="4800" b="1" dirty="0">
                <a:solidFill>
                  <a:schemeClr val="bg1"/>
                </a:solidFill>
              </a:rPr>
              <a:t>7.</a:t>
            </a:r>
          </a:p>
          <a:p>
            <a:r>
              <a:rPr lang="es-CO" dirty="0">
                <a:solidFill>
                  <a:schemeClr val="bg1"/>
                </a:solidFill>
              </a:rPr>
              <a:t>Objetivos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1727</Words>
  <Application>Microsoft Office PowerPoint</Application>
  <PresentationFormat>On-screen Show (16:9)</PresentationFormat>
  <Paragraphs>305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Cabin</vt:lpstr>
      <vt:lpstr>Century Gothic</vt:lpstr>
      <vt:lpstr>Wingdings</vt:lpstr>
      <vt:lpstr>Georgia</vt:lpstr>
      <vt:lpstr>Arial</vt:lpstr>
      <vt:lpstr>Calibri</vt:lpstr>
      <vt:lpstr>Nunito Sans</vt:lpstr>
      <vt:lpstr>Cabin Condensed</vt:lpstr>
      <vt:lpstr>Ulysses template</vt:lpstr>
      <vt:lpstr>Emulador para el Desarrollo de proyectos IoT NioTe  Integrantes Camilo Andrés Díaz Gómez Juan Esteban Contreras Díaz Jhonatan Mauricio Villarreal Corredor</vt:lpstr>
      <vt:lpstr>Tabla de contenido</vt:lpstr>
      <vt:lpstr> 1. Justificación</vt:lpstr>
      <vt:lpstr>2. Contexto</vt:lpstr>
      <vt:lpstr>3. Problematica</vt:lpstr>
      <vt:lpstr>PowerPoint Presentation</vt:lpstr>
      <vt:lpstr>5. Estado del arte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10. Metodología  Fase 1: Análisis</vt:lpstr>
      <vt:lpstr>10. Metodología  Fase 2: Diseño</vt:lpstr>
      <vt:lpstr>10. Metodología  Fase 3: Construcción</vt:lpstr>
      <vt:lpstr>PowerPoint Presentation</vt:lpstr>
      <vt:lpstr>PowerPoint Presentation</vt:lpstr>
      <vt:lpstr>PowerPoint Presentation</vt:lpstr>
      <vt:lpstr>14.  Análisis de resultados </vt:lpstr>
      <vt:lpstr>14.  Análisis de resultados </vt:lpstr>
      <vt:lpstr>15. Conclusiones</vt:lpstr>
      <vt:lpstr>15.1 Lecciones aprendidas</vt:lpstr>
      <vt:lpstr>15.2 Trabajos futuros</vt:lpstr>
      <vt:lpstr> Capturas NioTe</vt:lpstr>
      <vt:lpstr> Capturas NioTe</vt:lpstr>
      <vt:lpstr>Gracias por su atención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(OR SLIDEDOC) TITLE</dc:title>
  <dc:creator>CamiloDiazGomez</dc:creator>
  <cp:lastModifiedBy>Camilo Andrés Díaz Gómez</cp:lastModifiedBy>
  <cp:revision>42</cp:revision>
  <dcterms:modified xsi:type="dcterms:W3CDTF">2020-11-25T02:40:55Z</dcterms:modified>
</cp:coreProperties>
</file>