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93" r:id="rId3"/>
    <p:sldId id="276" r:id="rId4"/>
    <p:sldId id="275" r:id="rId5"/>
    <p:sldId id="277" r:id="rId6"/>
    <p:sldId id="278" r:id="rId7"/>
    <p:sldId id="279" r:id="rId8"/>
    <p:sldId id="257" r:id="rId9"/>
    <p:sldId id="267" r:id="rId10"/>
    <p:sldId id="268" r:id="rId11"/>
    <p:sldId id="269" r:id="rId12"/>
    <p:sldId id="281" r:id="rId13"/>
    <p:sldId id="282" r:id="rId14"/>
    <p:sldId id="285" r:id="rId15"/>
    <p:sldId id="286" r:id="rId16"/>
    <p:sldId id="288" r:id="rId17"/>
    <p:sldId id="289" r:id="rId18"/>
    <p:sldId id="292" r:id="rId19"/>
    <p:sldId id="259" r:id="rId20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milo Andrés Díaz Gómez" initials="CADG" lastIdx="19" clrIdx="0">
    <p:extLst>
      <p:ext uri="{19B8F6BF-5375-455C-9EA6-DF929625EA0E}">
        <p15:presenceInfo xmlns:p15="http://schemas.microsoft.com/office/powerpoint/2012/main" userId="0ae0bfa1070be200" providerId="Windows Live"/>
      </p:ext>
    </p:extLst>
  </p:cmAuthor>
  <p:cmAuthor id="2" name="JUAN ESTEBAN CONTRERAS DIAZ" initials="JECD" lastIdx="9" clrIdx="1">
    <p:extLst>
      <p:ext uri="{19B8F6BF-5375-455C-9EA6-DF929625EA0E}">
        <p15:presenceInfo xmlns:p15="http://schemas.microsoft.com/office/powerpoint/2012/main" userId="JUAN ESTEBAN CONTRERAS DIAZ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3556"/>
    <a:srgbClr val="1A1557"/>
    <a:srgbClr val="163856"/>
    <a:srgbClr val="143350"/>
    <a:srgbClr val="DB1744"/>
    <a:srgbClr val="8724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8" autoAdjust="0"/>
    <p:restoredTop sz="94586"/>
  </p:normalViewPr>
  <p:slideViewPr>
    <p:cSldViewPr snapToGrid="0" snapToObjects="1">
      <p:cViewPr varScale="1">
        <p:scale>
          <a:sx n="70" d="100"/>
          <a:sy n="70" d="100"/>
        </p:scale>
        <p:origin x="56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1-13T20:31:31.180" idx="5">
    <p:pos x="1834" y="1141"/>
    <p:text>https://dev-res.thumbr.io/libraries/25/69/37/lib/1493136616377_5.jpg?size=854x493s&amp;ext=jpg</p:text>
    <p:extLst>
      <p:ext uri="{C676402C-5697-4E1C-873F-D02D1690AC5C}">
        <p15:threadingInfo xmlns:p15="http://schemas.microsoft.com/office/powerpoint/2012/main" timeZoneBias="300"/>
      </p:ext>
    </p:extLst>
  </p:cm>
  <p:cm authorId="2" dt="2020-11-13T20:31:41.465" idx="6">
    <p:pos x="3408" y="2301"/>
    <p:text>https://zaragozamakerspace.com/wp-content/uploads/2018/12/MVC_Diagram.png</p:text>
    <p:extLst>
      <p:ext uri="{C676402C-5697-4E1C-873F-D02D1690AC5C}">
        <p15:threadingInfo xmlns:p15="http://schemas.microsoft.com/office/powerpoint/2012/main" timeZoneBias="300"/>
      </p:ext>
    </p:extLst>
  </p:cm>
  <p:cm authorId="2" dt="2020-11-13T20:32:03.982" idx="7">
    <p:pos x="4413" y="1034"/>
    <p:text>https://cambiodigital-ol.com/wp-content/uploads/2018/11/Logo_Java.jpg</p:text>
    <p:extLst>
      <p:ext uri="{C676402C-5697-4E1C-873F-D02D1690AC5C}">
        <p15:threadingInfo xmlns:p15="http://schemas.microsoft.com/office/powerpoint/2012/main" timeZoneBias="300"/>
      </p:ext>
    </p:extLst>
  </p:cm>
  <p:cm authorId="2" dt="2020-11-13T20:32:21.512" idx="8">
    <p:pos x="7361" y="1042"/>
    <p:text>https://blog.nivel4.com/wp-content/uploads/2020/04/slideshow-1.png</p:text>
    <p:extLst>
      <p:ext uri="{C676402C-5697-4E1C-873F-D02D1690AC5C}">
        <p15:threadingInfo xmlns:p15="http://schemas.microsoft.com/office/powerpoint/2012/main" timeZoneBias="300"/>
      </p:ext>
    </p:extLst>
  </p:cm>
  <p:cm authorId="2" dt="2020-11-13T20:32:39.157" idx="9">
    <p:pos x="6010" y="2360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22:37:04.131" idx="2">
    <p:pos x="2538" y="1438"/>
    <p:text>•	El emulador se compromete a tener una interfaz amigable con el usuario con el fin de un fácil y entendimiento ante la aplicación.</p:text>
    <p:extLst>
      <p:ext uri="{C676402C-5697-4E1C-873F-D02D1690AC5C}">
        <p15:threadingInfo xmlns:p15="http://schemas.microsoft.com/office/powerpoint/2012/main" timeZoneBias="300"/>
      </p:ext>
    </p:extLst>
  </p:cm>
  <p:cm authorId="1" dt="2020-11-11T22:47:17.603" idx="7">
    <p:pos x="2538" y="1574"/>
    <p:text>https://www.trace-software.com/es/wp-content/uploads/sites/3/2014/09/eleccalc-user-interface.png</p:text>
    <p:extLst>
      <p:ext uri="{C676402C-5697-4E1C-873F-D02D1690AC5C}">
        <p15:threadingInfo xmlns:p15="http://schemas.microsoft.com/office/powerpoint/2012/main" timeZoneBias="300">
          <p15:parentCm authorId="1" idx="2"/>
        </p15:threadingInfo>
      </p:ext>
    </p:extLst>
  </p:cm>
  <p:cm authorId="1" dt="2020-11-11T22:44:27.316" idx="3">
    <p:pos x="4583" y="1324"/>
    <p:text>•	El emulador se compromete a guardar los datos generados en archivos planos.</p:text>
    <p:extLst>
      <p:ext uri="{C676402C-5697-4E1C-873F-D02D1690AC5C}">
        <p15:threadingInfo xmlns:p15="http://schemas.microsoft.com/office/powerpoint/2012/main" timeZoneBias="300"/>
      </p:ext>
    </p:extLst>
  </p:cm>
  <p:cm authorId="1" dt="2020-11-11T22:47:08.537" idx="6">
    <p:pos x="4583" y="1460"/>
    <p:text>data:image/png;base64,iVBORw0KGgoAAAANSUhEUgAAAOEAAADhCAMAAAAJbSJIAAAATlBMVEXo6OgAAACkqa3R09Pt7e2hoaHX2dnU1tazt7rq6ure39+gpqrl5eXb3NzR09W9wcPEx8iNkZSoqqqcoqevs7bBxMbNz9GSkpKqr7K+wcSvWhd5AAAEQElEQVR4nO3cC5OaMBQFYCouEEB066P6//9oZZXcgDwCyHoPc06nnRqQ4RshuUA0+NOR742afHXto1cC/cIs/rt24SWaQ4QQhnOIGMI5RBDhDCKKcDoRRjiZiCOcSgQSTiQiCacRoYSTiFjCKUQw4QQimnA8EU44mognHEsEFI4kdgsTNQmbGUXsFH5tjZJs41nEHmGgJOZVOIYIKhxBRBX6E2GF3kRcoS8RWOhJRBb6EaGFXkRsoQ8RXOhBRBcOE+GFg0R84RBxBcIB4hqE/cRVCHuJCMJBYC8RQZju0sHk/4CFgdetjs4JGwhCn1BIof5QSKH+UEih/iwtXOipkyJhtEwUCT2ub6aEQgoppJBCCqGE8TJRJPx8KKRQfyikUH9UX+NDCIeffvUEQvhbtRmmcExtRiGFFFJIIYWahfmcQAg/Hwop1B8KKdSfxcfDRfZ6zFY11zQ9oZBCCimkkEIKVQlnPbd4yxMN1c+e3vJUipU3hfpDIYX6gzZa6BOG752TuBtPBKvaIgoppJBCCilEFMbv/d6hwhF//VXb50MhhfpDIYVDWWgIGJGlhTuPpIsSNVRtE0qxEaGQwqFQSOH8UEjhUNYv/HwopFB/KKRQfyikUH8opFB/KKRQfyikUH8opFB/KKRQfyikUH8opFB/KKSwL/1T2TrmtXWtM3ku3JLCPAyLnz9h4f69/1tEJi+qlsKd15YX1ZuKODBxUcjrnw2F1Ya8f4RnQaEpjllXEmMS++IqQnOw7zkejDl1buDoPd1vSWGcbTqS3YxJ5dWl2luTyzonE5ikawObTL8wMBdZnD931+xtW0kAFwbmVHtZviM92qZzuQa6MJUP7PFdmPu5WbVc8wBfeO9W7AqncpsmEnJhEIS2L3V27Jn9Y/+utj0sG+SwTR6fqe1LX7agoy9ND8/YPd9ULcVDEDlHpXnteszlufrZLkiqLWgYD21Fsr3ZXW+UJNJ3lj2LfE7V8FGtbQeR7LDVVNNYqYwBzSWi2uRyVl4b+y9jZ3YYPcvvs0K3N5JeJWt+yxBZ6A4QVnFrKrCFeRMoFc46hLXi7YEIXxDYwuZxmiWvm0cXpnVhy1AOLnSLtw4CvNA9E09tAnBh4yht+8Y9urDe01zbVoEWNkeL7LyyvtS5XfPM8fULJtjC16rtuqqaxhRyWW//s6a61KlKs0Pjgn8lwptzTSgfZ7P2xhW6x2hs5JR83qZZgdC5E1XeIm67C44t3O7rx6VboNbqb1Sh2ckd7udnJjflTrU1QYVyjFb1tmt2KaBC55i0t56c+45HpwTHFJqdAM9tT9ecEhxUKOec2+qMH3uL0S+82Qe70uY87C3cU04eDUv7/RKyajvrFKb2p2ikLZLfp6kNDLmzQJqrlmj8b9n8ymyTthkUndMqWhfM+D0izqehUH8opFB/KKRQfyikUH8opFB/KKRQfyhcs/A/OTjln6gWrdkAAAAASUVORK5CYII=</p:text>
    <p:extLst>
      <p:ext uri="{C676402C-5697-4E1C-873F-D02D1690AC5C}">
        <p15:threadingInfo xmlns:p15="http://schemas.microsoft.com/office/powerpoint/2012/main" timeZoneBias="300">
          <p15:parentCm authorId="1" idx="3"/>
        </p15:threadingInfo>
      </p:ext>
    </p:extLst>
  </p:cm>
  <p:cm authorId="1" dt="2020-11-11T22:46:03.475" idx="4">
    <p:pos x="7435" y="1310"/>
    <p:text>•	El emulador se basará en un modelo realístico para la generación de datos aleatorios.</p:text>
    <p:extLst>
      <p:ext uri="{C676402C-5697-4E1C-873F-D02D1690AC5C}">
        <p15:threadingInfo xmlns:p15="http://schemas.microsoft.com/office/powerpoint/2012/main" timeZoneBias="300"/>
      </p:ext>
    </p:extLst>
  </p:cm>
  <p:cm authorId="1" dt="2020-11-11T22:46:58.972" idx="5">
    <p:pos x="7435" y="1446"/>
    <p:text>https://dev-res.thumbr.io/libraries/25/69/37/lib/1493136616377_5.jpg?size=854x493s&amp;ext=jpg</p:text>
    <p:extLst>
      <p:ext uri="{C676402C-5697-4E1C-873F-D02D1690AC5C}">
        <p15:threadingInfo xmlns:p15="http://schemas.microsoft.com/office/powerpoint/2012/main" timeZoneBias="300">
          <p15:parentCm authorId="1" idx="4"/>
        </p15:threadingInfo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11-11T22:48:55.692" idx="8">
    <p:pos x="2638" y="1371"/>
    <p:text>Tendrá todos los sensores y actuadores que hay disponibles en la actualidad.</p:text>
    <p:extLst>
      <p:ext uri="{C676402C-5697-4E1C-873F-D02D1690AC5C}">
        <p15:threadingInfo xmlns:p15="http://schemas.microsoft.com/office/powerpoint/2012/main" timeZoneBias="300"/>
      </p:ext>
    </p:extLst>
  </p:cm>
  <p:cm authorId="1" dt="2020-11-11T22:49:18.854" idx="9">
    <p:pos x="2638" y="1507"/>
    <p:text>https://www.hitachi-systems-security.com/wp-content/uploads/bfi_thumb/How-to-Secure-the-IoT-Environment-37qlmuk9r6dbbdns1bx3pc.jpg</p:text>
    <p:extLst>
      <p:ext uri="{C676402C-5697-4E1C-873F-D02D1690AC5C}">
        <p15:threadingInfo xmlns:p15="http://schemas.microsoft.com/office/powerpoint/2012/main" timeZoneBias="300">
          <p15:parentCm authorId="1" idx="8"/>
        </p15:threadingInfo>
      </p:ext>
    </p:extLst>
  </p:cm>
  <p:cm authorId="1" dt="2020-11-11T22:57:51.628" idx="17">
    <p:pos x="3091" y="2826"/>
    <p:text>El emulador se compromete a funcionar en sistemas operativos Windows.</p:text>
    <p:extLst>
      <p:ext uri="{C676402C-5697-4E1C-873F-D02D1690AC5C}">
        <p15:threadingInfo xmlns:p15="http://schemas.microsoft.com/office/powerpoint/2012/main" timeZoneBias="300"/>
      </p:ext>
    </p:extLst>
  </p:cm>
  <p:cm authorId="1" dt="2020-11-11T22:58:08.546" idx="18">
    <p:pos x="3091" y="2962"/>
    <p:text>https://cdn.pixabay.com/photo/2013/02/12/09/07/microsoft-80658_1280.png</p:text>
    <p:extLst>
      <p:ext uri="{C676402C-5697-4E1C-873F-D02D1690AC5C}">
        <p15:threadingInfo xmlns:p15="http://schemas.microsoft.com/office/powerpoint/2012/main" timeZoneBias="300">
          <p15:parentCm authorId="1" idx="17"/>
        </p15:threadingInfo>
      </p:ext>
    </p:extLst>
  </p:cm>
  <p:cm authorId="2" dt="2020-11-13T20:10:33.490" idx="3">
    <p:pos x="5958" y="1267"/>
    <p:text>https://cdn.pixabay.com/photo/2020/03/17/17/36/database-4941302_1280.png</p:text>
    <p:extLst>
      <p:ext uri="{C676402C-5697-4E1C-873F-D02D1690AC5C}">
        <p15:threadingInfo xmlns:p15="http://schemas.microsoft.com/office/powerpoint/2012/main" timeZoneBias="300"/>
      </p:ext>
    </p:extLst>
  </p:cm>
  <p:cm authorId="2" dt="2020-11-13T20:10:58.140" idx="4">
    <p:pos x="5930" y="2606"/>
    <p:text>https://cdn.pixabay.com/photo/2020/03/17/17/36/database-4941302_1280.png</p:text>
    <p:extLst>
      <p:ext uri="{C676402C-5697-4E1C-873F-D02D1690AC5C}">
        <p15:threadingInfo xmlns:p15="http://schemas.microsoft.com/office/powerpoint/2012/main" timeZoneBias="300"/>
      </p:ext>
    </p:extLst>
  </p:cm>
  <p:cm authorId="1" dt="2020-11-14T00:20:59.393" idx="19">
    <p:pos x="3052" y="2721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236B8-3C77-6D48-B178-AD391195C969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E6648F-542C-2845-B084-1F5DD4484D5F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6714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231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73624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68499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0179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1044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2057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5869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230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36086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2204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_tradnl"/>
              <a:t>Arrastre la imagen al marcador de posición o haga clic en el icono para agregarla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_tradnl"/>
              <a:t>Haga clic para modificar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0058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Haga clic para modificar los estilos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4F197-8914-5642-A0E1-CFC4C80FED9E}" type="datetimeFigureOut">
              <a:rPr lang="es-ES_tradnl" smtClean="0"/>
              <a:t>20/11/2020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7DC209-09B7-4248-BC7F-201D8F0A65F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2929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2.xml"/><Relationship Id="rId5" Type="http://schemas.openxmlformats.org/officeDocument/2006/relationships/image" Target="../media/image3.jpe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comments" Target="../comments/comment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mailto:cadiazg@academia.usbbog.edu.co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aasanchez@usbbog.edu.co" TargetMode="External"/><Relationship Id="rId5" Type="http://schemas.openxmlformats.org/officeDocument/2006/relationships/hyperlink" Target="mailto:jmvillarealc@academia.usbbog.edu.co" TargetMode="External"/><Relationship Id="rId4" Type="http://schemas.openxmlformats.org/officeDocument/2006/relationships/hyperlink" Target="mailto:jecontrerasd@academia.usbbog.edu.c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omments" Target="../comments/comment1.xml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DF66DA10-01E2-44B3-A272-59BEA74AE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B5EFFB9-0E11-47E4-B191-24A29C0CE433}"/>
              </a:ext>
            </a:extLst>
          </p:cNvPr>
          <p:cNvSpPr txBox="1"/>
          <p:nvPr/>
        </p:nvSpPr>
        <p:spPr>
          <a:xfrm>
            <a:off x="2579842" y="1026168"/>
            <a:ext cx="8988044" cy="1159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</a:pPr>
            <a:r>
              <a:rPr lang="es-ES" sz="4800" b="1" spc="-77" dirty="0">
                <a:solidFill>
                  <a:srgbClr val="163856"/>
                </a:solidFill>
                <a:latin typeface="Corbel" panose="020B0503020204020204" pitchFamily="34" charset="0"/>
              </a:rPr>
              <a:t>Emulador para el desarrollo de proyectos IoT y analítica de datos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CF3D1EA-3FB9-49A8-BC89-C767D70DD43B}"/>
              </a:ext>
            </a:extLst>
          </p:cNvPr>
          <p:cNvSpPr txBox="1"/>
          <p:nvPr/>
        </p:nvSpPr>
        <p:spPr>
          <a:xfrm>
            <a:off x="2579842" y="3278574"/>
            <a:ext cx="8465529" cy="1760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</a:pPr>
            <a:r>
              <a:rPr lang="es-ES" sz="3600" spc="-77" dirty="0">
                <a:solidFill>
                  <a:srgbClr val="163856"/>
                </a:solidFill>
                <a:latin typeface="Corbel" panose="020B0503020204020204" pitchFamily="34" charset="0"/>
              </a:rPr>
              <a:t>Camilo Andrés Díaz Gómez</a:t>
            </a:r>
          </a:p>
          <a:p>
            <a:pPr algn="just">
              <a:lnSpc>
                <a:spcPct val="70000"/>
              </a:lnSpc>
            </a:pPr>
            <a:r>
              <a:rPr lang="es-ES" sz="3600" spc="-77" dirty="0">
                <a:solidFill>
                  <a:srgbClr val="163856"/>
                </a:solidFill>
                <a:latin typeface="Corbel" panose="020B0503020204020204" pitchFamily="34" charset="0"/>
              </a:rPr>
              <a:t>Jhonatan Mauricio Villarreal Corredor</a:t>
            </a:r>
          </a:p>
          <a:p>
            <a:pPr algn="just">
              <a:lnSpc>
                <a:spcPct val="70000"/>
              </a:lnSpc>
            </a:pPr>
            <a:r>
              <a:rPr lang="es-ES" sz="3600" spc="-77" dirty="0">
                <a:solidFill>
                  <a:srgbClr val="163856"/>
                </a:solidFill>
                <a:latin typeface="Corbel" panose="020B0503020204020204" pitchFamily="34" charset="0"/>
              </a:rPr>
              <a:t>Juan Esteban Contreras Díaz</a:t>
            </a:r>
          </a:p>
          <a:p>
            <a:pPr algn="just">
              <a:lnSpc>
                <a:spcPct val="70000"/>
              </a:lnSpc>
            </a:pPr>
            <a:endParaRPr lang="es-ES" sz="4400" spc="-77" dirty="0">
              <a:solidFill>
                <a:srgbClr val="163856"/>
              </a:solidFill>
              <a:latin typeface="Corbel" panose="020B0503020204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00202AE3-35E7-4E23-BA54-B1FC6C8F2713}"/>
              </a:ext>
            </a:extLst>
          </p:cNvPr>
          <p:cNvSpPr txBox="1"/>
          <p:nvPr/>
        </p:nvSpPr>
        <p:spPr>
          <a:xfrm>
            <a:off x="2579842" y="5347514"/>
            <a:ext cx="8465529" cy="32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70000"/>
              </a:lnSpc>
            </a:pPr>
            <a:r>
              <a:rPr lang="es-ES" sz="2000" i="1" spc="-77" dirty="0">
                <a:solidFill>
                  <a:srgbClr val="163856"/>
                </a:solidFill>
                <a:latin typeface="Corbel" panose="020B0503020204020204" pitchFamily="34" charset="0"/>
              </a:rPr>
              <a:t>Universidad de San Buenaventura, sede Bogotá</a:t>
            </a:r>
          </a:p>
        </p:txBody>
      </p:sp>
    </p:spTree>
    <p:extLst>
      <p:ext uri="{BB962C8B-B14F-4D97-AF65-F5344CB8AC3E}">
        <p14:creationId xmlns:p14="http://schemas.microsoft.com/office/powerpoint/2010/main" val="4208318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5"/>
            <a:ext cx="12189631" cy="685933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Alcances y limitaciones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Alcances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elec calc™ interfaz de usuario | Trace Software Spain">
            <a:extLst>
              <a:ext uri="{FF2B5EF4-FFF2-40B4-BE49-F238E27FC236}">
                <a16:creationId xmlns:a16="http://schemas.microsoft.com/office/drawing/2014/main" id="{6F0DE1AB-596B-4541-A8B9-DDC2A1E861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7" t="2020" b="4614"/>
          <a:stretch/>
        </p:blipFill>
        <p:spPr bwMode="auto">
          <a:xfrm>
            <a:off x="434473" y="2260626"/>
            <a:ext cx="3383704" cy="2391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Ficheros Texto Plano">
            <a:extLst>
              <a:ext uri="{FF2B5EF4-FFF2-40B4-BE49-F238E27FC236}">
                <a16:creationId xmlns:a16="http://schemas.microsoft.com/office/drawing/2014/main" id="{4A767349-AB65-4718-BD64-35316DA19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1183" y="2377733"/>
            <a:ext cx="2325607" cy="2325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urso básico de GNS3 para la simulación de redes complejas">
            <a:extLst>
              <a:ext uri="{FF2B5EF4-FFF2-40B4-BE49-F238E27FC236}">
                <a16:creationId xmlns:a16="http://schemas.microsoft.com/office/drawing/2014/main" id="{DC06214A-33BF-4BFA-AFCC-87DEED2DD9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9414" y="2432355"/>
            <a:ext cx="3841762" cy="2217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3021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Alcances y limitaciones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884513" y="1374265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Limitaciones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49077" y="1707548"/>
            <a:ext cx="10014792" cy="506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El emulador no:</a:t>
            </a:r>
            <a:endParaRPr lang="es-CO" sz="2000" dirty="0"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nfographic] How to Secure the IoT Environment : 10 IoT Security Tips :  Hitachi Systems Security | Managed Security Services Provider">
            <a:extLst>
              <a:ext uri="{FF2B5EF4-FFF2-40B4-BE49-F238E27FC236}">
                <a16:creationId xmlns:a16="http://schemas.microsoft.com/office/drawing/2014/main" id="{719CF60A-AA21-4AB7-BBB0-A5D3288F3C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0262" y="2214630"/>
            <a:ext cx="2627733" cy="161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nálisis Imágenes - Descarga imágenes gratis - Pixabay">
            <a:extLst>
              <a:ext uri="{FF2B5EF4-FFF2-40B4-BE49-F238E27FC236}">
                <a16:creationId xmlns:a16="http://schemas.microsoft.com/office/drawing/2014/main" id="{EA5D9128-672F-45AA-8A87-0C92A7DE5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75" y="2011261"/>
            <a:ext cx="1837314" cy="183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ase De Datos Copia Seguridad - Gráficos vectoriales gratis en Pixabay">
            <a:extLst>
              <a:ext uri="{FF2B5EF4-FFF2-40B4-BE49-F238E27FC236}">
                <a16:creationId xmlns:a16="http://schemas.microsoft.com/office/drawing/2014/main" id="{1105393C-95A9-4BC2-95AA-FEF7468700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675" y="4136844"/>
            <a:ext cx="1791440" cy="1791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 descr="Home | Windows Blog">
            <a:extLst>
              <a:ext uri="{FF2B5EF4-FFF2-40B4-BE49-F238E27FC236}">
                <a16:creationId xmlns:a16="http://schemas.microsoft.com/office/drawing/2014/main" id="{F958C22F-60FB-4066-B716-A3305EBDB8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445" y="3948080"/>
            <a:ext cx="4131365" cy="21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08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Metodología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Fase 1: Análisis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1749" y="2088941"/>
            <a:ext cx="10345594" cy="142237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En esta etapa se realizará el análisis del emulador, con lo cual, análisis de protocolos, análisis de las arquitecturas y se realizará los diferentes diagramas UML.</a:t>
            </a:r>
          </a:p>
          <a:p>
            <a:pPr marL="0" marR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s-CO" sz="10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6">
            <a:extLst>
              <a:ext uri="{FF2B5EF4-FFF2-40B4-BE49-F238E27FC236}">
                <a16:creationId xmlns:a16="http://schemas.microsoft.com/office/drawing/2014/main" id="{813E3514-312E-4035-9905-CA1F244FC413}"/>
              </a:ext>
            </a:extLst>
          </p:cNvPr>
          <p:cNvSpPr txBox="1"/>
          <p:nvPr/>
        </p:nvSpPr>
        <p:spPr>
          <a:xfrm>
            <a:off x="1229697" y="3177756"/>
            <a:ext cx="10345594" cy="437703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sz="2000" dirty="0">
                <a:solidFill>
                  <a:srgbClr val="163856"/>
                </a:solidFill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Actividades:</a:t>
            </a:r>
            <a:endParaRPr lang="es-CO" sz="2000" b="1" dirty="0">
              <a:solidFill>
                <a:srgbClr val="F0A22E"/>
              </a:solidFill>
              <a:effectLst/>
              <a:latin typeface="+mj-lt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1: Análisis de requerimientos.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2: Análisis de arquitectura y protocolos.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3: Diagrama Casos de uso.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2000" dirty="0"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2000" dirty="0"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4: Diagrama de clases.</a:t>
            </a:r>
            <a:endParaRPr lang="es-CO" sz="2000" dirty="0"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5: Diagrama de paquetes.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6: Diagrama de arquitectura.</a:t>
            </a:r>
          </a:p>
          <a:p>
            <a:pPr marL="0" marR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</a:pPr>
            <a:endParaRPr lang="es-CO" sz="10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0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Metodología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Fase 2: Diseño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2588" y="2088941"/>
            <a:ext cx="10125767" cy="13399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En esta etapa se realizará el diseño del emulador, con lo cual, se realizará un análisis para encontrar un diseño sencillo, puro e intuitivo con el usuario.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1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 </a:t>
            </a:r>
            <a:endParaRPr lang="es-CO" sz="10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6">
            <a:extLst>
              <a:ext uri="{FF2B5EF4-FFF2-40B4-BE49-F238E27FC236}">
                <a16:creationId xmlns:a16="http://schemas.microsoft.com/office/drawing/2014/main" id="{B043BF37-83CF-4FC3-BA72-ECB50E74AE9B}"/>
              </a:ext>
            </a:extLst>
          </p:cNvPr>
          <p:cNvSpPr txBox="1"/>
          <p:nvPr/>
        </p:nvSpPr>
        <p:spPr>
          <a:xfrm>
            <a:off x="1283645" y="3216336"/>
            <a:ext cx="10125767" cy="2862322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sz="2000" dirty="0">
                <a:solidFill>
                  <a:srgbClr val="163856"/>
                </a:solidFill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Actividades:</a:t>
            </a:r>
            <a:endParaRPr lang="es-CO" sz="2000" b="1" dirty="0">
              <a:solidFill>
                <a:srgbClr val="F0A22E"/>
              </a:solidFill>
              <a:effectLst/>
              <a:latin typeface="+mj-lt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7: Análisis del diseño.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8: Diseño del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9: Búsqueda de iconos.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10: Diseño y modificación de la interfaz en el IDE con base al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11: Socialización y aprobación del diseño.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1100" dirty="0">
                <a:effectLst/>
                <a:latin typeface="Century Gothic" panose="020B0502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 </a:t>
            </a:r>
            <a:endParaRPr lang="es-CO" sz="1000" dirty="0">
              <a:effectLst/>
              <a:latin typeface="Century Gothic" panose="020B0502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010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Metodología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Fase 3: Construcción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2588" y="2088941"/>
            <a:ext cx="10125767" cy="967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En esta etapa se realizará el emulador con ayuda del IDE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Netberans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8.2, por lo tanto, se harán procesos de implementación del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MockUp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y realización de la lógica en el interior de este. 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6">
            <a:extLst>
              <a:ext uri="{FF2B5EF4-FFF2-40B4-BE49-F238E27FC236}">
                <a16:creationId xmlns:a16="http://schemas.microsoft.com/office/drawing/2014/main" id="{B043BF37-83CF-4FC3-BA72-ECB50E74AE9B}"/>
              </a:ext>
            </a:extLst>
          </p:cNvPr>
          <p:cNvSpPr txBox="1"/>
          <p:nvPr/>
        </p:nvSpPr>
        <p:spPr>
          <a:xfrm>
            <a:off x="1283645" y="3216336"/>
            <a:ext cx="10125767" cy="142962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sz="2000" dirty="0">
                <a:solidFill>
                  <a:srgbClr val="163856"/>
                </a:solidFill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Actividades:</a:t>
            </a:r>
            <a:endParaRPr lang="es-CO" sz="2000" b="1" dirty="0">
              <a:solidFill>
                <a:srgbClr val="F0A22E"/>
              </a:solidFill>
              <a:effectLst/>
              <a:latin typeface="+mj-lt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12: Conectividad de ventanas y botones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13: Conexión de lógica con interfaz</a:t>
            </a:r>
          </a:p>
        </p:txBody>
      </p:sp>
    </p:spTree>
    <p:extLst>
      <p:ext uri="{BB962C8B-B14F-4D97-AF65-F5344CB8AC3E}">
        <p14:creationId xmlns:p14="http://schemas.microsoft.com/office/powerpoint/2010/main" val="23166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Metodología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Fase 4: Prueba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82588" y="2088941"/>
            <a:ext cx="10125767" cy="1429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En esta etapa se realizarán las diferentes pruebas a el emulador, están con base a modelos realizados de conexiones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, con ello se buscara encontrar errores en el emulador en su fase de código, simulación y emulación.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uadroTexto 6">
            <a:extLst>
              <a:ext uri="{FF2B5EF4-FFF2-40B4-BE49-F238E27FC236}">
                <a16:creationId xmlns:a16="http://schemas.microsoft.com/office/drawing/2014/main" id="{B043BF37-83CF-4FC3-BA72-ECB50E74AE9B}"/>
              </a:ext>
            </a:extLst>
          </p:cNvPr>
          <p:cNvSpPr txBox="1"/>
          <p:nvPr/>
        </p:nvSpPr>
        <p:spPr>
          <a:xfrm>
            <a:off x="1283645" y="3393763"/>
            <a:ext cx="10125767" cy="235295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just">
              <a:lnSpc>
                <a:spcPct val="150000"/>
              </a:lnSpc>
              <a:spcBef>
                <a:spcPts val="200"/>
              </a:spcBef>
            </a:pPr>
            <a:r>
              <a:rPr lang="es-CO" sz="2000" dirty="0">
                <a:solidFill>
                  <a:srgbClr val="163856"/>
                </a:solidFill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Actividades:</a:t>
            </a:r>
            <a:endParaRPr lang="es-CO" sz="2000" b="1" dirty="0">
              <a:solidFill>
                <a:srgbClr val="F0A22E"/>
              </a:solidFill>
              <a:effectLst/>
              <a:latin typeface="+mj-lt"/>
              <a:ea typeface="Meiryo" panose="020B060403050404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14: Pruebas a código base del emulador, con este se busca revisar que no haya ningún error lógicamente en interfaz y lógica de programación en el emulador.</a:t>
            </a:r>
          </a:p>
          <a:p>
            <a:pPr marL="742950" marR="0" lvl="1" indent="-28575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Actividad 15: Pruebas del emulador, con este se busca probar la simulación de los datos, comportamiento de los diferentes nodos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, entre otras.</a:t>
            </a:r>
          </a:p>
        </p:txBody>
      </p:sp>
    </p:spTree>
    <p:extLst>
      <p:ext uri="{BB962C8B-B14F-4D97-AF65-F5344CB8AC3E}">
        <p14:creationId xmlns:p14="http://schemas.microsoft.com/office/powerpoint/2010/main" val="987289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Arquitectura con tecnologías</a:t>
            </a:r>
          </a:p>
          <a:p>
            <a:endParaRPr lang="es-ES_tradnl" sz="2800" b="1" dirty="0">
              <a:solidFill>
                <a:srgbClr val="16385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4">
            <a:extLst>
              <a:ext uri="{FF2B5EF4-FFF2-40B4-BE49-F238E27FC236}">
                <a16:creationId xmlns:a16="http://schemas.microsoft.com/office/drawing/2014/main" id="{72591963-F155-4F20-A5E4-C1A246012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0770" y="1464502"/>
            <a:ext cx="6634648" cy="4486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Capturas del emulador</a:t>
            </a:r>
          </a:p>
          <a:p>
            <a:endParaRPr lang="es-ES_tradnl" sz="2800" b="1" dirty="0">
              <a:solidFill>
                <a:srgbClr val="16385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3">
            <a:extLst>
              <a:ext uri="{FF2B5EF4-FFF2-40B4-BE49-F238E27FC236}">
                <a16:creationId xmlns:a16="http://schemas.microsoft.com/office/drawing/2014/main" id="{3A2E6A0F-53F6-4502-8F26-9DFF295761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091"/>
          <a:stretch/>
        </p:blipFill>
        <p:spPr>
          <a:xfrm>
            <a:off x="6283317" y="2358553"/>
            <a:ext cx="5293355" cy="28543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ADB3C9-0A15-4D6F-90FF-856592373E24}"/>
              </a:ext>
            </a:extLst>
          </p:cNvPr>
          <p:cNvPicPr/>
          <p:nvPr/>
        </p:nvPicPr>
        <p:blipFill rotWithShape="1">
          <a:blip r:embed="rId4"/>
          <a:srcRect b="3902"/>
          <a:stretch/>
        </p:blipFill>
        <p:spPr>
          <a:xfrm>
            <a:off x="615328" y="2358553"/>
            <a:ext cx="5293355" cy="28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026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Conclusiones</a:t>
            </a:r>
          </a:p>
          <a:p>
            <a:endParaRPr lang="es-ES_tradnl" sz="2800" b="1" dirty="0">
              <a:solidFill>
                <a:srgbClr val="16385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149077" y="2077765"/>
            <a:ext cx="10014792" cy="4250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El emulador permite a los usuarios ahorrar tiempo y recursos a la hora de desarrollar una red </a:t>
            </a:r>
            <a:r>
              <a:rPr lang="es-CO" sz="2000" dirty="0" err="1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El emulador admite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crear </a:t>
            </a:r>
            <a:r>
              <a:rPr lang="es-CO" sz="2000" dirty="0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simulaciones de 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redes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</a:t>
            </a:r>
            <a:r>
              <a:rPr lang="es-CO" sz="2000" dirty="0" err="1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T</a:t>
            </a:r>
            <a:r>
              <a:rPr lang="es-CO" sz="2000" dirty="0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de manera fácil y rápida.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El emulador otorgara una simulación muy acertada a la realidad, con la cual, los usuarios podrán fiarse de esta.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000" dirty="0"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99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¡Gracias!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¿Alguna pregunta?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42833" y="2249409"/>
            <a:ext cx="915541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Contacto:</a:t>
            </a:r>
          </a:p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Integrantes: 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Camilo Andres Diaz Gomez:</a:t>
            </a:r>
          </a:p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	Correo: </a:t>
            </a: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  <a:hlinkClick r:id="rId3"/>
              </a:rPr>
              <a:t>cadiazg@academia.usbbog.edu.co</a:t>
            </a:r>
            <a:endParaRPr lang="es-ES_tradnl" sz="20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Juan Esteban Contreras Diaz:</a:t>
            </a:r>
          </a:p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	Correo: </a:t>
            </a: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  <a:hlinkClick r:id="rId4"/>
              </a:rPr>
              <a:t>jecontrerasd@academia.usbbog.edu.co</a:t>
            </a:r>
            <a:endParaRPr lang="es-ES_tradnl" sz="2000" dirty="0">
              <a:latin typeface="Calibri Light" charset="0"/>
              <a:ea typeface="Calibri Light" charset="0"/>
              <a:cs typeface="Calibri Light" charset="0"/>
            </a:endParaRP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</a:t>
            </a:r>
            <a:r>
              <a:rPr lang="es-ES_tradnl" sz="2000" dirty="0" err="1">
                <a:latin typeface="Calibri Light" charset="0"/>
                <a:ea typeface="Calibri Light" charset="0"/>
                <a:cs typeface="Calibri Light" charset="0"/>
              </a:rPr>
              <a:t>Jhonatan</a:t>
            </a: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 Mauricio Villarreal Corredor:</a:t>
            </a:r>
          </a:p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	Correo: </a:t>
            </a: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  <a:hlinkClick r:id="rId5"/>
              </a:rPr>
              <a:t>jmvillarealc@academia.usbbog.edu.co</a:t>
            </a:r>
            <a:endParaRPr lang="es-ES_tradnl" sz="2000" dirty="0">
              <a:latin typeface="Calibri Light" charset="0"/>
              <a:ea typeface="Calibri Light" charset="0"/>
              <a:cs typeface="Calibri Light" charset="0"/>
            </a:endParaRPr>
          </a:p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Tutor: </a:t>
            </a:r>
          </a:p>
          <a:p>
            <a:pPr marL="1714500" lvl="3" indent="-342900">
              <a:buFont typeface="Wingdings" panose="05000000000000000000" pitchFamily="2" charset="2"/>
              <a:buChar char="§"/>
            </a:pP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  Andres Armando Sánchez Martin:</a:t>
            </a:r>
          </a:p>
          <a:p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</a:rPr>
              <a:t>		Correo: </a:t>
            </a:r>
            <a:r>
              <a:rPr lang="es-ES_tradnl" sz="2000" dirty="0">
                <a:latin typeface="Calibri Light" charset="0"/>
                <a:ea typeface="Calibri Light" charset="0"/>
                <a:cs typeface="Calibri Light" charset="0"/>
                <a:hlinkClick r:id="rId6"/>
              </a:rPr>
              <a:t>aasanchez@usbbog.edu.co</a:t>
            </a:r>
            <a:endParaRPr lang="es-ES_tradnl" sz="2000" dirty="0">
              <a:latin typeface="Calibri Light" charset="0"/>
              <a:ea typeface="Calibri Light" charset="0"/>
              <a:cs typeface="Calibri Light" charset="0"/>
            </a:endParaRPr>
          </a:p>
          <a:p>
            <a:endParaRPr lang="es-ES_tradnl" sz="2000" dirty="0">
              <a:latin typeface="Calibri Light" charset="0"/>
              <a:ea typeface="Calibri Light" charset="0"/>
              <a:cs typeface="Calibri Light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758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Agenda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ángulo 1"/>
          <p:cNvSpPr/>
          <p:nvPr/>
        </p:nvSpPr>
        <p:spPr>
          <a:xfrm>
            <a:off x="4080300" y="1843950"/>
            <a:ext cx="4031397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Contexto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Problemática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Antecedentes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Propuesta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Objetivos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Alcances y limitaciones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Metodología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Arquitectura con tecnologías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Pantallazos del emulador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MX" sz="2000" dirty="0">
                <a:latin typeface="+mj-lt"/>
              </a:rPr>
              <a:t>Conclusiones</a:t>
            </a:r>
          </a:p>
        </p:txBody>
      </p:sp>
    </p:spTree>
    <p:extLst>
      <p:ext uri="{BB962C8B-B14F-4D97-AF65-F5344CB8AC3E}">
        <p14:creationId xmlns:p14="http://schemas.microsoft.com/office/powerpoint/2010/main" val="377225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332"/>
            <a:ext cx="12189631" cy="6859332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Contexto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Google Shape;174;p24">
            <a:extLst>
              <a:ext uri="{FF2B5EF4-FFF2-40B4-BE49-F238E27FC236}">
                <a16:creationId xmlns:a16="http://schemas.microsoft.com/office/drawing/2014/main" id="{575ECA88-7A1B-474D-B87B-CE019B45B780}"/>
              </a:ext>
            </a:extLst>
          </p:cNvPr>
          <p:cNvSpPr/>
          <p:nvPr/>
        </p:nvSpPr>
        <p:spPr>
          <a:xfrm>
            <a:off x="3334902" y="2718609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Simulación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0" name="Google Shape;175;p24">
            <a:extLst>
              <a:ext uri="{FF2B5EF4-FFF2-40B4-BE49-F238E27FC236}">
                <a16:creationId xmlns:a16="http://schemas.microsoft.com/office/drawing/2014/main" id="{D1D40E55-9ED0-4C3E-91EA-245C0472AAAD}"/>
              </a:ext>
            </a:extLst>
          </p:cNvPr>
          <p:cNvSpPr/>
          <p:nvPr/>
        </p:nvSpPr>
        <p:spPr>
          <a:xfrm>
            <a:off x="6400312" y="2718609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1" dirty="0">
                <a:latin typeface="Cabin"/>
                <a:ea typeface="Cabin"/>
                <a:cs typeface="Cabin"/>
                <a:sym typeface="Cabin"/>
              </a:rPr>
              <a:t>     Emulación</a:t>
            </a:r>
            <a:endParaRPr sz="1600"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2" name="Google Shape;175;p24">
            <a:extLst>
              <a:ext uri="{FF2B5EF4-FFF2-40B4-BE49-F238E27FC236}">
                <a16:creationId xmlns:a16="http://schemas.microsoft.com/office/drawing/2014/main" id="{DC4B508B-6810-42B8-90A8-A56554FCCA69}"/>
              </a:ext>
            </a:extLst>
          </p:cNvPr>
          <p:cNvSpPr/>
          <p:nvPr/>
        </p:nvSpPr>
        <p:spPr>
          <a:xfrm>
            <a:off x="4867607" y="3578223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>
                <a:latin typeface="Cabin"/>
                <a:ea typeface="Cabin"/>
                <a:cs typeface="Cabin"/>
                <a:sym typeface="Cabin"/>
              </a:rPr>
              <a:t>Analítica de datos</a:t>
            </a:r>
            <a:endParaRPr sz="1400" b="1" dirty="0"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44" name="Google Shape;175;p24">
            <a:extLst>
              <a:ext uri="{FF2B5EF4-FFF2-40B4-BE49-F238E27FC236}">
                <a16:creationId xmlns:a16="http://schemas.microsoft.com/office/drawing/2014/main" id="{904FA1BF-9E5E-4357-B51B-72185BFACF46}"/>
              </a:ext>
            </a:extLst>
          </p:cNvPr>
          <p:cNvSpPr/>
          <p:nvPr/>
        </p:nvSpPr>
        <p:spPr>
          <a:xfrm>
            <a:off x="4867607" y="1827357"/>
            <a:ext cx="2133000" cy="2133000"/>
          </a:xfrm>
          <a:prstGeom prst="ellipse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b="1" dirty="0" err="1">
                <a:latin typeface="Cabin"/>
                <a:ea typeface="Cabin"/>
                <a:cs typeface="Cabin"/>
                <a:sym typeface="Cabin"/>
              </a:rPr>
              <a:t>IoT</a:t>
            </a:r>
            <a:endParaRPr b="1" dirty="0">
              <a:latin typeface="Cabin"/>
              <a:ea typeface="Cabin"/>
              <a:cs typeface="Cabin"/>
              <a:sym typeface="Cabin"/>
            </a:endParaRPr>
          </a:p>
        </p:txBody>
      </p:sp>
    </p:spTree>
    <p:extLst>
      <p:ext uri="{BB962C8B-B14F-4D97-AF65-F5344CB8AC3E}">
        <p14:creationId xmlns:p14="http://schemas.microsoft.com/office/powerpoint/2010/main" val="235091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0" grpId="0" animBg="1"/>
      <p:bldP spid="42" grpId="0" animBg="1"/>
      <p:bldP spid="4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6E34E5-79CB-49F3-BCEB-B85BFA75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DBACC7-B45F-4279-ABEC-E75B7DF51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16C187-8096-4AE0-A179-2043C98B3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EFB1791-A69D-4159-8B17-85F31973A28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38" t="23333" r="24609" b="11882"/>
          <a:stretch/>
        </p:blipFill>
        <p:spPr>
          <a:xfrm>
            <a:off x="3202704" y="1549632"/>
            <a:ext cx="5786590" cy="4491069"/>
          </a:xfrm>
          <a:prstGeom prst="rect">
            <a:avLst/>
          </a:prstGeom>
        </p:spPr>
      </p:pic>
      <p:sp>
        <p:nvSpPr>
          <p:cNvPr id="6" name="CuadroTexto 4">
            <a:extLst>
              <a:ext uri="{FF2B5EF4-FFF2-40B4-BE49-F238E27FC236}">
                <a16:creationId xmlns:a16="http://schemas.microsoft.com/office/drawing/2014/main" id="{CA2F5E4C-AE77-4C95-89D9-6CA214776684}"/>
              </a:ext>
            </a:extLst>
          </p:cNvPr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Problemática</a:t>
            </a:r>
          </a:p>
        </p:txBody>
      </p:sp>
      <p:cxnSp>
        <p:nvCxnSpPr>
          <p:cNvPr id="7" name="Conector recto 13">
            <a:extLst>
              <a:ext uri="{FF2B5EF4-FFF2-40B4-BE49-F238E27FC236}">
                <a16:creationId xmlns:a16="http://schemas.microsoft.com/office/drawing/2014/main" id="{F9DBE319-840E-4E6E-A10D-1E06C651F08C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287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Antecedentes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FFB844-CCA3-44C9-9D83-41DEAA1E7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486901"/>
              </p:ext>
            </p:extLst>
          </p:nvPr>
        </p:nvGraphicFramePr>
        <p:xfrm>
          <a:off x="263000" y="1526848"/>
          <a:ext cx="11665998" cy="4451022"/>
        </p:xfrm>
        <a:graphic>
          <a:graphicData uri="http://schemas.openxmlformats.org/drawingml/2006/table">
            <a:tbl>
              <a:tblPr firstRow="1" firstCol="1" bandRow="1">
                <a:tableStyleId>{6E25E649-3F16-4E02-A733-19D2CDBF48F0}</a:tableStyleId>
              </a:tblPr>
              <a:tblGrid>
                <a:gridCol w="3203980">
                  <a:extLst>
                    <a:ext uri="{9D8B030D-6E8A-4147-A177-3AD203B41FA5}">
                      <a16:colId xmlns:a16="http://schemas.microsoft.com/office/drawing/2014/main" val="1971417247"/>
                    </a:ext>
                  </a:extLst>
                </a:gridCol>
                <a:gridCol w="1187730">
                  <a:extLst>
                    <a:ext uri="{9D8B030D-6E8A-4147-A177-3AD203B41FA5}">
                      <a16:colId xmlns:a16="http://schemas.microsoft.com/office/drawing/2014/main" val="3754533321"/>
                    </a:ext>
                  </a:extLst>
                </a:gridCol>
                <a:gridCol w="833703">
                  <a:extLst>
                    <a:ext uri="{9D8B030D-6E8A-4147-A177-3AD203B41FA5}">
                      <a16:colId xmlns:a16="http://schemas.microsoft.com/office/drawing/2014/main" val="264586688"/>
                    </a:ext>
                  </a:extLst>
                </a:gridCol>
                <a:gridCol w="1219246">
                  <a:extLst>
                    <a:ext uri="{9D8B030D-6E8A-4147-A177-3AD203B41FA5}">
                      <a16:colId xmlns:a16="http://schemas.microsoft.com/office/drawing/2014/main" val="1521113689"/>
                    </a:ext>
                  </a:extLst>
                </a:gridCol>
                <a:gridCol w="1136571">
                  <a:extLst>
                    <a:ext uri="{9D8B030D-6E8A-4147-A177-3AD203B41FA5}">
                      <a16:colId xmlns:a16="http://schemas.microsoft.com/office/drawing/2014/main" val="368161551"/>
                    </a:ext>
                  </a:extLst>
                </a:gridCol>
                <a:gridCol w="1248897">
                  <a:extLst>
                    <a:ext uri="{9D8B030D-6E8A-4147-A177-3AD203B41FA5}">
                      <a16:colId xmlns:a16="http://schemas.microsoft.com/office/drawing/2014/main" val="1927409650"/>
                    </a:ext>
                  </a:extLst>
                </a:gridCol>
                <a:gridCol w="1080965">
                  <a:extLst>
                    <a:ext uri="{9D8B030D-6E8A-4147-A177-3AD203B41FA5}">
                      <a16:colId xmlns:a16="http://schemas.microsoft.com/office/drawing/2014/main" val="2969888227"/>
                    </a:ext>
                  </a:extLst>
                </a:gridCol>
                <a:gridCol w="1754906">
                  <a:extLst>
                    <a:ext uri="{9D8B030D-6E8A-4147-A177-3AD203B41FA5}">
                      <a16:colId xmlns:a16="http://schemas.microsoft.com/office/drawing/2014/main" val="3393663629"/>
                    </a:ext>
                  </a:extLst>
                </a:gridCol>
              </a:tblGrid>
              <a:tr h="5051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br>
                        <a:rPr lang="es-CO" sz="1050" dirty="0">
                          <a:effectLst/>
                        </a:rPr>
                      </a:br>
                      <a:r>
                        <a:rPr lang="es-CO" sz="1050" dirty="0">
                          <a:effectLst/>
                        </a:rPr>
                        <a:t>Proyectos</a:t>
                      </a:r>
                      <a:endParaRPr lang="es-CO" sz="12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Simulación de datos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Patrón de diseño MVC</a:t>
                      </a:r>
                      <a:endParaRPr lang="es-CO" sz="105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Lenguaje JAVA</a:t>
                      </a:r>
                      <a:endParaRPr lang="es-CO" sz="105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Conexión entre sensores</a:t>
                      </a:r>
                      <a:endParaRPr lang="es-CO" sz="105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Conexión entre actuadores</a:t>
                      </a:r>
                      <a:endParaRPr lang="es-CO" sz="105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S.O Windows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 </a:t>
                      </a:r>
                      <a:endParaRPr lang="es-CO" sz="105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050" b="1" dirty="0">
                          <a:effectLst/>
                        </a:rPr>
                        <a:t>Utilidad en procesos educativos, investigación y proyectos</a:t>
                      </a:r>
                      <a:endParaRPr lang="es-CO" sz="105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97195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Desarrollo de simulación </a:t>
                      </a:r>
                      <a:r>
                        <a:rPr lang="es-CO" sz="1100" dirty="0" err="1">
                          <a:effectLst/>
                        </a:rPr>
                        <a:t>IoT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806170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IOT based wireless sensor network for traffic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1985787"/>
                  </a:ext>
                </a:extLst>
              </a:tr>
              <a:tr h="66224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An IoT simulator in NS3 and a key-based authentication architecture for IoT devices using Blockchain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954243"/>
                  </a:ext>
                </a:extLst>
              </a:tr>
              <a:tr h="74814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A Versatile Emulator of </a:t>
                      </a:r>
                      <a:r>
                        <a:rPr lang="en-US" sz="1100" dirty="0" err="1">
                          <a:effectLst/>
                        </a:rPr>
                        <a:t>MitM</a:t>
                      </a:r>
                      <a:r>
                        <a:rPr lang="en-US" sz="1100" dirty="0">
                          <a:effectLst/>
                        </a:rPr>
                        <a:t> for the identification of vulnerabilities of </a:t>
                      </a:r>
                      <a:r>
                        <a:rPr lang="en-US" sz="1100" dirty="0" err="1">
                          <a:effectLst/>
                        </a:rPr>
                        <a:t>IoT</a:t>
                      </a:r>
                      <a:r>
                        <a:rPr lang="en-US" sz="1100" dirty="0">
                          <a:effectLst/>
                        </a:rPr>
                        <a:t> devices, a case of vulnerabilities of </a:t>
                      </a:r>
                      <a:r>
                        <a:rPr lang="en-US" sz="1100" dirty="0" err="1">
                          <a:effectLst/>
                        </a:rPr>
                        <a:t>IoT</a:t>
                      </a:r>
                      <a:r>
                        <a:rPr lang="en-US" sz="1100" dirty="0">
                          <a:effectLst/>
                        </a:rPr>
                        <a:t> devices, a case of study: smartphones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1369924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 err="1">
                          <a:effectLst/>
                        </a:rPr>
                        <a:t>Emulation</a:t>
                      </a:r>
                      <a:r>
                        <a:rPr lang="es-CO" sz="1100" dirty="0">
                          <a:effectLst/>
                        </a:rPr>
                        <a:t> </a:t>
                      </a:r>
                      <a:r>
                        <a:rPr lang="es-CO" sz="1100" dirty="0" err="1">
                          <a:effectLst/>
                        </a:rPr>
                        <a:t>of</a:t>
                      </a:r>
                      <a:r>
                        <a:rPr lang="es-CO" sz="1100" dirty="0">
                          <a:effectLst/>
                        </a:rPr>
                        <a:t> </a:t>
                      </a:r>
                      <a:r>
                        <a:rPr lang="es-CO" sz="1100" dirty="0" err="1">
                          <a:effectLst/>
                        </a:rPr>
                        <a:t>IoT</a:t>
                      </a:r>
                      <a:r>
                        <a:rPr lang="es-CO" sz="1100" dirty="0">
                          <a:effectLst/>
                        </a:rPr>
                        <a:t> </a:t>
                      </a:r>
                      <a:r>
                        <a:rPr lang="es-CO" sz="1100" dirty="0" err="1">
                          <a:effectLst/>
                        </a:rPr>
                        <a:t>Devices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1785997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 err="1">
                          <a:effectLst/>
                        </a:rPr>
                        <a:t>OMNeT</a:t>
                      </a:r>
                      <a:r>
                        <a:rPr lang="es-CO" sz="1100" dirty="0">
                          <a:effectLst/>
                        </a:rPr>
                        <a:t> ++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199351"/>
                  </a:ext>
                </a:extLst>
              </a:tr>
              <a:tr h="22629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NS3</a:t>
                      </a:r>
                      <a:endParaRPr lang="es-CO" sz="1100" dirty="0">
                        <a:effectLst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5799834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TOSSIM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>
                          <a:effectLst/>
                        </a:rPr>
                        <a:t> </a:t>
                      </a:r>
                      <a:endParaRPr lang="es-CO" sz="1400" b="1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3201505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</a:rPr>
                        <a:t>COOJA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9989760"/>
                  </a:ext>
                </a:extLst>
              </a:tr>
              <a:tr h="2649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100" dirty="0">
                          <a:effectLst/>
                        </a:rPr>
                        <a:t>YAFS</a:t>
                      </a:r>
                      <a:endParaRPr lang="es-CO" sz="1100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6355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400" b="1" dirty="0">
                          <a:effectLst/>
                          <a:latin typeface="Century Gothic" panose="020B0502020202020204" pitchFamily="34" charset="0"/>
                          <a:ea typeface="Meiryo" panose="020B0604030504040204" pitchFamily="34" charset="-128"/>
                          <a:cs typeface="Arial" panose="020B0604020202020204" pitchFamily="34" charset="0"/>
                        </a:rPr>
                        <a:t>X</a:t>
                      </a: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CO" sz="1400" b="1" dirty="0">
                          <a:effectLst/>
                        </a:rPr>
                        <a:t> </a:t>
                      </a:r>
                      <a:endParaRPr lang="es-CO" sz="1400" b="1" dirty="0">
                        <a:effectLst/>
                        <a:latin typeface="Century Gothic" panose="020B0502020202020204" pitchFamily="34" charset="0"/>
                        <a:ea typeface="Meiryo" panose="020B0604030504040204" pitchFamily="34" charset="-128"/>
                        <a:cs typeface="Arial" panose="020B0604020202020204" pitchFamily="34" charset="0"/>
                      </a:endParaRPr>
                    </a:p>
                  </a:txBody>
                  <a:tcPr marL="43516" marR="43516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106199"/>
                  </a:ext>
                </a:extLst>
              </a:tr>
            </a:tbl>
          </a:graphicData>
        </a:graphic>
      </p:graphicFrame>
      <p:cxnSp>
        <p:nvCxnSpPr>
          <p:cNvPr id="8" name="Conector recto 4">
            <a:extLst>
              <a:ext uri="{FF2B5EF4-FFF2-40B4-BE49-F238E27FC236}">
                <a16:creationId xmlns:a16="http://schemas.microsoft.com/office/drawing/2014/main" id="{5ED475B9-89BE-477F-937B-AA465E51B8F4}"/>
              </a:ext>
            </a:extLst>
          </p:cNvPr>
          <p:cNvCxnSpPr>
            <a:cxnSpLocks/>
          </p:cNvCxnSpPr>
          <p:nvPr/>
        </p:nvCxnSpPr>
        <p:spPr>
          <a:xfrm flipH="1">
            <a:off x="6726239" y="3024192"/>
            <a:ext cx="2336" cy="914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6">
            <a:extLst>
              <a:ext uri="{FF2B5EF4-FFF2-40B4-BE49-F238E27FC236}">
                <a16:creationId xmlns:a16="http://schemas.microsoft.com/office/drawing/2014/main" id="{866EA7F6-C119-434C-A78B-D6B45B86FF0A}"/>
              </a:ext>
            </a:extLst>
          </p:cNvPr>
          <p:cNvCxnSpPr>
            <a:cxnSpLocks/>
          </p:cNvCxnSpPr>
          <p:nvPr/>
        </p:nvCxnSpPr>
        <p:spPr>
          <a:xfrm>
            <a:off x="7416800" y="3019429"/>
            <a:ext cx="0" cy="92868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7">
            <a:extLst>
              <a:ext uri="{FF2B5EF4-FFF2-40B4-BE49-F238E27FC236}">
                <a16:creationId xmlns:a16="http://schemas.microsoft.com/office/drawing/2014/main" id="{FA342494-2976-4071-ACC9-4058E13020C0}"/>
              </a:ext>
            </a:extLst>
          </p:cNvPr>
          <p:cNvCxnSpPr>
            <a:cxnSpLocks/>
          </p:cNvCxnSpPr>
          <p:nvPr/>
        </p:nvCxnSpPr>
        <p:spPr>
          <a:xfrm flipH="1">
            <a:off x="9940925" y="3033717"/>
            <a:ext cx="9987" cy="92233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8">
            <a:extLst>
              <a:ext uri="{FF2B5EF4-FFF2-40B4-BE49-F238E27FC236}">
                <a16:creationId xmlns:a16="http://schemas.microsoft.com/office/drawing/2014/main" id="{068768B7-FF1D-440E-887C-2FA909C6B2CF}"/>
              </a:ext>
            </a:extLst>
          </p:cNvPr>
          <p:cNvCxnSpPr>
            <a:cxnSpLocks/>
          </p:cNvCxnSpPr>
          <p:nvPr/>
        </p:nvCxnSpPr>
        <p:spPr>
          <a:xfrm>
            <a:off x="9194629" y="3014667"/>
            <a:ext cx="36684" cy="93344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9">
            <a:extLst>
              <a:ext uri="{FF2B5EF4-FFF2-40B4-BE49-F238E27FC236}">
                <a16:creationId xmlns:a16="http://schemas.microsoft.com/office/drawing/2014/main" id="{F7C628FB-FAD3-453A-89C3-8CB5BA69E18D}"/>
              </a:ext>
            </a:extLst>
          </p:cNvPr>
          <p:cNvCxnSpPr>
            <a:cxnSpLocks/>
          </p:cNvCxnSpPr>
          <p:nvPr/>
        </p:nvCxnSpPr>
        <p:spPr>
          <a:xfrm flipH="1">
            <a:off x="8572500" y="3005143"/>
            <a:ext cx="6658" cy="93820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0">
            <a:extLst>
              <a:ext uri="{FF2B5EF4-FFF2-40B4-BE49-F238E27FC236}">
                <a16:creationId xmlns:a16="http://schemas.microsoft.com/office/drawing/2014/main" id="{88065A83-6963-4A10-BD4A-D89E895C19FD}"/>
              </a:ext>
            </a:extLst>
          </p:cNvPr>
          <p:cNvCxnSpPr>
            <a:cxnSpLocks/>
          </p:cNvCxnSpPr>
          <p:nvPr/>
        </p:nvCxnSpPr>
        <p:spPr>
          <a:xfrm flipH="1">
            <a:off x="10561638" y="3033717"/>
            <a:ext cx="6658" cy="91439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1">
            <a:extLst>
              <a:ext uri="{FF2B5EF4-FFF2-40B4-BE49-F238E27FC236}">
                <a16:creationId xmlns:a16="http://schemas.microsoft.com/office/drawing/2014/main" id="{4AE0B79A-776C-4A3A-98D5-EF434E437944}"/>
              </a:ext>
            </a:extLst>
          </p:cNvPr>
          <p:cNvCxnSpPr>
            <a:cxnSpLocks/>
          </p:cNvCxnSpPr>
          <p:nvPr/>
        </p:nvCxnSpPr>
        <p:spPr>
          <a:xfrm>
            <a:off x="7956550" y="3019429"/>
            <a:ext cx="0" cy="922334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003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Estado del arte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2" descr="Curso básico de GNS3 para la simulación de redes complejas">
            <a:extLst>
              <a:ext uri="{FF2B5EF4-FFF2-40B4-BE49-F238E27FC236}">
                <a16:creationId xmlns:a16="http://schemas.microsoft.com/office/drawing/2014/main" id="{7EC704CB-7931-4FC4-8946-0E34E5151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185" y="1812087"/>
            <a:ext cx="2518980" cy="145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Las nuevas características que llegarían a Java 13 | CambioDigital OnLine">
            <a:extLst>
              <a:ext uri="{FF2B5EF4-FFF2-40B4-BE49-F238E27FC236}">
                <a16:creationId xmlns:a16="http://schemas.microsoft.com/office/drawing/2014/main" id="{D3622CF6-3D54-4C92-B57C-6A58B03F1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4418" y="1641541"/>
            <a:ext cx="3191564" cy="1795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La base de un proyecto - MVC - Modelo Visor Controlador - Zaragoza  MakerSpace">
            <a:extLst>
              <a:ext uri="{FF2B5EF4-FFF2-40B4-BE49-F238E27FC236}">
                <a16:creationId xmlns:a16="http://schemas.microsoft.com/office/drawing/2014/main" id="{B18137D8-A4B5-4A0B-8AA4-D2068029D8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644" y="3653088"/>
            <a:ext cx="4363556" cy="1939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Home | Windows Blog">
            <a:extLst>
              <a:ext uri="{FF2B5EF4-FFF2-40B4-BE49-F238E27FC236}">
                <a16:creationId xmlns:a16="http://schemas.microsoft.com/office/drawing/2014/main" id="{85654A3A-C29F-4BD1-B510-459BBE779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3745893"/>
            <a:ext cx="4131365" cy="2168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8" descr="Nueva familia de malware apunta a dispositivos IoT | NIVEL4 Labs">
            <a:extLst>
              <a:ext uri="{FF2B5EF4-FFF2-40B4-BE49-F238E27FC236}">
                <a16:creationId xmlns:a16="http://schemas.microsoft.com/office/drawing/2014/main" id="{4ECA5DDB-1A9C-4746-8F69-928CA991C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91" y="1654765"/>
            <a:ext cx="3296898" cy="193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37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Propuesta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2221BC24-B7BD-4393-A1A3-43B939BCD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58" y="1553949"/>
            <a:ext cx="8266513" cy="4324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93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Objetivos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Objetivos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149077" y="2080853"/>
            <a:ext cx="10014792" cy="255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solidFill>
                  <a:srgbClr val="163856"/>
                </a:solidFill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Objetivo general</a:t>
            </a:r>
          </a:p>
          <a:p>
            <a:pPr marL="800100" lvl="1" indent="-342900" algn="just">
              <a:lnSpc>
                <a:spcPct val="15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Desarrollar un emulador de redes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que pueda hacer el diseño lógico de la red y genere datos para facilitar el diseño y prueba conceptual de proyectos de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o analítica de datos. </a:t>
            </a:r>
          </a:p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endParaRPr lang="es-CO" sz="2000" dirty="0">
              <a:effectLst/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42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7C8E98BC-5CE3-4B13-A0EB-4352A2F37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" y="0"/>
            <a:ext cx="12187263" cy="6858000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463949" y="300941"/>
            <a:ext cx="6944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800" b="1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Objetivos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765146" y="1616100"/>
            <a:ext cx="6944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2400" dirty="0">
                <a:solidFill>
                  <a:srgbClr val="163856"/>
                </a:solidFill>
                <a:latin typeface="Calibri" charset="0"/>
                <a:ea typeface="Calibri" charset="0"/>
                <a:cs typeface="Calibri" charset="0"/>
              </a:rPr>
              <a:t>Objetivos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1051749" y="2088941"/>
            <a:ext cx="10125767" cy="3840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s-CO" sz="2000" dirty="0">
                <a:solidFill>
                  <a:srgbClr val="163856"/>
                </a:solidFill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Objetivos específicos</a:t>
            </a:r>
          </a:p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Especificar los requerimientos de software para emular dispositivos, protocolos y arquitecturas de redes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Diseñar los modelos de simulación necesarios para la emulación de dispositivos y enlaces de comunicación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Construir el emulador </a:t>
            </a:r>
            <a:r>
              <a:rPr lang="es-CO" sz="2000" dirty="0" err="1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IoT</a:t>
            </a: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 implementando los modelos de simulación diseñados sobre una aplicación con interfaz gráfica amigable.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s-CO" sz="2000" dirty="0">
                <a:effectLst/>
                <a:latin typeface="+mj-lt"/>
                <a:ea typeface="Meiryo" panose="020B0604030504040204" pitchFamily="34" charset="-128"/>
                <a:cs typeface="Arial" panose="020B0604020202020204" pitchFamily="34" charset="0"/>
              </a:rPr>
              <a:t>Realizar pruebas funcionales para comprobar el óptimo funcionamiento del emulador.</a:t>
            </a:r>
            <a:endParaRPr lang="es-CO" sz="2000" dirty="0">
              <a:solidFill>
                <a:srgbClr val="163856"/>
              </a:solidFill>
              <a:latin typeface="+mj-lt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CDFD8763-477E-462D-944E-A9241C8B6870}"/>
              </a:ext>
            </a:extLst>
          </p:cNvPr>
          <p:cNvCxnSpPr>
            <a:cxnSpLocks/>
          </p:cNvCxnSpPr>
          <p:nvPr/>
        </p:nvCxnSpPr>
        <p:spPr>
          <a:xfrm>
            <a:off x="2463949" y="1425248"/>
            <a:ext cx="9725682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015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ción1" id="{79623F40-E5D8-8741-9E98-3D27C323A1F0}" vid="{D595493A-80E5-AA41-9646-9368DFDBAEA1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7EID Plantilla</Template>
  <TotalTime>991</TotalTime>
  <Words>827</Words>
  <Application>Microsoft Office PowerPoint</Application>
  <PresentationFormat>Widescreen</PresentationFormat>
  <Paragraphs>189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Cabin</vt:lpstr>
      <vt:lpstr>Arial</vt:lpstr>
      <vt:lpstr>Calibri</vt:lpstr>
      <vt:lpstr>Calibri Light</vt:lpstr>
      <vt:lpstr>Century Gothic</vt:lpstr>
      <vt:lpstr>Corbel</vt:lpstr>
      <vt:lpstr>Symbol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 de Microsoft Office</dc:creator>
  <cp:lastModifiedBy>Camilo Andrés Díaz Gómez</cp:lastModifiedBy>
  <cp:revision>61</cp:revision>
  <dcterms:created xsi:type="dcterms:W3CDTF">2019-09-19T14:32:23Z</dcterms:created>
  <dcterms:modified xsi:type="dcterms:W3CDTF">2020-11-20T14:26:19Z</dcterms:modified>
</cp:coreProperties>
</file>