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02" r:id="rId3"/>
    <p:sldId id="300" r:id="rId4"/>
    <p:sldId id="359" r:id="rId5"/>
    <p:sldId id="304" r:id="rId6"/>
    <p:sldId id="360" r:id="rId7"/>
    <p:sldId id="351" r:id="rId8"/>
    <p:sldId id="361" r:id="rId9"/>
    <p:sldId id="352" r:id="rId10"/>
    <p:sldId id="362" r:id="rId11"/>
    <p:sldId id="353" r:id="rId12"/>
    <p:sldId id="363" r:id="rId13"/>
    <p:sldId id="354" r:id="rId14"/>
    <p:sldId id="364" r:id="rId15"/>
    <p:sldId id="355" r:id="rId16"/>
    <p:sldId id="365" r:id="rId17"/>
    <p:sldId id="356" r:id="rId18"/>
    <p:sldId id="366" r:id="rId19"/>
    <p:sldId id="367" r:id="rId20"/>
    <p:sldId id="368" r:id="rId21"/>
    <p:sldId id="369" r:id="rId22"/>
    <p:sldId id="357" r:id="rId23"/>
    <p:sldId id="370" r:id="rId24"/>
    <p:sldId id="358" r:id="rId25"/>
    <p:sldId id="371" r:id="rId26"/>
    <p:sldId id="350" r:id="rId27"/>
  </p:sldIdLst>
  <p:sldSz cx="9144000" cy="5143500" type="screen16x9"/>
  <p:notesSz cx="6858000" cy="9144000"/>
  <p:embeddedFontLst>
    <p:embeddedFont>
      <p:font typeface="Cabin" panose="020B0604020202020204" charset="0"/>
      <p:regular r:id="rId29"/>
      <p:bold r:id="rId30"/>
      <p:italic r:id="rId31"/>
      <p:boldItalic r:id="rId32"/>
    </p:embeddedFont>
    <p:embeddedFont>
      <p:font typeface="Cabin Condensed" panose="020B0604020202020204" charset="0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y Roberth" initials="CyR" lastIdx="7" clrIdx="0">
    <p:extLst>
      <p:ext uri="{19B8F6BF-5375-455C-9EA6-DF929625EA0E}">
        <p15:presenceInfo xmlns:p15="http://schemas.microsoft.com/office/powerpoint/2012/main" userId="Camilo y Roberth" providerId="None"/>
      </p:ext>
    </p:extLst>
  </p:cmAuthor>
  <p:cmAuthor id="2" name="jhonatan villarreal" initials="jv" lastIdx="7" clrIdx="1">
    <p:extLst>
      <p:ext uri="{19B8F6BF-5375-455C-9EA6-DF929625EA0E}">
        <p15:presenceInfo xmlns:p15="http://schemas.microsoft.com/office/powerpoint/2012/main" userId="d980ef38cef5e6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BE069-66FF-4D20-9DF0-950E7D9C4E0A}">
  <a:tblStyle styleId="{6B4BE069-66FF-4D20-9DF0-950E7D9C4E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4" autoAdjust="0"/>
  </p:normalViewPr>
  <p:slideViewPr>
    <p:cSldViewPr snapToGrid="0">
      <p:cViewPr varScale="1">
        <p:scale>
          <a:sx n="92" d="100"/>
          <a:sy n="92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77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54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52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04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32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60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839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82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5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51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000000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 sz="1800">
                <a:solidFill>
                  <a:srgbClr val="FFFF00"/>
                </a:solidFill>
              </a:defRPr>
            </a:lvl1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00"/>
                </a:solidFill>
              </a:defRPr>
            </a:lvl1pPr>
            <a:lvl2pPr lvl="1" algn="ctr">
              <a:buNone/>
              <a:defRPr>
                <a:solidFill>
                  <a:srgbClr val="FFFF00"/>
                </a:solidFill>
              </a:defRPr>
            </a:lvl2pPr>
            <a:lvl3pPr lvl="2" algn="ctr">
              <a:buNone/>
              <a:defRPr>
                <a:solidFill>
                  <a:srgbClr val="FFFF00"/>
                </a:solidFill>
              </a:defRPr>
            </a:lvl3pPr>
            <a:lvl4pPr lvl="3" algn="ctr">
              <a:buNone/>
              <a:defRPr>
                <a:solidFill>
                  <a:srgbClr val="FFFF00"/>
                </a:solidFill>
              </a:defRPr>
            </a:lvl4pPr>
            <a:lvl5pPr lvl="4" algn="ctr">
              <a:buNone/>
              <a:defRPr>
                <a:solidFill>
                  <a:srgbClr val="FFFF00"/>
                </a:solidFill>
              </a:defRPr>
            </a:lvl5pPr>
            <a:lvl6pPr lvl="5" algn="ctr">
              <a:buNone/>
              <a:defRPr>
                <a:solidFill>
                  <a:srgbClr val="FFFF00"/>
                </a:solidFill>
              </a:defRPr>
            </a:lvl6pPr>
            <a:lvl7pPr lvl="6" algn="ctr">
              <a:buNone/>
              <a:defRPr>
                <a:solidFill>
                  <a:srgbClr val="FFFF00"/>
                </a:solidFill>
              </a:defRPr>
            </a:lvl7pPr>
            <a:lvl8pPr lvl="7" algn="ctr">
              <a:buNone/>
              <a:defRPr>
                <a:solidFill>
                  <a:srgbClr val="FFFF00"/>
                </a:solidFill>
              </a:defRPr>
            </a:lvl8pPr>
            <a:lvl9pPr lvl="8" algn="ctr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9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5418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NIOTE</a:t>
            </a:r>
            <a:br>
              <a:rPr lang="es-CO" dirty="0"/>
            </a:br>
            <a:r>
              <a:rPr lang="es-CO" sz="3200" dirty="0"/>
              <a:t>EMULADOR </a:t>
            </a:r>
            <a:r>
              <a:rPr lang="es-ES" sz="3200" dirty="0"/>
              <a:t>PARA EL DESARROLLO DE PROYECTOS IOT Y ANALITICAS DE DATO</a:t>
            </a:r>
            <a:r>
              <a:rPr lang="es-CO" sz="3200" dirty="0"/>
              <a:t>S </a:t>
            </a:r>
            <a:endParaRPr sz="3200" dirty="0"/>
          </a:p>
        </p:txBody>
      </p:sp>
      <p:sp>
        <p:nvSpPr>
          <p:cNvPr id="3" name="Google Shape;58;p13">
            <a:extLst>
              <a:ext uri="{FF2B5EF4-FFF2-40B4-BE49-F238E27FC236}">
                <a16:creationId xmlns:a16="http://schemas.microsoft.com/office/drawing/2014/main" id="{477F955E-6013-4C9A-BDB1-0D94C5193A49}"/>
              </a:ext>
            </a:extLst>
          </p:cNvPr>
          <p:cNvSpPr txBox="1">
            <a:spLocks/>
          </p:cNvSpPr>
          <p:nvPr/>
        </p:nvSpPr>
        <p:spPr>
          <a:xfrm>
            <a:off x="6190738" y="3983700"/>
            <a:ext cx="295326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s-ES" sz="1600" dirty="0">
                <a:solidFill>
                  <a:schemeClr val="tx1"/>
                </a:solidFill>
              </a:rPr>
              <a:t>Integrantes:</a:t>
            </a:r>
          </a:p>
          <a:p>
            <a:r>
              <a:rPr lang="es-ES" sz="1600" dirty="0" err="1">
                <a:solidFill>
                  <a:schemeClr val="tx1"/>
                </a:solidFill>
              </a:rPr>
              <a:t>Jhonatan</a:t>
            </a:r>
            <a:r>
              <a:rPr lang="es-ES" sz="1600" dirty="0">
                <a:solidFill>
                  <a:schemeClr val="tx1"/>
                </a:solidFill>
              </a:rPr>
              <a:t> Mauricio Villareal Corredor</a:t>
            </a:r>
          </a:p>
          <a:p>
            <a:r>
              <a:rPr lang="es-ES" sz="1600" dirty="0">
                <a:solidFill>
                  <a:schemeClr val="tx1"/>
                </a:solidFill>
              </a:rPr>
              <a:t>Camilo Andrés Díaz Gómez</a:t>
            </a:r>
          </a:p>
          <a:p>
            <a:r>
              <a:rPr lang="es-ES" sz="1600" dirty="0">
                <a:solidFill>
                  <a:schemeClr val="tx1"/>
                </a:solidFill>
              </a:rPr>
              <a:t>Juan Estaban Contreras Díaz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10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2369127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Consistencia y estándares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s-CO" sz="1800" b="1" kern="0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Respuestas</a:t>
            </a:r>
            <a:endParaRPr lang="es-CO" sz="1800" b="1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4098" name="Picture 2" descr="Gráfico de respuestas de formularios. Título de la pregunta: Se puede evidenciar algún patrón de diseño gráfico y de navegación en la pantalla principal.. Número de respuestas: 17 respuestas.">
            <a:extLst>
              <a:ext uri="{FF2B5EF4-FFF2-40B4-BE49-F238E27FC236}">
                <a16:creationId xmlns:a16="http://schemas.microsoft.com/office/drawing/2014/main" id="{D63FE645-96C5-4F6A-8AD3-1B92AF4D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7" y="1195996"/>
            <a:ext cx="6530151" cy="27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5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Prevención de errores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023485" y="1829850"/>
            <a:ext cx="5393151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El emulador le permite saber rápidamente si ha cometido algún error </a:t>
            </a:r>
          </a:p>
        </p:txBody>
      </p:sp>
    </p:spTree>
    <p:extLst>
      <p:ext uri="{BB962C8B-B14F-4D97-AF65-F5344CB8AC3E}">
        <p14:creationId xmlns:p14="http://schemas.microsoft.com/office/powerpoint/2010/main" val="267013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Prevención de errores</a:t>
            </a:r>
            <a:b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b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Respuestas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122" name="Picture 2" descr="Gráfico de respuestas de formularios. Título de la pregunta: El emulador le permite saber rápidamente si ha cometido algún error.. Número de respuestas: 17 respuestas.">
            <a:extLst>
              <a:ext uri="{FF2B5EF4-FFF2-40B4-BE49-F238E27FC236}">
                <a16:creationId xmlns:a16="http://schemas.microsoft.com/office/drawing/2014/main" id="{970233B1-23EA-4119-AF18-E3282F357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60" y="1211010"/>
            <a:ext cx="6458888" cy="27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52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13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2369127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322118" y="1156663"/>
            <a:ext cx="1724890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Reconocimiento antes que recuerdo</a:t>
            </a:r>
            <a:endParaRPr lang="es-CO" sz="1800" b="1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69D4C-FB34-45EB-8C4A-393FCB9CE201}"/>
              </a:ext>
            </a:extLst>
          </p:cNvPr>
          <p:cNvSpPr txBox="1"/>
          <p:nvPr/>
        </p:nvSpPr>
        <p:spPr>
          <a:xfrm>
            <a:off x="2763982" y="1973477"/>
            <a:ext cx="5629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El panel principal es fácil de recordar para próximos usos a futuro del emulador, es decir, sus atajos, la navegación, entre otros.</a:t>
            </a:r>
          </a:p>
        </p:txBody>
      </p:sp>
    </p:spTree>
    <p:extLst>
      <p:ext uri="{BB962C8B-B14F-4D97-AF65-F5344CB8AC3E}">
        <p14:creationId xmlns:p14="http://schemas.microsoft.com/office/powerpoint/2010/main" val="339832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14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2369127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322118" y="1156663"/>
            <a:ext cx="1724890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Reconocimiento antes que recuerdo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s-CO" sz="1800" b="1" kern="0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Respuestas</a:t>
            </a:r>
            <a:endParaRPr lang="es-CO" sz="1800" b="1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6146" name="Picture 2" descr="Gráfico de respuestas de formularios. Título de la pregunta: El panel principal es fácil de recordar para próximos usos a futuro del emulador, es decir, sus atajos, la navegación, entre otros.. Número de respuestas: 17 respuestas.">
            <a:extLst>
              <a:ext uri="{FF2B5EF4-FFF2-40B4-BE49-F238E27FC236}">
                <a16:creationId xmlns:a16="http://schemas.microsoft.com/office/drawing/2014/main" id="{F624FE49-4783-4C7F-9F52-4648D3DA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6" y="1125586"/>
            <a:ext cx="6368428" cy="289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1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Flexibilidad y eficiencia de uso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023485" y="1829850"/>
            <a:ext cx="5393151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Los atajos de teclado son fáciles de recordar.</a:t>
            </a:r>
            <a:endParaRPr lang="es-CO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Los atajos me ayudan en la navegación del emulador.</a:t>
            </a:r>
            <a:endParaRPr lang="es-CO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1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Flexibilidad y eficiencia de uso</a:t>
            </a:r>
            <a:b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b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Respuestas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170" name="Picture 2" descr="Gráfico de respuestas de formularios. Título de la pregunta: Los atajos de teclado son fáciles de recordar.. Número de respuestas: 17 respuestas.">
            <a:extLst>
              <a:ext uri="{FF2B5EF4-FFF2-40B4-BE49-F238E27FC236}">
                <a16:creationId xmlns:a16="http://schemas.microsoft.com/office/drawing/2014/main" id="{A7E48510-52BC-48BC-8CA1-11C0F1D9B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68" y="0"/>
            <a:ext cx="6382682" cy="268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ráfico de respuestas de formularios. Título de la pregunta: Los atajos me ayudan en la navegación del emulador.. Número de respuestas: 17 respuestas.">
            <a:extLst>
              <a:ext uri="{FF2B5EF4-FFF2-40B4-BE49-F238E27FC236}">
                <a16:creationId xmlns:a16="http://schemas.microsoft.com/office/drawing/2014/main" id="{24DD9F00-6F26-4E0D-A75F-800D34CE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68" y="2454079"/>
            <a:ext cx="6382684" cy="268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82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17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1" y="0"/>
            <a:ext cx="2306782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Estética y diseño minimalista</a:t>
            </a:r>
            <a:endParaRPr lang="es-CO" sz="1800" b="1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69D4C-FB34-45EB-8C4A-393FCB9CE201}"/>
              </a:ext>
            </a:extLst>
          </p:cNvPr>
          <p:cNvSpPr txBox="1"/>
          <p:nvPr/>
        </p:nvSpPr>
        <p:spPr>
          <a:xfrm>
            <a:off x="2919845" y="457613"/>
            <a:ext cx="5629273" cy="422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Open Sans" panose="020B0606030504020204" pitchFamily="34" charset="0"/>
              </a:rPr>
              <a:t>¿La cantidad de panales que se encuentran en el panel principal son suficientes?</a:t>
            </a:r>
          </a:p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s-C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Open Sans" panose="020B0606030504020204" pitchFamily="34" charset="0"/>
              </a:rPr>
              <a:t>¿Hay saturación de información en el panel principal?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s-C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Open Sans" panose="020B0606030504020204" pitchFamily="34" charset="0"/>
              </a:rPr>
              <a:t>La navegación es fácil e intuitiva a primera vista.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s-C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Open Sans" panose="020B0606030504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Open Sans" panose="020B0606030504020204" pitchFamily="34" charset="0"/>
              </a:rPr>
              <a:t>¿Los colores para el tema escuro son adecuados?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s-C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Open Sans" panose="020B0606030504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Open Sans" panose="020B0606030504020204" pitchFamily="34" charset="0"/>
              </a:rPr>
              <a:t>¿La distribución de los paneles esta bien establecida?</a:t>
            </a:r>
            <a:endParaRPr lang="es-C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Open Sans" panose="020B0606030504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s-C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Open Sans" panose="020B0606030504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La interfaz es agradable.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s-C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El icono y logo de la aplicación es agradable.</a:t>
            </a:r>
          </a:p>
        </p:txBody>
      </p:sp>
    </p:spTree>
    <p:extLst>
      <p:ext uri="{BB962C8B-B14F-4D97-AF65-F5344CB8AC3E}">
        <p14:creationId xmlns:p14="http://schemas.microsoft.com/office/powerpoint/2010/main" val="282690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18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1" y="0"/>
            <a:ext cx="2306782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Estética y diseño minimalista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s-CO" sz="1800" b="1" kern="0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Respuestas</a:t>
            </a:r>
            <a:endParaRPr lang="es-CO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194" name="Picture 2" descr="Gráfico de respuestas de formularios. Título de la pregunta: El icono y logo de la aplicación es agradable.. Número de respuestas: 17 respuestas.">
            <a:extLst>
              <a:ext uri="{FF2B5EF4-FFF2-40B4-BE49-F238E27FC236}">
                <a16:creationId xmlns:a16="http://schemas.microsoft.com/office/drawing/2014/main" id="{CF83430B-1A38-492A-AC12-B1B191CE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3" y="0"/>
            <a:ext cx="6559759" cy="27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ráfico de respuestas de formularios. Título de la pregunta: La interfaz es agradable.. Número de respuestas: 17 respuestas.">
            <a:extLst>
              <a:ext uri="{FF2B5EF4-FFF2-40B4-BE49-F238E27FC236}">
                <a16:creationId xmlns:a16="http://schemas.microsoft.com/office/drawing/2014/main" id="{C5F2341D-3D87-4B3F-828C-92A26C0C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3" y="2491942"/>
            <a:ext cx="6559759" cy="27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3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19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1" y="0"/>
            <a:ext cx="2306782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Estética y diseño minimalista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s-CO" sz="1800" b="1" kern="0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Respuestas</a:t>
            </a:r>
            <a:endParaRPr lang="es-CO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9218" name="Picture 2" descr="Gráfico de respuestas de formularios. Título de la pregunta: La navegación es fácil e intuitiva a primera vista.. Número de respuestas: 17 respuestas.">
            <a:extLst>
              <a:ext uri="{FF2B5EF4-FFF2-40B4-BE49-F238E27FC236}">
                <a16:creationId xmlns:a16="http://schemas.microsoft.com/office/drawing/2014/main" id="{89272F86-2CDF-46A2-8545-551C953F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2" y="0"/>
            <a:ext cx="6559759" cy="27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BC9E320-F23A-4D4E-B347-9618CF2C4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2" y="2499014"/>
            <a:ext cx="6559759" cy="276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9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0"/>
            <a:ext cx="9144000" cy="9392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579578" y="146446"/>
            <a:ext cx="398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Introducción</a:t>
            </a:r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3926-D3C7-46E0-8144-15E57230B222}"/>
              </a:ext>
            </a:extLst>
          </p:cNvPr>
          <p:cNvSpPr txBox="1"/>
          <p:nvPr/>
        </p:nvSpPr>
        <p:spPr>
          <a:xfrm>
            <a:off x="1013444" y="1085671"/>
            <a:ext cx="711711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El siguiente formulario contiene una serie de preguntas con el objetivo de evaluar la usabilidad acerca del proyecto Niote el cual es un Emulador y plataforma de diseño de redes </a:t>
            </a:r>
            <a:r>
              <a:rPr lang="es-MX" dirty="0" err="1">
                <a:solidFill>
                  <a:schemeClr val="bg1"/>
                </a:solidFill>
              </a:rPr>
              <a:t>IoT</a:t>
            </a:r>
            <a:r>
              <a:rPr lang="es-MX" dirty="0">
                <a:solidFill>
                  <a:schemeClr val="bg1"/>
                </a:solidFill>
              </a:rPr>
              <a:t> y analítica de datos. La cual es un proyecto comenzado y desarrollado en las clases (Proyecto Integrador I y II) y en el semillero </a:t>
            </a:r>
            <a:r>
              <a:rPr lang="es-MX" dirty="0" err="1">
                <a:solidFill>
                  <a:schemeClr val="bg1"/>
                </a:solidFill>
              </a:rPr>
              <a:t>DatAn-Cabalas</a:t>
            </a:r>
            <a:r>
              <a:rPr lang="es-MX" dirty="0">
                <a:solidFill>
                  <a:schemeClr val="bg1"/>
                </a:solidFill>
              </a:rPr>
              <a:t> de Software, el emulador permitirá al usuario diseñar redes </a:t>
            </a:r>
            <a:r>
              <a:rPr lang="es-MX" dirty="0" err="1">
                <a:solidFill>
                  <a:schemeClr val="bg1"/>
                </a:solidFill>
              </a:rPr>
              <a:t>IoT</a:t>
            </a:r>
            <a:r>
              <a:rPr lang="es-MX" dirty="0">
                <a:solidFill>
                  <a:schemeClr val="bg1"/>
                </a:solidFill>
              </a:rPr>
              <a:t> con respecto al mundo real, para ahorrar recursos como humanos, tiempo y dinero ya que se ha evidenciado en la construcción de estas redes el desperdicio de estos factores a la hora de crearla físicamente ya que no se realizan pruebas de funcionamiento en emuladores como Niote.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Link de la presentación y descarga del emulador: LINK</a:t>
            </a:r>
          </a:p>
        </p:txBody>
      </p:sp>
    </p:spTree>
    <p:extLst>
      <p:ext uri="{BB962C8B-B14F-4D97-AF65-F5344CB8AC3E}">
        <p14:creationId xmlns:p14="http://schemas.microsoft.com/office/powerpoint/2010/main" val="11685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20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1" y="0"/>
            <a:ext cx="2306782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Estética y diseño minimalista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s-CO" sz="1800" b="1" kern="0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Respuestas</a:t>
            </a:r>
            <a:endParaRPr lang="es-CO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0244" name="Picture 4" descr="Gráfico de respuestas de formularios. Título de la pregunta: Hay saturación de información en el panel principal.. Número de respuestas: 17 respuestas.">
            <a:extLst>
              <a:ext uri="{FF2B5EF4-FFF2-40B4-BE49-F238E27FC236}">
                <a16:creationId xmlns:a16="http://schemas.microsoft.com/office/drawing/2014/main" id="{FAEAAD45-F71D-4CE7-BBBB-66B0B1E2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1" y="0"/>
            <a:ext cx="6559760" cy="27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Gráfico de respuestas de formularios. Título de la pregunta: La cantidad de panales que se encuentran en el panel principal son suficientes.. Número de respuestas: 17 respuestas.">
            <a:extLst>
              <a:ext uri="{FF2B5EF4-FFF2-40B4-BE49-F238E27FC236}">
                <a16:creationId xmlns:a16="http://schemas.microsoft.com/office/drawing/2014/main" id="{0C8C2FBD-6385-419F-8E9B-918BB2E0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81" y="2571750"/>
            <a:ext cx="6559760" cy="27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21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1" y="0"/>
            <a:ext cx="2306782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Estética y diseño minimalista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s-CO" sz="1800" b="1" kern="0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solidFill>
                  <a:schemeClr val="tx1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Respuestas</a:t>
            </a:r>
            <a:endParaRPr lang="es-CO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1268" name="Picture 4" descr="Gráfico de respuestas de formularios. Título de la pregunta: Los colores para el tema escuro son adecuados.. Número de respuestas: 17 respuestas.">
            <a:extLst>
              <a:ext uri="{FF2B5EF4-FFF2-40B4-BE49-F238E27FC236}">
                <a16:creationId xmlns:a16="http://schemas.microsoft.com/office/drawing/2014/main" id="{994EA793-9995-4DE6-8B6B-4E0CBC5C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766" y="1189758"/>
            <a:ext cx="6559761" cy="276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6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Ayudar a los usuarios a reconocer, diagnosticar y recuperarse de errores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023485" y="1829850"/>
            <a:ext cx="5393151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El panel de salida, el que se encuentra en la parte inferior, es claro y simple a la hora de reportar las acciones y salidas de la simulación en ejecución.</a:t>
            </a:r>
            <a:endParaRPr lang="es-CO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076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Ayudar a los usuarios a reconocer, diagnosticar y recuperarse de errores</a:t>
            </a:r>
            <a:br>
              <a:rPr lang="es-CO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</a:br>
            <a:br>
              <a:rPr lang="es-CO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</a:br>
            <a:r>
              <a:rPr lang="es-CO" sz="18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Respuestas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2290" name="Picture 2" descr="Gráfico de respuestas de formularios. Título de la pregunta: El panel de salida, el que se encuentra en la parte inferior, es claro y simple a la hora de reportar las acciones y salidas de la simulación en ejecución.. Número de respuestas: 17 respuestas.">
            <a:extLst>
              <a:ext uri="{FF2B5EF4-FFF2-40B4-BE49-F238E27FC236}">
                <a16:creationId xmlns:a16="http://schemas.microsoft.com/office/drawing/2014/main" id="{B6597AD0-934B-424D-ADDA-A1B380B3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90" y="1147617"/>
            <a:ext cx="6452755" cy="293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0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24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2369127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Ayuda y documentación</a:t>
            </a:r>
            <a:endParaRPr lang="es-CO" sz="1800" b="1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69D4C-FB34-45EB-8C4A-393FCB9CE201}"/>
              </a:ext>
            </a:extLst>
          </p:cNvPr>
          <p:cNvSpPr txBox="1"/>
          <p:nvPr/>
        </p:nvSpPr>
        <p:spPr>
          <a:xfrm>
            <a:off x="3002973" y="1791247"/>
            <a:ext cx="5629273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Es fácil encontrar la documentación para resolver dudas.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endParaRPr lang="es-C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La documentación dada es clara y concisa con la solución de sus dudas.</a:t>
            </a:r>
          </a:p>
        </p:txBody>
      </p:sp>
    </p:spTree>
    <p:extLst>
      <p:ext uri="{BB962C8B-B14F-4D97-AF65-F5344CB8AC3E}">
        <p14:creationId xmlns:p14="http://schemas.microsoft.com/office/powerpoint/2010/main" val="3312082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25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2369127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Ayuda y documentación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s-CO" sz="1800" b="1" kern="0" dirty="0">
              <a:solidFill>
                <a:schemeClr val="tx1"/>
              </a:solidFill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Respuestas</a:t>
            </a:r>
            <a:endParaRPr lang="es-CO" sz="1800" b="1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13314" name="Picture 2" descr="Gráfico de respuestas de formularios. Título de la pregunta: Es fácil encontrar la documentación para resolver dudas.. Número de respuestas: 17 respuestas.">
            <a:extLst>
              <a:ext uri="{FF2B5EF4-FFF2-40B4-BE49-F238E27FC236}">
                <a16:creationId xmlns:a16="http://schemas.microsoft.com/office/drawing/2014/main" id="{C0843048-B0EA-403E-9540-3EA99488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7" y="-125540"/>
            <a:ext cx="6774873" cy="28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ráfico de respuestas de formularios. Título de la pregunta: La documentación dada es clara y concisa con la solución de sus dudas.. Número de respuestas: 17 respuestas.">
            <a:extLst>
              <a:ext uri="{FF2B5EF4-FFF2-40B4-BE49-F238E27FC236}">
                <a16:creationId xmlns:a16="http://schemas.microsoft.com/office/drawing/2014/main" id="{B9025D20-7AAB-4CF6-B0A2-C1AE8D47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7" y="2478964"/>
            <a:ext cx="6774873" cy="28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5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3;p36">
            <a:extLst>
              <a:ext uri="{FF2B5EF4-FFF2-40B4-BE49-F238E27FC236}">
                <a16:creationId xmlns:a16="http://schemas.microsoft.com/office/drawing/2014/main" id="{666E4149-1E7E-49DC-81BB-C3AC329BB3CD}"/>
              </a:ext>
            </a:extLst>
          </p:cNvPr>
          <p:cNvSpPr txBox="1">
            <a:spLocks/>
          </p:cNvSpPr>
          <p:nvPr/>
        </p:nvSpPr>
        <p:spPr>
          <a:xfrm>
            <a:off x="-391859" y="1411288"/>
            <a:ext cx="5741988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algn="ctr"/>
            <a:r>
              <a:rPr lang="es-CO" sz="7200" dirty="0">
                <a:solidFill>
                  <a:schemeClr val="bg1"/>
                </a:solidFill>
              </a:rPr>
              <a:t>¡Gracias!</a:t>
            </a:r>
          </a:p>
        </p:txBody>
      </p:sp>
      <p:sp>
        <p:nvSpPr>
          <p:cNvPr id="8" name="Google Shape;314;p36">
            <a:extLst>
              <a:ext uri="{FF2B5EF4-FFF2-40B4-BE49-F238E27FC236}">
                <a16:creationId xmlns:a16="http://schemas.microsoft.com/office/drawing/2014/main" id="{919BDE12-CE88-4D93-9509-BAAA0362B34A}"/>
              </a:ext>
            </a:extLst>
          </p:cNvPr>
          <p:cNvSpPr txBox="1">
            <a:spLocks/>
          </p:cNvSpPr>
          <p:nvPr/>
        </p:nvSpPr>
        <p:spPr>
          <a:xfrm>
            <a:off x="1471358" y="2832927"/>
            <a:ext cx="3586163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ctr">
              <a:buFont typeface="Cabin"/>
              <a:buNone/>
            </a:pPr>
            <a:r>
              <a:rPr lang="es-CO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¿Alguna pregunta</a:t>
            </a:r>
            <a:r>
              <a:rPr lang="en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847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Visibilidad del estado del sistema 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023485" y="1514282"/>
            <a:ext cx="5393151" cy="211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Open Sans" panose="020B0606030504020204" pitchFamily="34" charset="0"/>
              </a:rPr>
              <a:t>¿El emulador mantiene informado al usuario de las acciones que realiza?</a:t>
            </a:r>
            <a:endParaRPr lang="es-CO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Open Sans" panose="020B0606030504020204" pitchFamily="34" charset="0"/>
              </a:rPr>
              <a:t>¿La interfaz visualiza los compontes agregados al panel de simulación con su respectivo nombre? </a:t>
            </a:r>
            <a:endParaRPr lang="es-CO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87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Visibilidad del estado del sistema </a:t>
            </a:r>
            <a:b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b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Respuestas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Gráfico de respuestas de formularios. Título de la pregunta: El emulador mantiene informado al usuario de las acciones que realiza.. Número de respuestas: 17 respuestas.">
            <a:extLst>
              <a:ext uri="{FF2B5EF4-FFF2-40B4-BE49-F238E27FC236}">
                <a16:creationId xmlns:a16="http://schemas.microsoft.com/office/drawing/2014/main" id="{E0D7D5BF-AFA3-4C13-8BBA-91AF062C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66" y="-1"/>
            <a:ext cx="6488553" cy="273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áfico de respuestas de formularios. Título de la pregunta: La interfaz visualiza los compontes agregados al panel de simulación con su respectivo nombre.. Número de respuestas: 17 respuestas.">
            <a:extLst>
              <a:ext uri="{FF2B5EF4-FFF2-40B4-BE49-F238E27FC236}">
                <a16:creationId xmlns:a16="http://schemas.microsoft.com/office/drawing/2014/main" id="{E11FB2CB-BFF0-41F9-8051-5D2A73176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67" y="2431473"/>
            <a:ext cx="6488553" cy="273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7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5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2369127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Relación entre el sistema y el mundo real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69D4C-FB34-45EB-8C4A-393FCB9CE201}"/>
              </a:ext>
            </a:extLst>
          </p:cNvPr>
          <p:cNvSpPr txBox="1"/>
          <p:nvPr/>
        </p:nvSpPr>
        <p:spPr>
          <a:xfrm>
            <a:off x="2763982" y="1973477"/>
            <a:ext cx="5629273" cy="181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rtl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SzPts val="12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Open Sans" panose="020B0606030504020204" pitchFamily="34" charset="0"/>
              </a:rPr>
              <a:t>¿La interfaz del emulador contiene iconos que permiten reconocer al usuario que opción ejerce al ser oprimido? </a:t>
            </a:r>
            <a:endParaRPr lang="es-CO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285750" marR="0" lvl="0" indent="-28575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SzPts val="1200"/>
              <a:buFont typeface="Arial" panose="020B0604020202020204" pitchFamily="34" charset="0"/>
              <a:buChar char="•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Open Sans" panose="020B0606030504020204" pitchFamily="34" charset="0"/>
              </a:rPr>
              <a:t>¿Cada componente como sensores y actuadores son reconocibles gracias a sus iconos? </a:t>
            </a:r>
            <a:endParaRPr lang="es-CO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1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6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2369127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Relación entre el sistema y el mundo real </a:t>
            </a: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endParaRPr lang="es-CO" sz="1800" b="1" dirty="0">
              <a:solidFill>
                <a:schemeClr val="tx1"/>
              </a:solidFill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kern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Respuestas</a:t>
            </a:r>
          </a:p>
        </p:txBody>
      </p:sp>
      <p:pic>
        <p:nvPicPr>
          <p:cNvPr id="2050" name="Picture 2" descr="Gráfico de respuestas de formularios. Título de la pregunta: La interfaz del emulador contiene iconos que permiten reconocer al usuario que opción ejerce al ser oprimido.. Número de respuestas: 17 respuestas.">
            <a:extLst>
              <a:ext uri="{FF2B5EF4-FFF2-40B4-BE49-F238E27FC236}">
                <a16:creationId xmlns:a16="http://schemas.microsoft.com/office/drawing/2014/main" id="{0C12F5C6-0165-41C5-9FDD-AB8142119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5" y="-167262"/>
            <a:ext cx="6625503" cy="300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áfico de respuestas de formularios. Título de la pregunta: Cada componente como sensores y actuadores son reconocibles gracias a sus iconos.. Número de respuestas: 17 respuestas.">
            <a:extLst>
              <a:ext uri="{FF2B5EF4-FFF2-40B4-BE49-F238E27FC236}">
                <a16:creationId xmlns:a16="http://schemas.microsoft.com/office/drawing/2014/main" id="{2A3EBF1A-3FDA-4DC4-A9AE-633E1AA1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5" y="2588117"/>
            <a:ext cx="6625504" cy="279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2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Control y libertad del usuario 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023485" y="1829850"/>
            <a:ext cx="5393151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Open Sans" panose="020B0606030504020204" pitchFamily="34" charset="0"/>
              </a:rPr>
              <a:t>¿El emulador permite al usuario corregir o deshacer acciones realizadas en la interfaz? </a:t>
            </a:r>
            <a:endParaRPr lang="es-CO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Open Sans" panose="020B0606030504020204" pitchFamily="34" charset="0"/>
              </a:rPr>
              <a:t>¿Es posible eliminar los componentes que hayan sido agregados al panel de simulación?</a:t>
            </a:r>
            <a:endParaRPr lang="es-CO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Control y libertad del usuario </a:t>
            </a:r>
            <a:b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b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</a:br>
            <a:r>
              <a:rPr lang="es-CO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Respuestas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074" name="Picture 2" descr="Gráfico de respuestas de formularios. Título de la pregunta: El emulador permite al usuario corregir o deshacer acciones realizadas en la interfaz.. Número de respuestas: 17 respuestas.">
            <a:extLst>
              <a:ext uri="{FF2B5EF4-FFF2-40B4-BE49-F238E27FC236}">
                <a16:creationId xmlns:a16="http://schemas.microsoft.com/office/drawing/2014/main" id="{241686BE-D798-4AAF-8A0D-53472E90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26" y="-30506"/>
            <a:ext cx="6436454" cy="2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ráfico de respuestas de formularios. Título de la pregunta: Es posible eliminar los componentes que hayan sido agregados al panel de simulación.. Número de respuestas: 17 respuestas.">
            <a:extLst>
              <a:ext uri="{FF2B5EF4-FFF2-40B4-BE49-F238E27FC236}">
                <a16:creationId xmlns:a16="http://schemas.microsoft.com/office/drawing/2014/main" id="{67D1444D-1059-4B00-8541-9B53D7ED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26" y="2431424"/>
            <a:ext cx="6436453" cy="2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20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2369127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409141" y="1156663"/>
            <a:ext cx="1700213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Consistencia y estándares</a:t>
            </a:r>
            <a:endParaRPr lang="es-CO" sz="1800" b="1" kern="0" dirty="0">
              <a:solidFill>
                <a:schemeClr val="tx1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69D4C-FB34-45EB-8C4A-393FCB9CE201}"/>
              </a:ext>
            </a:extLst>
          </p:cNvPr>
          <p:cNvSpPr txBox="1"/>
          <p:nvPr/>
        </p:nvSpPr>
        <p:spPr>
          <a:xfrm>
            <a:off x="2763982" y="1973477"/>
            <a:ext cx="562927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¿Se puede evidenciar algún patrón de diseño gráfico y de navegación en la pantalla principal?</a:t>
            </a:r>
          </a:p>
        </p:txBody>
      </p:sp>
    </p:spTree>
    <p:extLst>
      <p:ext uri="{BB962C8B-B14F-4D97-AF65-F5344CB8AC3E}">
        <p14:creationId xmlns:p14="http://schemas.microsoft.com/office/powerpoint/2010/main" val="453241346"/>
      </p:ext>
    </p:extLst>
  </p:cSld>
  <p:clrMapOvr>
    <a:masterClrMapping/>
  </p:clrMapOvr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621</Words>
  <Application>Microsoft Office PowerPoint</Application>
  <PresentationFormat>On-screen Show (16:9)</PresentationFormat>
  <Paragraphs>103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Cabin</vt:lpstr>
      <vt:lpstr>Calibri</vt:lpstr>
      <vt:lpstr>Cabin Condensed</vt:lpstr>
      <vt:lpstr>Symbol</vt:lpstr>
      <vt:lpstr>Snug</vt:lpstr>
      <vt:lpstr>NIOTE EMULADOR PARA EL DESARROLLO DE PROYECTOS IOT Y ANALITICAS DE DATOS </vt:lpstr>
      <vt:lpstr>PowerPoint Presentation</vt:lpstr>
      <vt:lpstr>Visibilidad del estado del sistema </vt:lpstr>
      <vt:lpstr>Visibilidad del estado del sistema   Respuestas</vt:lpstr>
      <vt:lpstr>PowerPoint Presentation</vt:lpstr>
      <vt:lpstr>PowerPoint Presentation</vt:lpstr>
      <vt:lpstr>Control y libertad del usuario </vt:lpstr>
      <vt:lpstr>Control y libertad del usuario   Respuestas</vt:lpstr>
      <vt:lpstr>PowerPoint Presentation</vt:lpstr>
      <vt:lpstr>PowerPoint Presentation</vt:lpstr>
      <vt:lpstr>Prevención de errores</vt:lpstr>
      <vt:lpstr>Prevención de errores  Respuestas</vt:lpstr>
      <vt:lpstr>PowerPoint Presentation</vt:lpstr>
      <vt:lpstr>PowerPoint Presentation</vt:lpstr>
      <vt:lpstr>Flexibilidad y eficiencia de uso</vt:lpstr>
      <vt:lpstr>Flexibilidad y eficiencia de uso  Respuestas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Ayudar a los usuarios a reconocer, diagnosticar y recuperarse de errores</vt:lpstr>
      <vt:lpstr>Ayudar a los usuarios a reconocer, diagnosticar y recuperarse de errores  Respuestas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NIOTE EMULADOR PARA DESARROLLO DE PROYECTOS IOT Y ANALITICAS DE DATO</dc:title>
  <dc:creator>Camilo y Roberth</dc:creator>
  <cp:lastModifiedBy>Camilo Andrés Díaz Gómez</cp:lastModifiedBy>
  <cp:revision>128</cp:revision>
  <dcterms:modified xsi:type="dcterms:W3CDTF">2020-11-17T04:42:09Z</dcterms:modified>
</cp:coreProperties>
</file>