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0" r:id="rId3"/>
    <p:sldId id="285" r:id="rId4"/>
    <p:sldId id="288" r:id="rId5"/>
    <p:sldId id="257" r:id="rId6"/>
    <p:sldId id="290" r:id="rId7"/>
    <p:sldId id="289" r:id="rId8"/>
    <p:sldId id="291" r:id="rId9"/>
    <p:sldId id="292" r:id="rId10"/>
    <p:sldId id="293" r:id="rId11"/>
    <p:sldId id="267" r:id="rId12"/>
    <p:sldId id="297" r:id="rId13"/>
    <p:sldId id="296" r:id="rId14"/>
    <p:sldId id="284" r:id="rId15"/>
    <p:sldId id="299" r:id="rId16"/>
    <p:sldId id="298" r:id="rId17"/>
    <p:sldId id="279" r:id="rId18"/>
    <p:sldId id="286" r:id="rId19"/>
    <p:sldId id="287" r:id="rId20"/>
  </p:sldIdLst>
  <p:sldSz cx="9144000" cy="5143500" type="screen16x9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  <p:embeddedFont>
      <p:font typeface="Cabin Condense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y Roberth" initials="CyR" lastIdx="7" clrIdx="0">
    <p:extLst>
      <p:ext uri="{19B8F6BF-5375-455C-9EA6-DF929625EA0E}">
        <p15:presenceInfo xmlns:p15="http://schemas.microsoft.com/office/powerpoint/2012/main" userId="Camilo y Roberth" providerId="None"/>
      </p:ext>
    </p:extLst>
  </p:cmAuthor>
  <p:cmAuthor id="2" name="jhonatan villarreal" initials="jv" lastIdx="7" clrIdx="1">
    <p:extLst>
      <p:ext uri="{19B8F6BF-5375-455C-9EA6-DF929625EA0E}">
        <p15:presenceInfo xmlns:p15="http://schemas.microsoft.com/office/powerpoint/2012/main" userId="d980ef38cef5e6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BE069-66FF-4D20-9DF0-950E7D9C4E0A}">
  <a:tblStyle styleId="{6B4BE069-66FF-4D20-9DF0-950E7D9C4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03T08:50:08.303" idx="1">
    <p:pos x="3475" y="539"/>
    <p:text>El emulador se compromete a tener una amigable con el usuinterfazario con el fin de un fácil e entendimiento ante la aplicación.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0:44.755" idx="2">
    <p:pos x="5222" y="1863"/>
    <p:text>El emulador se basará en un modelo realístico para la generación de datos aleatorios.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2:12.892" idx="4">
    <p:pos x="3043" y="1783"/>
    <p:text>en archivos planos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5:00.875" idx="5">
    <p:pos x="5238" y="423"/>
    <p:text>•	El emulador tendrá un manual para el entendimiento de las diferentes funcionalidades que tendrá este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02:31:06.816" idx="5">
    <p:pos x="3335" y="600"/>
    <p:text>tendrá todos los sensores y actuadores que hay disponibles en la actualidad.</p:text>
    <p:extLst>
      <p:ext uri="{C676402C-5697-4E1C-873F-D02D1690AC5C}">
        <p15:threadingInfo xmlns:p15="http://schemas.microsoft.com/office/powerpoint/2012/main" timeZoneBias="300"/>
      </p:ext>
    </p:extLst>
  </p:cm>
  <p:cm authorId="1" dt="2020-04-03T02:31:22.003" idx="6">
    <p:pos x="5396" y="433"/>
    <p:text>guardara los datos en una base de datos.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6:28.389" idx="6">
    <p:pos x="3380" y="1680"/>
    <p:text>generará estadísticas de los datos generados en su funcionamiento.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8:03.450" idx="7">
    <p:pos x="5407" y="1445"/>
    <p:text>va a generar los datos simulados con precisa precisión, aun así, se buscará la forma más optima y eficiente para realizarlos.</p:text>
    <p:extLst>
      <p:ext uri="{C676402C-5697-4E1C-873F-D02D1690AC5C}">
        <p15:threadingInfo xmlns:p15="http://schemas.microsoft.com/office/powerpoint/2012/main" timeZoneBias="300"/>
      </p:ext>
    </p:extLst>
  </p:cm>
  <p:cm authorId="1" dt="2020-04-03T10:16:41.163" idx="7">
    <p:pos x="5534" y="126"/>
    <p:text>•	El emulador se compromete a funcionar en sistemas operativos Windows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82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3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1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24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sz="15000" b="1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0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00000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9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osti.net/wp-content/uploads/2015/04/IoT.png" TargetMode="External"/><Relationship Id="rId7" Type="http://schemas.openxmlformats.org/officeDocument/2006/relationships/hyperlink" Target="https://www.flaticon.es/icono-premium/tiempo-es-dinero_601091" TargetMode="External"/><Relationship Id="rId2" Type="http://schemas.openxmlformats.org/officeDocument/2006/relationships/hyperlink" Target="https://stalinyaguana.com/wp-content/uploads/2019/05/Personas-1024x1024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seidor.cl/wp-content/uploads/2015/12/Columna-IoT_Blog.jpg" TargetMode="External"/><Relationship Id="rId5" Type="http://schemas.openxmlformats.org/officeDocument/2006/relationships/hyperlink" Target="https://previews.123rf.com/images/tharakorn/tharakorn1501/tharakorn150100024/35356957-negocios-o-inversi%C3%B3n-econ%C3%B3mica.jpg" TargetMode="External"/><Relationship Id="rId4" Type="http://schemas.openxmlformats.org/officeDocument/2006/relationships/hyperlink" Target="https://www.lanner-america.com/wp-content/uploads/2017/09/Edge-Computing-1024x721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cnegocios.camaravalencia.com/servicios/tendencias/informe-iot-asi-estan-las-cosas-en-europa/" TargetMode="External"/><Relationship Id="rId2" Type="http://schemas.openxmlformats.org/officeDocument/2006/relationships/hyperlink" Target="https://s3.amazonaws.com/academia.edu.documents/40650301/danainfo.acppwiszgmk2n0u279qu76contentserver.pdf?response-content-disposition=inline%3B%20filename%3DDanainfo_acppwiszgmk2n0u279qu76contentse.pdf&amp;X-Amz-Algorithm=AWS4-HMAC-SHA256&amp;X-Amz-Credential=AKIAIWOWYYGZ2Y53UL3A%2F20200220%2Fus-east-1%2Fs3%2Faws4_request&amp;X-Amz-Date=20200220T002837Z&amp;X-Amz-Expires=3600&amp;X-Amz-SignedHeaders=host&amp;X-Amz-Signature=81eb46b02627920cbaa9bdb0df83cb2f4be9240dd2457c2f3605a50b6293ab7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5418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NIOTE</a:t>
            </a:r>
            <a:br>
              <a:rPr lang="es-CO" dirty="0"/>
            </a:br>
            <a:r>
              <a:rPr lang="es-CO" sz="3200" dirty="0"/>
              <a:t>EMULADOR </a:t>
            </a:r>
            <a:r>
              <a:rPr lang="es-ES" sz="3200" dirty="0"/>
              <a:t>PARA EL DESARROLLO DE PROYECTOS IOT Y ANALITICAS DE DATO</a:t>
            </a:r>
            <a:r>
              <a:rPr lang="es-CO" sz="3200" dirty="0"/>
              <a:t>S </a:t>
            </a:r>
            <a:endParaRPr sz="3200" dirty="0"/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477F955E-6013-4C9A-BDB1-0D94C5193A49}"/>
              </a:ext>
            </a:extLst>
          </p:cNvPr>
          <p:cNvSpPr txBox="1">
            <a:spLocks/>
          </p:cNvSpPr>
          <p:nvPr/>
        </p:nvSpPr>
        <p:spPr>
          <a:xfrm>
            <a:off x="6190738" y="3983700"/>
            <a:ext cx="295326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Integrantes: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Jhonatan</a:t>
            </a:r>
            <a:r>
              <a:rPr lang="es-ES" sz="1600" dirty="0">
                <a:solidFill>
                  <a:schemeClr val="tx1"/>
                </a:solidFill>
              </a:rPr>
              <a:t> Mauricio Villareal Corredor</a:t>
            </a:r>
          </a:p>
          <a:p>
            <a:r>
              <a:rPr lang="es-ES" sz="1600" dirty="0">
                <a:solidFill>
                  <a:schemeClr val="tx1"/>
                </a:solidFill>
              </a:rPr>
              <a:t>Camilo Andrés Díaz Gómez</a:t>
            </a:r>
          </a:p>
          <a:p>
            <a:r>
              <a:rPr lang="es-ES" sz="1600" dirty="0">
                <a:solidFill>
                  <a:schemeClr val="tx1"/>
                </a:solidFill>
              </a:rPr>
              <a:t>Juan Estaban Contreras Díaz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43503" y="-1"/>
            <a:ext cx="3161872" cy="5034455"/>
          </a:xfrm>
        </p:spPr>
        <p:txBody>
          <a:bodyPr/>
          <a:lstStyle/>
          <a:p>
            <a:pPr marL="38100" indent="0">
              <a:buSzPts val="3000"/>
              <a:buNone/>
            </a:pPr>
            <a:r>
              <a:rPr lang="es-ES" sz="2400" dirty="0">
                <a:solidFill>
                  <a:schemeClr val="bg1"/>
                </a:solidFill>
                <a:highlight>
                  <a:srgbClr val="000000"/>
                </a:highlight>
              </a:rPr>
              <a:t>Limitaciones</a:t>
            </a: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8100" indent="0">
              <a:buSzPts val="3000"/>
              <a:buNone/>
            </a:pPr>
            <a:r>
              <a:rPr lang="es-CO" dirty="0">
                <a:solidFill>
                  <a:schemeClr val="bg1"/>
                </a:solidFill>
                <a:highlight>
                  <a:srgbClr val="000000"/>
                </a:highlight>
              </a:rPr>
              <a:t>El emulador no:</a:t>
            </a:r>
          </a:p>
          <a:p>
            <a:pPr marL="38100" indent="0">
              <a:buSzPts val="3000"/>
              <a:buNone/>
            </a:pP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04A038-8AB2-4BAC-A718-38EF74C4330C}"/>
              </a:ext>
            </a:extLst>
          </p:cNvPr>
          <p:cNvSpPr txBox="1">
            <a:spLocks/>
          </p:cNvSpPr>
          <p:nvPr/>
        </p:nvSpPr>
        <p:spPr>
          <a:xfrm>
            <a:off x="550550" y="12815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CO"/>
              <a:t>Alcances y limitaciones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FA24DE-994F-4593-A1CC-E2763D28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40" y="1852491"/>
            <a:ext cx="2366516" cy="117274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DD22A5B-08EB-49B3-B475-650255F59F12}"/>
              </a:ext>
            </a:extLst>
          </p:cNvPr>
          <p:cNvSpPr/>
          <p:nvPr/>
        </p:nvSpPr>
        <p:spPr>
          <a:xfrm>
            <a:off x="7099996" y="1592361"/>
            <a:ext cx="1005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C9C5146-7D52-4439-8765-C517B25E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798" y="1592361"/>
            <a:ext cx="2799314" cy="12313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662C4C-788D-4EA7-8AAF-0AFF125D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766" y="3199674"/>
            <a:ext cx="2887346" cy="155017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687E1B8-2E06-4C35-83AA-2C77C6439184}"/>
              </a:ext>
            </a:extLst>
          </p:cNvPr>
          <p:cNvSpPr/>
          <p:nvPr/>
        </p:nvSpPr>
        <p:spPr>
          <a:xfrm>
            <a:off x="3539984" y="3153319"/>
            <a:ext cx="11689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s-ES" sz="9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7308154-519C-45B5-AABF-23083F266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077" y="3316509"/>
            <a:ext cx="2088729" cy="15710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E4B64B-6592-45DB-8EEE-08FF4B912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519" y="231280"/>
            <a:ext cx="2504879" cy="13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Marco conceptual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latin typeface="Cabin"/>
                <a:ea typeface="Cabin"/>
                <a:cs typeface="Cabin"/>
                <a:sym typeface="Cabin"/>
              </a:rPr>
              <a:t>NIOTE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146154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Simulación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229296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     Emulación</a:t>
            </a:r>
            <a:endParaRPr sz="1600" b="1" dirty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706051" y="613865"/>
            <a:ext cx="316043" cy="515211"/>
            <a:chOff x="6730350" y="2315900"/>
            <a:chExt cx="257700" cy="420100"/>
          </a:xfrm>
        </p:grpSpPr>
        <p:sp>
          <p:nvSpPr>
            <p:cNvPr id="177" name="Google Shape;177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75;p24">
            <a:extLst>
              <a:ext uri="{FF2B5EF4-FFF2-40B4-BE49-F238E27FC236}">
                <a16:creationId xmlns:a16="http://schemas.microsoft.com/office/drawing/2014/main" id="{C998A629-FD73-4E92-BA10-7D4354250AEA}"/>
              </a:ext>
            </a:extLst>
          </p:cNvPr>
          <p:cNvSpPr/>
          <p:nvPr/>
        </p:nvSpPr>
        <p:spPr>
          <a:xfrm>
            <a:off x="4698850" y="2561998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latin typeface="Cabin"/>
                <a:ea typeface="Cabin"/>
                <a:cs typeface="Cabin"/>
                <a:sym typeface="Cabin"/>
              </a:rPr>
              <a:t>IOT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75;p24">
            <a:extLst>
              <a:ext uri="{FF2B5EF4-FFF2-40B4-BE49-F238E27FC236}">
                <a16:creationId xmlns:a16="http://schemas.microsoft.com/office/drawing/2014/main" id="{38368E7A-8080-4199-9B9A-8BF58CFAAB13}"/>
              </a:ext>
            </a:extLst>
          </p:cNvPr>
          <p:cNvSpPr/>
          <p:nvPr/>
        </p:nvSpPr>
        <p:spPr>
          <a:xfrm>
            <a:off x="4698850" y="62576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latin typeface="Cabin"/>
                <a:ea typeface="Cabin"/>
                <a:cs typeface="Cabin"/>
                <a:sym typeface="Cabin"/>
              </a:rPr>
              <a:t>Analítica de datos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4BD68A5-92C0-41E6-9235-2A190055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4686851"/>
            <a:ext cx="8229600" cy="519600"/>
          </a:xfrm>
        </p:spPr>
        <p:txBody>
          <a:bodyPr/>
          <a:lstStyle/>
          <a:p>
            <a:r>
              <a:rPr lang="es-CO" dirty="0">
                <a:solidFill>
                  <a:schemeClr val="tx1"/>
                </a:solidFill>
                <a:highlight>
                  <a:srgbClr val="FFFF00"/>
                </a:highlight>
              </a:rPr>
              <a:t>Mapa de Co-Relación de Conocimientos: </a:t>
            </a:r>
          </a:p>
          <a:p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703AB86-3222-4784-9037-D713EF546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AC7F212-13E6-48A2-BE17-F8E6B73C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24" y="95821"/>
            <a:ext cx="6314343" cy="4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Estado del arte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706051" y="613865"/>
            <a:ext cx="316043" cy="515211"/>
            <a:chOff x="6730350" y="2315900"/>
            <a:chExt cx="257700" cy="420100"/>
          </a:xfrm>
        </p:grpSpPr>
        <p:sp>
          <p:nvSpPr>
            <p:cNvPr id="177" name="Google Shape;177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CD9B2B3-4926-496E-999E-2D6BCD3618A7}"/>
              </a:ext>
            </a:extLst>
          </p:cNvPr>
          <p:cNvGrpSpPr/>
          <p:nvPr/>
        </p:nvGrpSpPr>
        <p:grpSpPr>
          <a:xfrm>
            <a:off x="2749876" y="138383"/>
            <a:ext cx="1903173" cy="523220"/>
            <a:chOff x="2754552" y="287991"/>
            <a:chExt cx="1903173" cy="5232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443C68D-7612-4180-B52F-AB3919BA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4552" y="287991"/>
              <a:ext cx="531573" cy="468207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8B17C61-D87F-4E5D-9F85-12967188C54F}"/>
                </a:ext>
              </a:extLst>
            </p:cNvPr>
            <p:cNvSpPr txBox="1"/>
            <p:nvPr/>
          </p:nvSpPr>
          <p:spPr>
            <a:xfrm>
              <a:off x="3286125" y="28799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Simulación de datos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3BCB475-8C2A-4943-AD87-C0368BB0A8D9}"/>
              </a:ext>
            </a:extLst>
          </p:cNvPr>
          <p:cNvGrpSpPr/>
          <p:nvPr/>
        </p:nvGrpSpPr>
        <p:grpSpPr>
          <a:xfrm>
            <a:off x="5315512" y="138383"/>
            <a:ext cx="2709387" cy="704065"/>
            <a:chOff x="5320188" y="287991"/>
            <a:chExt cx="2709387" cy="738664"/>
          </a:xfrm>
        </p:grpSpPr>
        <p:pic>
          <p:nvPicPr>
            <p:cNvPr id="8" name="Imagen 7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54556CA0-F756-4597-9113-B1BF0D0EE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74" t="19102" b="25753"/>
            <a:stretch/>
          </p:blipFill>
          <p:spPr>
            <a:xfrm>
              <a:off x="5320188" y="368365"/>
              <a:ext cx="956670" cy="378306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E315323-BBED-418A-ADF4-CD9B2361F7C9}"/>
                </a:ext>
              </a:extLst>
            </p:cNvPr>
            <p:cNvSpPr txBox="1"/>
            <p:nvPr/>
          </p:nvSpPr>
          <p:spPr>
            <a:xfrm>
              <a:off x="6400800" y="287991"/>
              <a:ext cx="16287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Patrón de diseño mvc</a:t>
              </a:r>
            </a:p>
            <a:p>
              <a:endParaRPr lang="es-CO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53F49C6-C62C-4035-8CFE-70C636A504BC}"/>
              </a:ext>
            </a:extLst>
          </p:cNvPr>
          <p:cNvGrpSpPr/>
          <p:nvPr/>
        </p:nvGrpSpPr>
        <p:grpSpPr>
          <a:xfrm>
            <a:off x="2801212" y="842448"/>
            <a:ext cx="1687531" cy="670892"/>
            <a:chOff x="2805888" y="992056"/>
            <a:chExt cx="1687531" cy="6708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2E7F42-CC9A-4AD4-BBEC-619E9EA7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5888" y="992056"/>
              <a:ext cx="496617" cy="670892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BE2F937-1DF0-40BC-A93D-564936A8E05D}"/>
                </a:ext>
              </a:extLst>
            </p:cNvPr>
            <p:cNvSpPr txBox="1"/>
            <p:nvPr/>
          </p:nvSpPr>
          <p:spPr>
            <a:xfrm>
              <a:off x="3429000" y="1077414"/>
              <a:ext cx="1064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Lenguaje java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DC7F04E-69AC-4637-A176-1FD55CBE54DF}"/>
              </a:ext>
            </a:extLst>
          </p:cNvPr>
          <p:cNvGrpSpPr/>
          <p:nvPr/>
        </p:nvGrpSpPr>
        <p:grpSpPr>
          <a:xfrm>
            <a:off x="5336647" y="807022"/>
            <a:ext cx="2538313" cy="914400"/>
            <a:chOff x="5341323" y="956630"/>
            <a:chExt cx="2538313" cy="914400"/>
          </a:xfrm>
        </p:grpSpPr>
        <p:pic>
          <p:nvPicPr>
            <p:cNvPr id="27" name="Gráfico 26" descr="Servidor">
              <a:extLst>
                <a:ext uri="{FF2B5EF4-FFF2-40B4-BE49-F238E27FC236}">
                  <a16:creationId xmlns:a16="http://schemas.microsoft.com/office/drawing/2014/main" id="{119FAA23-49FF-43A6-B69E-ABB70FDA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1323" y="956630"/>
              <a:ext cx="914400" cy="914400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AF75CC7-E0F5-42E1-8EB0-C92574B33B60}"/>
                </a:ext>
              </a:extLst>
            </p:cNvPr>
            <p:cNvSpPr txBox="1"/>
            <p:nvPr/>
          </p:nvSpPr>
          <p:spPr>
            <a:xfrm>
              <a:off x="6327617" y="1070058"/>
              <a:ext cx="155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Conexión entre sensores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C8906CA-A8BA-4CEA-9508-40BA6C3065D6}"/>
              </a:ext>
            </a:extLst>
          </p:cNvPr>
          <p:cNvGrpSpPr/>
          <p:nvPr/>
        </p:nvGrpSpPr>
        <p:grpSpPr>
          <a:xfrm>
            <a:off x="2633473" y="1717229"/>
            <a:ext cx="2593637" cy="914400"/>
            <a:chOff x="2638149" y="1866837"/>
            <a:chExt cx="2593637" cy="914400"/>
          </a:xfrm>
        </p:grpSpPr>
        <p:pic>
          <p:nvPicPr>
            <p:cNvPr id="34" name="Imagen 33" descr="Imagen que contiene objeto, cerca&#10;&#10;Descripción generada automáticamente">
              <a:extLst>
                <a:ext uri="{FF2B5EF4-FFF2-40B4-BE49-F238E27FC236}">
                  <a16:creationId xmlns:a16="http://schemas.microsoft.com/office/drawing/2014/main" id="{F79079C5-87E1-4CEF-9045-0E3B4848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149" y="1866837"/>
              <a:ext cx="914400" cy="914400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1FB1359-24FD-4EC6-8E8D-64D50BBDA7F1}"/>
                </a:ext>
              </a:extLst>
            </p:cNvPr>
            <p:cNvSpPr txBox="1"/>
            <p:nvPr/>
          </p:nvSpPr>
          <p:spPr>
            <a:xfrm>
              <a:off x="3706367" y="2023872"/>
              <a:ext cx="1525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Conexión entre actuadores 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9FB66B1-5D59-478D-9D00-8A2692F691A7}"/>
              </a:ext>
            </a:extLst>
          </p:cNvPr>
          <p:cNvGrpSpPr/>
          <p:nvPr/>
        </p:nvGrpSpPr>
        <p:grpSpPr>
          <a:xfrm>
            <a:off x="5385604" y="1747142"/>
            <a:ext cx="3360246" cy="870119"/>
            <a:chOff x="5385604" y="1911118"/>
            <a:chExt cx="3360246" cy="870119"/>
          </a:xfrm>
        </p:grpSpPr>
        <p:pic>
          <p:nvPicPr>
            <p:cNvPr id="39" name="Imagen 38" descr="Imagen que contiene negro, laptop, blanco, computadora&#10;&#10;Descripción generada automáticamente">
              <a:extLst>
                <a:ext uri="{FF2B5EF4-FFF2-40B4-BE49-F238E27FC236}">
                  <a16:creationId xmlns:a16="http://schemas.microsoft.com/office/drawing/2014/main" id="{A0342B0F-1018-4BD6-B3E9-72F9D0E8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5604" y="1911118"/>
              <a:ext cx="870119" cy="870119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5588F78-9E5F-48D0-B6E0-FED04C6AC05A}"/>
                </a:ext>
              </a:extLst>
            </p:cNvPr>
            <p:cNvSpPr txBox="1"/>
            <p:nvPr/>
          </p:nvSpPr>
          <p:spPr>
            <a:xfrm>
              <a:off x="6510528" y="1911118"/>
              <a:ext cx="22353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Utilidad en procesos educativos, investigación y proyectos </a:t>
              </a:r>
            </a:p>
          </p:txBody>
        </p:sp>
      </p:grpSp>
      <p:sp>
        <p:nvSpPr>
          <p:cNvPr id="51" name="Google Shape;174;p24">
            <a:extLst>
              <a:ext uri="{FF2B5EF4-FFF2-40B4-BE49-F238E27FC236}">
                <a16:creationId xmlns:a16="http://schemas.microsoft.com/office/drawing/2014/main" id="{5D3EF4F3-1689-4FEF-98EE-54847772EDCE}"/>
              </a:ext>
            </a:extLst>
          </p:cNvPr>
          <p:cNvSpPr/>
          <p:nvPr/>
        </p:nvSpPr>
        <p:spPr>
          <a:xfrm>
            <a:off x="2595563" y="3263509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Pertinente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" name="Google Shape;174;p24">
            <a:extLst>
              <a:ext uri="{FF2B5EF4-FFF2-40B4-BE49-F238E27FC236}">
                <a16:creationId xmlns:a16="http://schemas.microsoft.com/office/drawing/2014/main" id="{B7236080-5552-4C43-919F-C0BB272256C1}"/>
              </a:ext>
            </a:extLst>
          </p:cNvPr>
          <p:cNvSpPr/>
          <p:nvPr/>
        </p:nvSpPr>
        <p:spPr>
          <a:xfrm>
            <a:off x="4117210" y="3293058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Innovador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Google Shape;174;p24">
            <a:extLst>
              <a:ext uri="{FF2B5EF4-FFF2-40B4-BE49-F238E27FC236}">
                <a16:creationId xmlns:a16="http://schemas.microsoft.com/office/drawing/2014/main" id="{C07ADA5D-F6DF-426B-9F0C-ACC77A9EF318}"/>
              </a:ext>
            </a:extLst>
          </p:cNvPr>
          <p:cNvSpPr/>
          <p:nvPr/>
        </p:nvSpPr>
        <p:spPr>
          <a:xfrm>
            <a:off x="7161766" y="3292393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Viable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" name="Google Shape;174;p24">
            <a:extLst>
              <a:ext uri="{FF2B5EF4-FFF2-40B4-BE49-F238E27FC236}">
                <a16:creationId xmlns:a16="http://schemas.microsoft.com/office/drawing/2014/main" id="{47D279F9-D0B0-420D-BD79-22B767945B34}"/>
              </a:ext>
            </a:extLst>
          </p:cNvPr>
          <p:cNvSpPr/>
          <p:nvPr/>
        </p:nvSpPr>
        <p:spPr>
          <a:xfrm>
            <a:off x="5640119" y="3279433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Factible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9781F82-5B32-4782-BA99-6511CE926E15}"/>
              </a:ext>
            </a:extLst>
          </p:cNvPr>
          <p:cNvSpPr txBox="1"/>
          <p:nvPr/>
        </p:nvSpPr>
        <p:spPr>
          <a:xfrm>
            <a:off x="4120608" y="2795979"/>
            <a:ext cx="350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 trabajos de investigación evaluados </a:t>
            </a:r>
          </a:p>
        </p:txBody>
      </p:sp>
    </p:spTree>
    <p:extLst>
      <p:ext uri="{BB962C8B-B14F-4D97-AF65-F5344CB8AC3E}">
        <p14:creationId xmlns:p14="http://schemas.microsoft.com/office/powerpoint/2010/main" val="127284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Emuladores de redes </a:t>
            </a:r>
            <a:r>
              <a:rPr lang="es-CO" dirty="0" err="1"/>
              <a:t>IoT</a:t>
            </a:r>
            <a:endParaRPr dirty="0"/>
          </a:p>
        </p:txBody>
      </p:sp>
      <p:sp>
        <p:nvSpPr>
          <p:cNvPr id="269" name="Google Shape;26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3B115B8-95CE-487D-939A-18A2008F4FA2}"/>
              </a:ext>
            </a:extLst>
          </p:cNvPr>
          <p:cNvPicPr/>
          <p:nvPr/>
        </p:nvPicPr>
        <p:blipFill rotWithShape="1">
          <a:blip r:embed="rId3"/>
          <a:srcRect l="50237" t="23245" r="28208" b="61964"/>
          <a:stretch/>
        </p:blipFill>
        <p:spPr bwMode="auto">
          <a:xfrm>
            <a:off x="6074541" y="493617"/>
            <a:ext cx="1922319" cy="1090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1CB83F6-6925-413E-931F-8A8E0F433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5" t="13172" r="72880" b="79638"/>
          <a:stretch/>
        </p:blipFill>
        <p:spPr>
          <a:xfrm>
            <a:off x="3180794" y="1931050"/>
            <a:ext cx="2310923" cy="8257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AF61D0-7AF6-49CE-B119-79D3215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14" t="32893" r="13118" b="56828"/>
          <a:stretch/>
        </p:blipFill>
        <p:spPr>
          <a:xfrm>
            <a:off x="5328081" y="3502623"/>
            <a:ext cx="2996137" cy="8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15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1807369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53577" y="1535905"/>
            <a:ext cx="17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bin Condensed" panose="020B0604020202020204" charset="0"/>
              </a:rPr>
              <a:t>Metodología</a:t>
            </a:r>
            <a:r>
              <a:rPr lang="es-CO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AB03DF5-568A-4907-86D2-F05735FF4672}"/>
              </a:ext>
            </a:extLst>
          </p:cNvPr>
          <p:cNvSpPr/>
          <p:nvPr/>
        </p:nvSpPr>
        <p:spPr>
          <a:xfrm>
            <a:off x="2657474" y="1207294"/>
            <a:ext cx="1514475" cy="393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abin Condensed" panose="020B0604020202020204" charset="0"/>
              </a:rPr>
              <a:t>Análisis</a:t>
            </a:r>
            <a:r>
              <a:rPr lang="es-CO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FBEC9C-06C6-42F4-8354-960629C6AF88}"/>
              </a:ext>
            </a:extLst>
          </p:cNvPr>
          <p:cNvSpPr/>
          <p:nvPr/>
        </p:nvSpPr>
        <p:spPr>
          <a:xfrm>
            <a:off x="4014787" y="1964531"/>
            <a:ext cx="1728787" cy="393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abin Condensed" panose="020B0604020202020204" charset="0"/>
              </a:rPr>
              <a:t>Diseño</a:t>
            </a:r>
            <a:r>
              <a:rPr lang="es-CO" dirty="0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A78DF0-C95B-4DDA-A6D8-06448513E165}"/>
              </a:ext>
            </a:extLst>
          </p:cNvPr>
          <p:cNvSpPr/>
          <p:nvPr/>
        </p:nvSpPr>
        <p:spPr>
          <a:xfrm>
            <a:off x="5424487" y="2686050"/>
            <a:ext cx="1728787" cy="393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abin Condensed" panose="020B0604020202020204" charset="0"/>
              </a:rPr>
              <a:t>Codificación</a:t>
            </a:r>
            <a:r>
              <a:rPr lang="es-CO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A611FF-AEAA-4099-AD4F-C7BEA93C63DA}"/>
              </a:ext>
            </a:extLst>
          </p:cNvPr>
          <p:cNvSpPr/>
          <p:nvPr/>
        </p:nvSpPr>
        <p:spPr>
          <a:xfrm>
            <a:off x="6884193" y="3481387"/>
            <a:ext cx="1728787" cy="393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abin Condensed" panose="020B0604020202020204" charset="0"/>
              </a:rPr>
              <a:t>Validación</a:t>
            </a:r>
            <a:r>
              <a:rPr lang="es-CO" dirty="0"/>
              <a:t> </a:t>
            </a:r>
          </a:p>
        </p:txBody>
      </p:sp>
      <p:sp>
        <p:nvSpPr>
          <p:cNvPr id="11" name="Flecha: curvada hacia arriba 10">
            <a:extLst>
              <a:ext uri="{FF2B5EF4-FFF2-40B4-BE49-F238E27FC236}">
                <a16:creationId xmlns:a16="http://schemas.microsoft.com/office/drawing/2014/main" id="{EEB056A1-2745-4EFC-8536-92FCDAE4F418}"/>
              </a:ext>
            </a:extLst>
          </p:cNvPr>
          <p:cNvSpPr/>
          <p:nvPr/>
        </p:nvSpPr>
        <p:spPr>
          <a:xfrm rot="13834507" flipH="1">
            <a:off x="4197571" y="1391116"/>
            <a:ext cx="781526" cy="372592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E7340231-3DEE-4997-9FA0-F36E326DAF87}"/>
              </a:ext>
            </a:extLst>
          </p:cNvPr>
          <p:cNvSpPr/>
          <p:nvPr/>
        </p:nvSpPr>
        <p:spPr>
          <a:xfrm rot="13834507" flipH="1">
            <a:off x="5747762" y="2079596"/>
            <a:ext cx="781526" cy="372592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A999ACA8-0B1C-491E-85D0-AEFCED712A27}"/>
              </a:ext>
            </a:extLst>
          </p:cNvPr>
          <p:cNvSpPr/>
          <p:nvPr/>
        </p:nvSpPr>
        <p:spPr>
          <a:xfrm rot="13834507" flipH="1">
            <a:off x="7214612" y="2919912"/>
            <a:ext cx="781526" cy="372592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F8E12D5-1B22-4064-BBDD-5B4FABC71D14}"/>
              </a:ext>
            </a:extLst>
          </p:cNvPr>
          <p:cNvCxnSpPr>
            <a:stCxn id="7" idx="1"/>
            <a:endCxn id="6" idx="2"/>
          </p:cNvCxnSpPr>
          <p:nvPr/>
        </p:nvCxnSpPr>
        <p:spPr>
          <a:xfrm flipH="1" flipV="1">
            <a:off x="3414712" y="1600894"/>
            <a:ext cx="600075" cy="5604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984C58C-1BE9-40AC-87CD-BE664BC1775F}"/>
              </a:ext>
            </a:extLst>
          </p:cNvPr>
          <p:cNvCxnSpPr/>
          <p:nvPr/>
        </p:nvCxnSpPr>
        <p:spPr>
          <a:xfrm flipH="1" flipV="1">
            <a:off x="4824412" y="2369194"/>
            <a:ext cx="600075" cy="5604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3F6BF4F-E8C8-430D-B35D-7FFDEFF98795}"/>
              </a:ext>
            </a:extLst>
          </p:cNvPr>
          <p:cNvCxnSpPr/>
          <p:nvPr/>
        </p:nvCxnSpPr>
        <p:spPr>
          <a:xfrm flipH="1" flipV="1">
            <a:off x="6242798" y="3107961"/>
            <a:ext cx="600075" cy="5604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6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16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14430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653E30AA-7395-451C-9F63-4FE4FF85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43741"/>
              </p:ext>
            </p:extLst>
          </p:nvPr>
        </p:nvGraphicFramePr>
        <p:xfrm>
          <a:off x="1421606" y="2071689"/>
          <a:ext cx="6850857" cy="2243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7748">
                  <a:extLst>
                    <a:ext uri="{9D8B030D-6E8A-4147-A177-3AD203B41FA5}">
                      <a16:colId xmlns:a16="http://schemas.microsoft.com/office/drawing/2014/main" val="2313579536"/>
                    </a:ext>
                  </a:extLst>
                </a:gridCol>
                <a:gridCol w="3423109">
                  <a:extLst>
                    <a:ext uri="{9D8B030D-6E8A-4147-A177-3AD203B41FA5}">
                      <a16:colId xmlns:a16="http://schemas.microsoft.com/office/drawing/2014/main" val="3656676372"/>
                    </a:ext>
                  </a:extLst>
                </a:gridCol>
              </a:tblGrid>
              <a:tr h="58474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Semanas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87978"/>
                  </a:ext>
                </a:extLst>
              </a:tr>
              <a:tr h="55279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 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00424"/>
                  </a:ext>
                </a:extLst>
              </a:tr>
              <a:tr h="55279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 Diseño del emulador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65180"/>
                  </a:ext>
                </a:extLst>
              </a:tr>
              <a:tr h="55279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 Implementación del emulador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5-22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2894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464594" y="292894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Cronograma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77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-391859" y="1411288"/>
            <a:ext cx="5741988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>
                <a:solidFill>
                  <a:srgbClr val="000000"/>
                </a:solidFill>
              </a:rPr>
              <a:t>¡Gracias</a:t>
            </a:r>
            <a:r>
              <a:rPr lang="en" sz="7200" dirty="0">
                <a:solidFill>
                  <a:srgbClr val="000000"/>
                </a:solidFill>
              </a:rPr>
              <a:t>!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1471358" y="2832927"/>
            <a:ext cx="3586163" cy="1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¿Alguna pregunta</a:t>
            </a:r>
            <a:r>
              <a:rPr lang="en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96BD-92A7-4C7B-9346-1C657FF5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71C05C-975B-4170-907A-5F4F53D1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8007" y="206821"/>
            <a:ext cx="6210690" cy="45430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2" tooltip="https://stalinyaguana.com/wp-content/uploads/2019/05/Personas-1024x1024.png"/>
              </a:rPr>
              <a:t>https://stalinyaguana.com/wp-content/uploads/2019/05/Personas-1024x1024.png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3" tooltip="https://eventosti.net/wp-content/uploads/2015/04/IoT.png"/>
              </a:rPr>
              <a:t>https://eventosti.net/wp-content/uploads/2015/04/IoT.png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4" tooltip="https://www.lanner-america.com/wp-content/uploads/2017/09/Edge-Computing-1024x721.png"/>
              </a:rPr>
              <a:t>https://www.lanner-america.com/wp-content/uploads/2017/09/Edge-Computing-1024x721.png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5" tooltip="https://previews.123rf.com/images/tharakorn/tharakorn1501/tharakorn150100024/35356957-negocios-o-inversi%C3%B3n-econ%C3%B3mica.jpg"/>
              </a:rPr>
              <a:t>https://previews.123rf.com/images/tharakorn/tharakorn1501/tharakorn150100024/35356957-negocios-o-inversi%C3%B3n-econ%C3%B3mica.jpg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6" tooltip="https://blog.seidor.cl/wp-content/uploads/2015/12/Columna-IoT_Blog.jpg"/>
              </a:rPr>
              <a:t>https://blog.seidor.cl/wp-content/uploads/2015/12/Columna-IoT_Blog.jpg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7"/>
              </a:rPr>
              <a:t>https://www.flaticon.es/icono-premium/tiempo-es-dinero_601091</a:t>
            </a:r>
            <a:endParaRPr lang="es-CO" sz="1600" dirty="0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F5DB72-A5EA-4DF3-9E7F-3A9364CF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90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96BD-92A7-4C7B-9346-1C657FF5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71C05C-975B-4170-907A-5F4F53D1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8007" y="206821"/>
            <a:ext cx="6210690" cy="45430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2" tooltip="https://s3.amazonaws.com/academia.edu.documents/40650301/danainfo.acppwiszgmk2n0u279qu76contentserver.pdf?response-content-disposition=inline%3B%20filename%3DDanainfo_acppwiszgmk2n0u279qu76contentse.pdf&amp;X-Amz-Algorithm=AWS4-HMAC-SHA256&amp;X-Amz-Credential=AKIAIWOWYYGZ2Y53UL3A%2F20200220%2Fus-east-1%2Fs3%2Faws4_request&amp;X-Amz-Date=20200220T002837Z&amp;X-Amz-Expires=3600&amp;X-Amz-SignedHeaders=host&amp;X-Amz-Signature=81eb46b02627920cbaa9bdb0df83cb2f4be9240dd2457c2f3605a50b6293ab72"/>
              </a:rPr>
              <a:t>https://s3.amazonaws.com/academia.edu.documents/40650301/danainfo.acppwiszgmk2n0u279qu76contentserver.pdf?response-content-disposition=inline%3B%20filename%3DDanainfo_acppwiszgmk2n0u279qu76contentse.pdf&amp;X-Amz-Algorithm=AWS4-HMAC-SHA256&amp;X-Amz-Credential=AKIAIWOWYYGZ2Y53UL3A%2F20200220%2Fus-east-1%2Fs3%2Faws4_request&amp;X-Amz-Date=20200220T002837Z&amp;X-Amz-Expires=3600&amp;X-Amz-SignedHeaders=host&amp;X-Amz-Signature=81eb46b02627920cbaa9bdb0df83cb2f4be9240dd2457c2f3605a50b6293ab72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3"/>
              </a:rPr>
              <a:t>https://ticnegocios.camaravalencia.com/servicios/tendencias/informe-iot-asi-estan-las-cosas-en-europa/</a:t>
            </a:r>
            <a:endParaRPr lang="es-CO" sz="1600" dirty="0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F5DB72-A5EA-4DF3-9E7F-3A9364CF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56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76524" y="1247774"/>
            <a:ext cx="5238443" cy="262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 err="1"/>
              <a:t>IoT</a:t>
            </a:r>
            <a:r>
              <a:rPr lang="es-ES" dirty="0"/>
              <a:t> se refiere a la interconexión en red de objetos cotidianos, que a menudo están equipados con inteligencia ubicua.</a:t>
            </a:r>
          </a:p>
          <a:p>
            <a:pPr marL="0" lvl="0" indent="0">
              <a:buNone/>
            </a:pPr>
            <a:r>
              <a:rPr lang="es-ES" dirty="0"/>
              <a:t>(Xia, Yang, Wang &amp; Vinel,2012)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Partes de las conexiones IOT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61140" y="21262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BAEC5232-4F0D-4AF7-8648-C15CBD2E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00" y="1129128"/>
            <a:ext cx="3825668" cy="25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3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76524" y="1247774"/>
            <a:ext cx="5238443" cy="262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400" dirty="0"/>
              <a:t>El análisis de datos es la ciencia que se encarga de examinar un conjunto de datos con el propósito de sacar conclusiones sobre la información para poder tomar decisiones, o simplemente ampliar los conocimientos sobre diversos temas.</a:t>
            </a:r>
          </a:p>
          <a:p>
            <a:pPr marL="0" lvl="0" indent="0">
              <a:buNone/>
            </a:pPr>
            <a:r>
              <a:rPr lang="es-ES" sz="2400" dirty="0"/>
              <a:t>(QuestionPro,2000)-Supongo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46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</a:t>
            </a:r>
            <a:r>
              <a:rPr lang="es-CO" dirty="0" err="1"/>
              <a:t>ustificación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2961140" y="21262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200" b="1" dirty="0">
                <a:latin typeface="Cabin"/>
                <a:ea typeface="Cabin"/>
                <a:cs typeface="Cabin"/>
                <a:sym typeface="Cabin"/>
              </a:rPr>
              <a:t>Contexto</a:t>
            </a: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8" name="Picture 4" descr="Resultado de imagen para redes iot">
            <a:extLst>
              <a:ext uri="{FF2B5EF4-FFF2-40B4-BE49-F238E27FC236}">
                <a16:creationId xmlns:a16="http://schemas.microsoft.com/office/drawing/2014/main" id="{AADCB0A9-911B-45DF-B273-4023F319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19" y="762976"/>
            <a:ext cx="2475316" cy="13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ersonas  iot">
            <a:extLst>
              <a:ext uri="{FF2B5EF4-FFF2-40B4-BE49-F238E27FC236}">
                <a16:creationId xmlns:a16="http://schemas.microsoft.com/office/drawing/2014/main" id="{BDFAB709-F402-4AED-9703-46330DDF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88" y="2356577"/>
            <a:ext cx="2082177" cy="20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edes iot">
            <a:extLst>
              <a:ext uri="{FF2B5EF4-FFF2-40B4-BE49-F238E27FC236}">
                <a16:creationId xmlns:a16="http://schemas.microsoft.com/office/drawing/2014/main" id="{1DB933A5-A78D-4192-9885-56971FDC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92" y="1500710"/>
            <a:ext cx="3042547" cy="21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</a:t>
            </a:r>
            <a:r>
              <a:rPr lang="es-CO" dirty="0" err="1"/>
              <a:t>ustificación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7EA9E-426F-4CAC-A71B-3DC83E190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157A16-D9F8-4B0A-97F0-8BA099D5D6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F78FD-5896-4E85-AFE4-193DBA3519C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5A521-58D7-4867-8998-B33359F971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FB1791-A69D-4159-8B17-85F31973A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8" t="23333" r="24609" b="11882"/>
          <a:stretch/>
        </p:blipFill>
        <p:spPr>
          <a:xfrm>
            <a:off x="2643187" y="205930"/>
            <a:ext cx="6202675" cy="4813999"/>
          </a:xfrm>
          <a:prstGeom prst="rect">
            <a:avLst/>
          </a:prstGeom>
        </p:spPr>
      </p:pic>
      <p:grpSp>
        <p:nvGrpSpPr>
          <p:cNvPr id="9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10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601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264443" y="85725"/>
            <a:ext cx="5741988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>
                <a:solidFill>
                  <a:srgbClr val="000000"/>
                </a:solidFill>
              </a:rPr>
              <a:t>Pregunta problema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864394" y="2264569"/>
            <a:ext cx="5349875" cy="207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bg1"/>
                </a:solidFill>
                <a:highlight>
                  <a:srgbClr val="000000"/>
                </a:highlight>
              </a:rPr>
              <a:t>¿</a:t>
            </a: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Como se puede reducir los costos y tiempo para desarrollo de proyectos IOT y analítica de datos?</a:t>
            </a: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b="1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15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7AA7-DB92-4C4C-A9D8-C71D95F6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Objetivos</a:t>
            </a:r>
            <a:endParaRPr lang="es-CO" dirty="0"/>
          </a:p>
        </p:txBody>
      </p:sp>
      <p:sp>
        <p:nvSpPr>
          <p:cNvPr id="6" name="Google Shape;314;p36">
            <a:extLst>
              <a:ext uri="{FF2B5EF4-FFF2-40B4-BE49-F238E27FC236}">
                <a16:creationId xmlns:a16="http://schemas.microsoft.com/office/drawing/2014/main" id="{F213B145-EC55-41A8-BB2A-8551E26C7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82925" y="0"/>
            <a:ext cx="2622550" cy="492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38100" indent="0">
              <a:buNone/>
            </a:pPr>
            <a:r>
              <a:rPr lang="es-ES" sz="2000" dirty="0">
                <a:solidFill>
                  <a:schemeClr val="bg1"/>
                </a:solidFill>
                <a:highlight>
                  <a:srgbClr val="000000"/>
                </a:highlight>
              </a:rPr>
              <a:t>Objetivo general:</a:t>
            </a:r>
            <a:endParaRPr lang="es-CO" sz="2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8100" indent="0" algn="just">
              <a:buNone/>
            </a:pPr>
            <a:r>
              <a:rPr lang="es-CO" sz="2000" dirty="0">
                <a:solidFill>
                  <a:schemeClr val="bg1"/>
                </a:solidFill>
                <a:highlight>
                  <a:srgbClr val="000000"/>
                </a:highlight>
              </a:rPr>
              <a:t>Desarrollar un emulador de conexiones </a:t>
            </a:r>
            <a:r>
              <a:rPr lang="es-CO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IoT</a:t>
            </a:r>
            <a:r>
              <a:rPr lang="es-CO" sz="2000" dirty="0">
                <a:solidFill>
                  <a:schemeClr val="bg1"/>
                </a:solidFill>
                <a:highlight>
                  <a:srgbClr val="000000"/>
                </a:highlight>
              </a:rPr>
              <a:t> que generara datos de nodos </a:t>
            </a:r>
            <a:r>
              <a:rPr lang="es-CO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IoT</a:t>
            </a:r>
            <a:r>
              <a:rPr lang="es-CO" sz="2000" dirty="0">
                <a:solidFill>
                  <a:schemeClr val="bg1"/>
                </a:solidFill>
                <a:highlight>
                  <a:srgbClr val="000000"/>
                </a:highlight>
              </a:rPr>
              <a:t> fáciles de configurar y desplegar sobre diferentes protocolos para la reducción de costos y tiempo en el diseño de estas conexiones. </a:t>
            </a:r>
            <a:endParaRPr lang="en" sz="3200" b="1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217B05-CCB8-4C73-B2C2-445BC180F9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63973" y="0"/>
            <a:ext cx="3080330" cy="4926025"/>
          </a:xfrm>
        </p:spPr>
        <p:txBody>
          <a:bodyPr/>
          <a:lstStyle/>
          <a:p>
            <a:pPr marL="38100" indent="0">
              <a:buSzPts val="3000"/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Objetivos específicos:</a:t>
            </a: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 algn="just">
              <a:buFont typeface="Arial" panose="020B0604020202020204" pitchFamily="34" charset="0"/>
              <a:buChar char="•"/>
            </a:pPr>
            <a:endParaRPr lang="es-CO" sz="13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Especificar los requerimientos necesarios para el diseño del emulador.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Definir los procesos, diseño y desarrollo del emulador para un óptimo funcionamiento.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Definir una manera de generación de los datos e información mediante un algoritmo el cual genere los datos de manera más cercana a la realidad.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Realizar pruebas para comprobar el óptimo funcionamiento del emulador.</a:t>
            </a:r>
          </a:p>
          <a:p>
            <a:pPr marL="10160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0F515F-9EA8-4522-966B-35FD9CC28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89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4A038-8AB2-4BAC-A718-38EF74C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Alcances y limitaciones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20023-9018-4BB1-A4E4-46101560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531" y="0"/>
            <a:ext cx="3321268" cy="5143451"/>
          </a:xfrm>
        </p:spPr>
        <p:txBody>
          <a:bodyPr/>
          <a:lstStyle/>
          <a:p>
            <a:pPr marL="38100" lvl="0" indent="0">
              <a:buSzPts val="3000"/>
              <a:buNone/>
            </a:pPr>
            <a:r>
              <a:rPr lang="es-ES" sz="2400" dirty="0">
                <a:solidFill>
                  <a:schemeClr val="bg1"/>
                </a:solidFill>
                <a:highlight>
                  <a:srgbClr val="000000"/>
                </a:highlight>
              </a:rPr>
              <a:t>Alcances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8100" lvl="0" indent="0">
              <a:buSzPts val="3000"/>
              <a:buNone/>
            </a:pP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s-CO" sz="1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817C30-B6E5-41A5-9C89-2A083375C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12C6C0-4D0F-4C58-917C-C9B28EDC3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8" t="66928" r="63080" b="4229"/>
          <a:stretch/>
        </p:blipFill>
        <p:spPr>
          <a:xfrm>
            <a:off x="3467450" y="2944615"/>
            <a:ext cx="1477615" cy="2002036"/>
          </a:xfrm>
          <a:prstGeom prst="rect">
            <a:avLst/>
          </a:prstGeom>
        </p:spPr>
      </p:pic>
      <p:pic>
        <p:nvPicPr>
          <p:cNvPr id="9" name="Imagen 8" descr="Imagen que contiene captura de pantalla, monitor, negro, camión&#10;&#10;Descripción generada automáticamente">
            <a:extLst>
              <a:ext uri="{FF2B5EF4-FFF2-40B4-BE49-F238E27FC236}">
                <a16:creationId xmlns:a16="http://schemas.microsoft.com/office/drawing/2014/main" id="{3FB6FBB2-F365-43C9-83B7-4F2252B9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50" y="855465"/>
            <a:ext cx="2781300" cy="1647825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1793610-8A28-4199-8E77-55731C5B5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390" y="817141"/>
            <a:ext cx="1771991" cy="177199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444812F-2C17-499C-A8A0-DA81BB488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250" y="3052147"/>
            <a:ext cx="2961117" cy="15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4619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535</Words>
  <Application>Microsoft Office PowerPoint</Application>
  <PresentationFormat>Presentación en pantalla (16:9)</PresentationFormat>
  <Paragraphs>96</Paragraphs>
  <Slides>19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Cabin Condensed</vt:lpstr>
      <vt:lpstr>Cabin</vt:lpstr>
      <vt:lpstr>Snug</vt:lpstr>
      <vt:lpstr>NIOTE EMULADOR PARA EL DESARROLLO DE PROYECTOS IOT Y ANALITICAS DE DATOS </vt:lpstr>
      <vt:lpstr>Presentación de PowerPoint</vt:lpstr>
      <vt:lpstr>Partes de las conexiones IOT</vt:lpstr>
      <vt:lpstr>Presentación de PowerPoint</vt:lpstr>
      <vt:lpstr>Justificación</vt:lpstr>
      <vt:lpstr>Justificación</vt:lpstr>
      <vt:lpstr>Pregunta problema</vt:lpstr>
      <vt:lpstr>Objetivos</vt:lpstr>
      <vt:lpstr>Alcances y limitaciones</vt:lpstr>
      <vt:lpstr>Presentación de PowerPoint</vt:lpstr>
      <vt:lpstr>Marco conceptual</vt:lpstr>
      <vt:lpstr>Presentación de PowerPoint</vt:lpstr>
      <vt:lpstr>Estado del arte</vt:lpstr>
      <vt:lpstr>Emuladores de redes IoT</vt:lpstr>
      <vt:lpstr>Presentación de PowerPoint</vt:lpstr>
      <vt:lpstr>Presentación de PowerPoint</vt:lpstr>
      <vt:lpstr>¡Gracias!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NIOTE EMULADOR PARA DESARROLLO DE PROYECTOS IOT Y ANALITICAS DE DATO</dc:title>
  <dc:creator>Camilo y Roberth</dc:creator>
  <cp:lastModifiedBy>CAMILO ANDRES DIAZ GOMEZ</cp:lastModifiedBy>
  <cp:revision>95</cp:revision>
  <dcterms:modified xsi:type="dcterms:W3CDTF">2020-04-20T18:27:24Z</dcterms:modified>
</cp:coreProperties>
</file>