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60" r:id="rId3"/>
    <p:sldId id="285" r:id="rId4"/>
    <p:sldId id="288" r:id="rId5"/>
    <p:sldId id="257" r:id="rId6"/>
    <p:sldId id="290" r:id="rId7"/>
    <p:sldId id="289" r:id="rId8"/>
    <p:sldId id="291" r:id="rId9"/>
    <p:sldId id="292" r:id="rId10"/>
    <p:sldId id="293" r:id="rId11"/>
    <p:sldId id="267" r:id="rId12"/>
    <p:sldId id="297" r:id="rId13"/>
    <p:sldId id="296" r:id="rId14"/>
    <p:sldId id="284" r:id="rId15"/>
    <p:sldId id="299" r:id="rId16"/>
    <p:sldId id="298" r:id="rId17"/>
    <p:sldId id="279" r:id="rId18"/>
    <p:sldId id="286" r:id="rId19"/>
    <p:sldId id="287" r:id="rId20"/>
  </p:sldIdLst>
  <p:sldSz cx="9144000" cy="5143500" type="screen16x9"/>
  <p:notesSz cx="6858000" cy="9144000"/>
  <p:embeddedFontLst>
    <p:embeddedFont>
      <p:font typeface="Cabin" panose="020B0604020202020204" charset="0"/>
      <p:regular r:id="rId22"/>
      <p:bold r:id="rId23"/>
      <p:italic r:id="rId24"/>
      <p:boldItalic r:id="rId25"/>
    </p:embeddedFont>
    <p:embeddedFont>
      <p:font typeface="Cabin Condensed" panose="020B060402020202020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o y Roberth" initials="CyR" lastIdx="7" clrIdx="0">
    <p:extLst>
      <p:ext uri="{19B8F6BF-5375-455C-9EA6-DF929625EA0E}">
        <p15:presenceInfo xmlns:p15="http://schemas.microsoft.com/office/powerpoint/2012/main" userId="Camilo y Roberth" providerId="None"/>
      </p:ext>
    </p:extLst>
  </p:cmAuthor>
  <p:cmAuthor id="2" name="jhonatan villarreal" initials="jv" lastIdx="7" clrIdx="1">
    <p:extLst>
      <p:ext uri="{19B8F6BF-5375-455C-9EA6-DF929625EA0E}">
        <p15:presenceInfo xmlns:p15="http://schemas.microsoft.com/office/powerpoint/2012/main" userId="d980ef38cef5e6e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B4BE069-66FF-4D20-9DF0-950E7D9C4E0A}">
  <a:tblStyle styleId="{6B4BE069-66FF-4D20-9DF0-950E7D9C4E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4-03T08:50:08.303" idx="1">
    <p:pos x="3475" y="539"/>
    <p:text>El emulador se compromete a tener una amigable con el usuinterfazario con el fin de un fácil e entendimiento ante la aplicación.</p:text>
    <p:extLst>
      <p:ext uri="{C676402C-5697-4E1C-873F-D02D1690AC5C}">
        <p15:threadingInfo xmlns:p15="http://schemas.microsoft.com/office/powerpoint/2012/main" timeZoneBias="300"/>
      </p:ext>
    </p:extLst>
  </p:cm>
  <p:cm authorId="2" dt="2020-04-03T08:50:44.755" idx="2">
    <p:pos x="5222" y="1863"/>
    <p:text>El emulador se basará en un modelo realístico para la generación de datos aleatorios.</p:text>
    <p:extLst>
      <p:ext uri="{C676402C-5697-4E1C-873F-D02D1690AC5C}">
        <p15:threadingInfo xmlns:p15="http://schemas.microsoft.com/office/powerpoint/2012/main" timeZoneBias="300"/>
      </p:ext>
    </p:extLst>
  </p:cm>
  <p:cm authorId="2" dt="2020-04-03T08:52:12.892" idx="4">
    <p:pos x="3043" y="1783"/>
    <p:text>en archivos planos</p:text>
    <p:extLst>
      <p:ext uri="{C676402C-5697-4E1C-873F-D02D1690AC5C}">
        <p15:threadingInfo xmlns:p15="http://schemas.microsoft.com/office/powerpoint/2012/main" timeZoneBias="300"/>
      </p:ext>
    </p:extLst>
  </p:cm>
  <p:cm authorId="2" dt="2020-04-03T08:55:00.875" idx="5">
    <p:pos x="5238" y="423"/>
    <p:text>•	El emulador tendrá un manual para el entendimiento de las diferentes funcionalidades que tendrá este</p:text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4-03T02:31:06.816" idx="5">
    <p:pos x="3335" y="600"/>
    <p:text>tendrá todos los sensores y actuadores que hay disponibles en la actualidad.</p:text>
    <p:extLst>
      <p:ext uri="{C676402C-5697-4E1C-873F-D02D1690AC5C}">
        <p15:threadingInfo xmlns:p15="http://schemas.microsoft.com/office/powerpoint/2012/main" timeZoneBias="300"/>
      </p:ext>
    </p:extLst>
  </p:cm>
  <p:cm authorId="1" dt="2020-04-03T02:31:22.003" idx="6">
    <p:pos x="5396" y="433"/>
    <p:text>guardara los datos en una base de datos.</p:text>
    <p:extLst>
      <p:ext uri="{C676402C-5697-4E1C-873F-D02D1690AC5C}">
        <p15:threadingInfo xmlns:p15="http://schemas.microsoft.com/office/powerpoint/2012/main" timeZoneBias="300"/>
      </p:ext>
    </p:extLst>
  </p:cm>
  <p:cm authorId="2" dt="2020-04-03T08:56:28.389" idx="6">
    <p:pos x="3380" y="1680"/>
    <p:text>generará estadísticas de los datos generados en su funcionamiento.</p:text>
    <p:extLst>
      <p:ext uri="{C676402C-5697-4E1C-873F-D02D1690AC5C}">
        <p15:threadingInfo xmlns:p15="http://schemas.microsoft.com/office/powerpoint/2012/main" timeZoneBias="300"/>
      </p:ext>
    </p:extLst>
  </p:cm>
  <p:cm authorId="2" dt="2020-04-03T08:58:03.450" idx="7">
    <p:pos x="5407" y="1445"/>
    <p:text>va a generar los datos simulados con precisa precisión, aun así, se buscará la forma más optima y eficiente para realizarlos.</p:text>
    <p:extLst>
      <p:ext uri="{C676402C-5697-4E1C-873F-D02D1690AC5C}">
        <p15:threadingInfo xmlns:p15="http://schemas.microsoft.com/office/powerpoint/2012/main" timeZoneBias="300"/>
      </p:ext>
    </p:extLst>
  </p:cm>
  <p:cm authorId="1" dt="2020-04-03T10:16:41.163" idx="7">
    <p:pos x="5534" y="126"/>
    <p:text>•	El emulador se compromete a funcionar en sistemas operativos Windows</p:text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7116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828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439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214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9245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5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49476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rgbClr val="000000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76525" y="1247775"/>
            <a:ext cx="4905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000"/>
              <a:buChar char="⊙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■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>
                <a:solidFill>
                  <a:srgbClr val="000000"/>
                </a:solidFill>
                <a:highlight>
                  <a:srgbClr val="FFFF00"/>
                </a:highlight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/>
          <p:nvPr/>
        </p:nvSpPr>
        <p:spPr>
          <a:xfrm>
            <a:off x="1238250" y="705175"/>
            <a:ext cx="1178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0" b="1">
                <a:solidFill>
                  <a:srgbClr val="FFFF00"/>
                </a:solidFill>
                <a:latin typeface="Cabin Condensed"/>
                <a:ea typeface="Cabin Condensed"/>
                <a:cs typeface="Cabin Condensed"/>
                <a:sym typeface="Cabin Condensed"/>
              </a:rPr>
              <a:t>“</a:t>
            </a:r>
            <a:endParaRPr sz="15000" b="1">
              <a:solidFill>
                <a:srgbClr val="FFFF00"/>
              </a:solidFill>
              <a:latin typeface="Cabin Condensed"/>
              <a:ea typeface="Cabin Condensed"/>
              <a:cs typeface="Cabin Condensed"/>
              <a:sym typeface="Cabin Condensed"/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00"/>
                </a:solidFill>
              </a:defRPr>
            </a:lvl1pPr>
            <a:lvl2pPr lvl="1">
              <a:buNone/>
              <a:defRPr>
                <a:solidFill>
                  <a:srgbClr val="FFFF00"/>
                </a:solidFill>
              </a:defRPr>
            </a:lvl2pPr>
            <a:lvl3pPr lvl="2">
              <a:buNone/>
              <a:defRPr>
                <a:solidFill>
                  <a:srgbClr val="FFFF00"/>
                </a:solidFill>
              </a:defRPr>
            </a:lvl3pPr>
            <a:lvl4pPr lvl="3">
              <a:buNone/>
              <a:defRPr>
                <a:solidFill>
                  <a:srgbClr val="FFFF00"/>
                </a:solidFill>
              </a:defRPr>
            </a:lvl4pPr>
            <a:lvl5pPr lvl="4">
              <a:buNone/>
              <a:defRPr>
                <a:solidFill>
                  <a:srgbClr val="FFFF00"/>
                </a:solidFill>
              </a:defRPr>
            </a:lvl5pPr>
            <a:lvl6pPr lvl="5">
              <a:buNone/>
              <a:defRPr>
                <a:solidFill>
                  <a:srgbClr val="FFFF00"/>
                </a:solidFill>
              </a:defRPr>
            </a:lvl6pPr>
            <a:lvl7pPr lvl="6">
              <a:buNone/>
              <a:defRPr>
                <a:solidFill>
                  <a:srgbClr val="FFFF00"/>
                </a:solidFill>
              </a:defRPr>
            </a:lvl7pPr>
            <a:lvl8pPr lvl="7">
              <a:buNone/>
              <a:defRPr>
                <a:solidFill>
                  <a:srgbClr val="FFFF00"/>
                </a:solidFill>
              </a:defRPr>
            </a:lvl8pPr>
            <a:lvl9pPr lvl="8">
              <a:buNone/>
              <a:defRPr>
                <a:solidFill>
                  <a:srgbClr val="FFFF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3082175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5863323" y="1091725"/>
            <a:ext cx="2623200" cy="3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⊙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2907250" y="1129125"/>
            <a:ext cx="18429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844762" y="1129125"/>
            <a:ext cx="18429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3"/>
          </p:nvPr>
        </p:nvSpPr>
        <p:spPr>
          <a:xfrm>
            <a:off x="6782273" y="1129125"/>
            <a:ext cx="1842900" cy="379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⊙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se">
  <p:cSld name="BLANK_1">
    <p:bg>
      <p:bgPr>
        <a:solidFill>
          <a:srgbClr val="00000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/>
        </p:nvSpPr>
        <p:spPr>
          <a:xfrm>
            <a:off x="361950" y="-571500"/>
            <a:ext cx="6286500" cy="62865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00"/>
                </a:solidFill>
              </a:defRPr>
            </a:lvl1pPr>
            <a:lvl2pPr lvl="1">
              <a:buNone/>
              <a:defRPr>
                <a:solidFill>
                  <a:srgbClr val="FFFF00"/>
                </a:solidFill>
              </a:defRPr>
            </a:lvl2pPr>
            <a:lvl3pPr lvl="2">
              <a:buNone/>
              <a:defRPr>
                <a:solidFill>
                  <a:srgbClr val="FFFF00"/>
                </a:solidFill>
              </a:defRPr>
            </a:lvl3pPr>
            <a:lvl4pPr lvl="3">
              <a:buNone/>
              <a:defRPr>
                <a:solidFill>
                  <a:srgbClr val="FFFF00"/>
                </a:solidFill>
              </a:defRPr>
            </a:lvl4pPr>
            <a:lvl5pPr lvl="4">
              <a:buNone/>
              <a:defRPr>
                <a:solidFill>
                  <a:srgbClr val="FFFF00"/>
                </a:solidFill>
              </a:defRPr>
            </a:lvl5pPr>
            <a:lvl6pPr lvl="5">
              <a:buNone/>
              <a:defRPr>
                <a:solidFill>
                  <a:srgbClr val="FFFF00"/>
                </a:solidFill>
              </a:defRPr>
            </a:lvl6pPr>
            <a:lvl7pPr lvl="6">
              <a:buNone/>
              <a:defRPr>
                <a:solidFill>
                  <a:srgbClr val="FFFF00"/>
                </a:solidFill>
              </a:defRPr>
            </a:lvl7pPr>
            <a:lvl8pPr lvl="7">
              <a:buNone/>
              <a:defRPr>
                <a:solidFill>
                  <a:srgbClr val="FFFF00"/>
                </a:solidFill>
              </a:defRPr>
            </a:lvl8pPr>
            <a:lvl9pPr lvl="8">
              <a:buNone/>
              <a:defRPr>
                <a:solidFill>
                  <a:srgbClr val="FFFF00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0" y="0"/>
            <a:ext cx="2418600" cy="5149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507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rgbClr val="000000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rgbClr val="FFFF00"/>
              </a:buClr>
              <a:buSzPts val="1800"/>
              <a:buNone/>
              <a:defRPr sz="1800">
                <a:solidFill>
                  <a:srgbClr val="FFFF00"/>
                </a:solidFill>
              </a:defRPr>
            </a:lvl1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>
                <a:solidFill>
                  <a:srgbClr val="FFFF00"/>
                </a:solidFill>
              </a:defRPr>
            </a:lvl1pPr>
            <a:lvl2pPr lvl="1" algn="ctr">
              <a:buNone/>
              <a:defRPr>
                <a:solidFill>
                  <a:srgbClr val="FFFF00"/>
                </a:solidFill>
              </a:defRPr>
            </a:lvl2pPr>
            <a:lvl3pPr lvl="2" algn="ctr">
              <a:buNone/>
              <a:defRPr>
                <a:solidFill>
                  <a:srgbClr val="FFFF00"/>
                </a:solidFill>
              </a:defRPr>
            </a:lvl3pPr>
            <a:lvl4pPr lvl="3" algn="ctr">
              <a:buNone/>
              <a:defRPr>
                <a:solidFill>
                  <a:srgbClr val="FFFF00"/>
                </a:solidFill>
              </a:defRPr>
            </a:lvl4pPr>
            <a:lvl5pPr lvl="4" algn="ctr">
              <a:buNone/>
              <a:defRPr>
                <a:solidFill>
                  <a:srgbClr val="FFFF00"/>
                </a:solidFill>
              </a:defRPr>
            </a:lvl5pPr>
            <a:lvl6pPr lvl="5" algn="ctr">
              <a:buNone/>
              <a:defRPr>
                <a:solidFill>
                  <a:srgbClr val="FFFF00"/>
                </a:solidFill>
              </a:defRPr>
            </a:lvl6pPr>
            <a:lvl7pPr lvl="6" algn="ctr">
              <a:buNone/>
              <a:defRPr>
                <a:solidFill>
                  <a:srgbClr val="FFFF00"/>
                </a:solidFill>
              </a:defRPr>
            </a:lvl7pPr>
            <a:lvl8pPr lvl="7" algn="ctr">
              <a:buNone/>
              <a:defRPr>
                <a:solidFill>
                  <a:srgbClr val="FFFF00"/>
                </a:solidFill>
              </a:defRPr>
            </a:lvl8pPr>
            <a:lvl9pPr lvl="8" algn="ctr">
              <a:buNone/>
              <a:defRPr>
                <a:solidFill>
                  <a:srgbClr val="FFFF00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6984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8150" y="1129130"/>
            <a:ext cx="17007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71075" y="1007295"/>
            <a:ext cx="5561100" cy="3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lvl="1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lvl="2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lvl="3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lvl="4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lvl="5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lvl="6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lvl="7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lvl="8" algn="r">
              <a:buNone/>
              <a:defRPr sz="1200">
                <a:solidFill>
                  <a:schemeClr val="dk1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8" r:id="rId5"/>
    <p:sldLayoutId id="2147483660" r:id="rId6"/>
    <p:sldLayoutId id="2147483661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2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osti.net/wp-content/uploads/2015/04/IoT.png" TargetMode="External"/><Relationship Id="rId7" Type="http://schemas.openxmlformats.org/officeDocument/2006/relationships/hyperlink" Target="https://www.flaticon.es/icono-premium/tiempo-es-dinero_601091" TargetMode="External"/><Relationship Id="rId2" Type="http://schemas.openxmlformats.org/officeDocument/2006/relationships/hyperlink" Target="https://stalinyaguana.com/wp-content/uploads/2019/05/Personas-1024x1024.p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.seidor.cl/wp-content/uploads/2015/12/Columna-IoT_Blog.jpg" TargetMode="External"/><Relationship Id="rId5" Type="http://schemas.openxmlformats.org/officeDocument/2006/relationships/hyperlink" Target="https://previews.123rf.com/images/tharakorn/tharakorn1501/tharakorn150100024/35356957-negocios-o-inversi%C3%B3n-econ%C3%B3mica.jpg" TargetMode="External"/><Relationship Id="rId4" Type="http://schemas.openxmlformats.org/officeDocument/2006/relationships/hyperlink" Target="https://www.lanner-america.com/wp-content/uploads/2017/09/Edge-Computing-1024x721.png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icnegocios.camaravalencia.com/servicios/tendencias/informe-iot-asi-estan-las-cosas-en-europa/" TargetMode="External"/><Relationship Id="rId2" Type="http://schemas.openxmlformats.org/officeDocument/2006/relationships/hyperlink" Target="https://s3.amazonaws.com/academia.edu.documents/40650301/danainfo.acppwiszgmk2n0u279qu76contentserver.pdf?response-content-disposition=inline%3B%20filename%3DDanainfo_acppwiszgmk2n0u279qu76contentse.pdf&amp;X-Amz-Algorithm=AWS4-HMAC-SHA256&amp;X-Amz-Credential=AKIAIWOWYYGZ2Y53UL3A%2F20200220%2Fus-east-1%2Fs3%2Faws4_request&amp;X-Amz-Date=20200220T002837Z&amp;X-Amz-Expires=3600&amp;X-Amz-SignedHeaders=host&amp;X-Amz-Signature=81eb46b02627920cbaa9bdb0df83cb2f4be9240dd2457c2f3605a50b6293ab7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.xml"/><Relationship Id="rId5" Type="http://schemas.openxmlformats.org/officeDocument/2006/relationships/image" Target="../media/image9.jfif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1031425" y="1991850"/>
            <a:ext cx="54185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dirty="0"/>
              <a:t>NIOTE</a:t>
            </a:r>
            <a:br>
              <a:rPr lang="es-CO" dirty="0"/>
            </a:br>
            <a:r>
              <a:rPr lang="es-CO" sz="3200" dirty="0"/>
              <a:t>EMULADOR </a:t>
            </a:r>
            <a:r>
              <a:rPr lang="es-ES" sz="3200" dirty="0"/>
              <a:t>PARA EL DESARROLLO DE PROYECTOS IOT Y ANALITICAS DE DATO</a:t>
            </a:r>
            <a:r>
              <a:rPr lang="es-CO" sz="3200" dirty="0"/>
              <a:t>S </a:t>
            </a:r>
            <a:endParaRPr sz="3200" dirty="0"/>
          </a:p>
        </p:txBody>
      </p:sp>
      <p:sp>
        <p:nvSpPr>
          <p:cNvPr id="3" name="Google Shape;58;p13">
            <a:extLst>
              <a:ext uri="{FF2B5EF4-FFF2-40B4-BE49-F238E27FC236}">
                <a16:creationId xmlns:a16="http://schemas.microsoft.com/office/drawing/2014/main" id="{477F955E-6013-4C9A-BDB1-0D94C5193A49}"/>
              </a:ext>
            </a:extLst>
          </p:cNvPr>
          <p:cNvSpPr txBox="1">
            <a:spLocks/>
          </p:cNvSpPr>
          <p:nvPr/>
        </p:nvSpPr>
        <p:spPr>
          <a:xfrm>
            <a:off x="6190738" y="3983700"/>
            <a:ext cx="2953262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bin Condensed"/>
              <a:buNone/>
              <a:defRPr sz="60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es-ES" sz="1600" dirty="0">
                <a:solidFill>
                  <a:schemeClr val="tx1"/>
                </a:solidFill>
              </a:rPr>
              <a:t>Integrantes:</a:t>
            </a:r>
          </a:p>
          <a:p>
            <a:r>
              <a:rPr lang="es-ES" sz="1600" dirty="0" err="1">
                <a:solidFill>
                  <a:schemeClr val="tx1"/>
                </a:solidFill>
              </a:rPr>
              <a:t>Jhonatan</a:t>
            </a:r>
            <a:r>
              <a:rPr lang="es-ES" sz="1600" dirty="0">
                <a:solidFill>
                  <a:schemeClr val="tx1"/>
                </a:solidFill>
              </a:rPr>
              <a:t> Mauricio Villareal Corredor</a:t>
            </a:r>
          </a:p>
          <a:p>
            <a:r>
              <a:rPr lang="es-ES" sz="1600" dirty="0">
                <a:solidFill>
                  <a:schemeClr val="tx1"/>
                </a:solidFill>
              </a:rPr>
              <a:t>Camilo Andrés Díaz Gómez</a:t>
            </a:r>
          </a:p>
          <a:p>
            <a:r>
              <a:rPr lang="es-ES" sz="1600" dirty="0">
                <a:solidFill>
                  <a:schemeClr val="tx1"/>
                </a:solidFill>
              </a:rPr>
              <a:t>Juan Estaban Contreras Díaz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43503" y="-1"/>
            <a:ext cx="3161872" cy="5034455"/>
          </a:xfrm>
        </p:spPr>
        <p:txBody>
          <a:bodyPr/>
          <a:lstStyle/>
          <a:p>
            <a:pPr marL="38100" indent="0">
              <a:buSzPts val="3000"/>
              <a:buNone/>
            </a:pPr>
            <a:r>
              <a:rPr lang="es-ES" sz="2400" dirty="0">
                <a:solidFill>
                  <a:schemeClr val="bg1"/>
                </a:solidFill>
                <a:highlight>
                  <a:srgbClr val="000000"/>
                </a:highlight>
              </a:rPr>
              <a:t>Limitaciones</a:t>
            </a:r>
            <a:endParaRPr lang="es-CO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38100" indent="0">
              <a:buSzPts val="3000"/>
              <a:buNone/>
            </a:pPr>
            <a:r>
              <a:rPr lang="es-CO" dirty="0">
                <a:solidFill>
                  <a:schemeClr val="bg1"/>
                </a:solidFill>
                <a:highlight>
                  <a:srgbClr val="000000"/>
                </a:highlight>
              </a:rPr>
              <a:t>El emulador no:</a:t>
            </a:r>
          </a:p>
          <a:p>
            <a:pPr marL="38100" indent="0">
              <a:buSzPts val="3000"/>
              <a:buNone/>
            </a:pPr>
            <a:endParaRPr lang="es-CO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10</a:t>
            </a:fld>
            <a:endParaRPr lang="es-CO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3F04A038-8AB2-4BAC-A718-38EF74C4330C}"/>
              </a:ext>
            </a:extLst>
          </p:cNvPr>
          <p:cNvSpPr txBox="1">
            <a:spLocks/>
          </p:cNvSpPr>
          <p:nvPr/>
        </p:nvSpPr>
        <p:spPr>
          <a:xfrm>
            <a:off x="550550" y="1281530"/>
            <a:ext cx="1700700" cy="14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bin Condensed"/>
              <a:buNone/>
              <a:defRPr sz="2400" b="1" i="0" u="none" strike="noStrike" cap="none">
                <a:solidFill>
                  <a:srgbClr val="FFFFFF"/>
                </a:solidFill>
                <a:latin typeface="Cabin Condensed"/>
                <a:ea typeface="Cabin Condensed"/>
                <a:cs typeface="Cabin Condensed"/>
                <a:sym typeface="Cabin Condensed"/>
              </a:defRPr>
            </a:lvl9pPr>
          </a:lstStyle>
          <a:p>
            <a:r>
              <a:rPr lang="es-CO"/>
              <a:t>Alcances y limitaciones</a:t>
            </a:r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3FA24DE-994F-4593-A1CC-E2763D284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440" y="1852491"/>
            <a:ext cx="2366516" cy="1172745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DD22A5B-08EB-49B3-B475-650255F59F12}"/>
              </a:ext>
            </a:extLst>
          </p:cNvPr>
          <p:cNvSpPr/>
          <p:nvPr/>
        </p:nvSpPr>
        <p:spPr>
          <a:xfrm>
            <a:off x="7099996" y="1592361"/>
            <a:ext cx="100540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9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C9C5146-7D52-4439-8765-C517B25E9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8798" y="1592361"/>
            <a:ext cx="2799314" cy="12313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E5662C4C-788D-4EA7-8AAF-0AFF125D32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0766" y="3199674"/>
            <a:ext cx="2887346" cy="1550177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D687E1B8-2E06-4C35-83AA-2C77C6439184}"/>
              </a:ext>
            </a:extLst>
          </p:cNvPr>
          <p:cNvSpPr/>
          <p:nvPr/>
        </p:nvSpPr>
        <p:spPr>
          <a:xfrm>
            <a:off x="3539984" y="3153319"/>
            <a:ext cx="1168910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15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s-ES" sz="9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7308154-519C-45B5-AABF-23083F2660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077" y="3316509"/>
            <a:ext cx="2088729" cy="157107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4E4B64B-6592-45DB-8EEE-08FF4B912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6519" y="231280"/>
            <a:ext cx="2504879" cy="136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48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Marco conceptual</a:t>
            </a:r>
            <a:endParaRPr dirty="0"/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4687725" y="1312287"/>
            <a:ext cx="2133000" cy="2133000"/>
          </a:xfrm>
          <a:prstGeom prst="ellipse">
            <a:avLst/>
          </a:prstGeom>
          <a:noFill/>
          <a:ln w="762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latin typeface="Cabin"/>
                <a:ea typeface="Cabin"/>
                <a:cs typeface="Cabin"/>
                <a:sym typeface="Cabin"/>
              </a:rPr>
              <a:t>NIOTE</a:t>
            </a:r>
            <a:endParaRPr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3146154" y="1312287"/>
            <a:ext cx="2133000" cy="2133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latin typeface="Cabin"/>
                <a:ea typeface="Cabin"/>
                <a:cs typeface="Cabin"/>
                <a:sym typeface="Cabin"/>
              </a:rPr>
              <a:t>Simulación</a:t>
            </a:r>
            <a:endParaRPr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6229296" y="1312287"/>
            <a:ext cx="2133000" cy="2133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latin typeface="Cabin"/>
                <a:ea typeface="Cabin"/>
                <a:cs typeface="Cabin"/>
                <a:sym typeface="Cabin"/>
              </a:rPr>
              <a:t>     Emulación</a:t>
            </a:r>
            <a:endParaRPr sz="1600" b="1" dirty="0"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176" name="Google Shape;176;p24"/>
          <p:cNvGrpSpPr/>
          <p:nvPr/>
        </p:nvGrpSpPr>
        <p:grpSpPr>
          <a:xfrm>
            <a:off x="1706051" y="613865"/>
            <a:ext cx="316043" cy="515211"/>
            <a:chOff x="6730350" y="2315900"/>
            <a:chExt cx="257700" cy="420100"/>
          </a:xfrm>
        </p:grpSpPr>
        <p:sp>
          <p:nvSpPr>
            <p:cNvPr id="177" name="Google Shape;177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75;p24">
            <a:extLst>
              <a:ext uri="{FF2B5EF4-FFF2-40B4-BE49-F238E27FC236}">
                <a16:creationId xmlns:a16="http://schemas.microsoft.com/office/drawing/2014/main" id="{C998A629-FD73-4E92-BA10-7D4354250AEA}"/>
              </a:ext>
            </a:extLst>
          </p:cNvPr>
          <p:cNvSpPr/>
          <p:nvPr/>
        </p:nvSpPr>
        <p:spPr>
          <a:xfrm>
            <a:off x="4698850" y="2561998"/>
            <a:ext cx="2133000" cy="2133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dirty="0">
                <a:latin typeface="Cabin"/>
                <a:ea typeface="Cabin"/>
                <a:cs typeface="Cabin"/>
                <a:sym typeface="Cabin"/>
              </a:rPr>
              <a:t>IOT</a:t>
            </a:r>
            <a:endParaRPr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" name="Google Shape;175;p24">
            <a:extLst>
              <a:ext uri="{FF2B5EF4-FFF2-40B4-BE49-F238E27FC236}">
                <a16:creationId xmlns:a16="http://schemas.microsoft.com/office/drawing/2014/main" id="{38368E7A-8080-4199-9B9A-8BF58CFAAB13}"/>
              </a:ext>
            </a:extLst>
          </p:cNvPr>
          <p:cNvSpPr/>
          <p:nvPr/>
        </p:nvSpPr>
        <p:spPr>
          <a:xfrm>
            <a:off x="4698850" y="62576"/>
            <a:ext cx="2133000" cy="2133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latin typeface="Cabin"/>
                <a:ea typeface="Cabin"/>
                <a:cs typeface="Cabin"/>
                <a:sym typeface="Cabin"/>
              </a:rPr>
              <a:t>Analítica de datos</a:t>
            </a:r>
            <a:endParaRPr b="1" dirty="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4BD68A5-92C0-41E6-9235-2A190055C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199" y="4686851"/>
            <a:ext cx="8229600" cy="519600"/>
          </a:xfrm>
        </p:spPr>
        <p:txBody>
          <a:bodyPr/>
          <a:lstStyle/>
          <a:p>
            <a:r>
              <a:rPr lang="es-CO" dirty="0">
                <a:solidFill>
                  <a:schemeClr val="tx1"/>
                </a:solidFill>
                <a:highlight>
                  <a:srgbClr val="FFFF00"/>
                </a:highlight>
              </a:rPr>
              <a:t>Mapa de Co-Relación de Conocimientos: </a:t>
            </a:r>
          </a:p>
          <a:p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703AB86-3222-4784-9037-D713EF546E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12</a:t>
            </a:fld>
            <a:endParaRPr lang="es-CO"/>
          </a:p>
        </p:txBody>
      </p:sp>
      <p:pic>
        <p:nvPicPr>
          <p:cNvPr id="6" name="Imagen 5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6AC7F212-13E6-48A2-BE17-F8E6B73CC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24" y="95821"/>
            <a:ext cx="6314343" cy="47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5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Estado del arte</a:t>
            </a:r>
            <a:endParaRPr dirty="0"/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76" name="Google Shape;176;p24"/>
          <p:cNvGrpSpPr/>
          <p:nvPr/>
        </p:nvGrpSpPr>
        <p:grpSpPr>
          <a:xfrm>
            <a:off x="1706051" y="613865"/>
            <a:ext cx="316043" cy="515211"/>
            <a:chOff x="6730350" y="2315900"/>
            <a:chExt cx="257700" cy="420100"/>
          </a:xfrm>
        </p:grpSpPr>
        <p:sp>
          <p:nvSpPr>
            <p:cNvPr id="177" name="Google Shape;177;p24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FCD9B2B3-4926-496E-999E-2D6BCD3618A7}"/>
              </a:ext>
            </a:extLst>
          </p:cNvPr>
          <p:cNvGrpSpPr/>
          <p:nvPr/>
        </p:nvGrpSpPr>
        <p:grpSpPr>
          <a:xfrm>
            <a:off x="2749876" y="138383"/>
            <a:ext cx="1903173" cy="523220"/>
            <a:chOff x="2754552" y="287991"/>
            <a:chExt cx="1903173" cy="523220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C443C68D-7612-4180-B52F-AB3919BA4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4552" y="287991"/>
              <a:ext cx="531573" cy="468207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88B17C61-D87F-4E5D-9F85-12967188C54F}"/>
                </a:ext>
              </a:extLst>
            </p:cNvPr>
            <p:cNvSpPr txBox="1"/>
            <p:nvPr/>
          </p:nvSpPr>
          <p:spPr>
            <a:xfrm>
              <a:off x="3286125" y="287991"/>
              <a:ext cx="1371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Simulación de datos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43BCB475-8C2A-4943-AD87-C0368BB0A8D9}"/>
              </a:ext>
            </a:extLst>
          </p:cNvPr>
          <p:cNvGrpSpPr/>
          <p:nvPr/>
        </p:nvGrpSpPr>
        <p:grpSpPr>
          <a:xfrm>
            <a:off x="5315512" y="138383"/>
            <a:ext cx="2709387" cy="704065"/>
            <a:chOff x="5320188" y="287991"/>
            <a:chExt cx="2709387" cy="738664"/>
          </a:xfrm>
        </p:grpSpPr>
        <p:pic>
          <p:nvPicPr>
            <p:cNvPr id="8" name="Imagen 7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54556CA0-F756-4597-9113-B1BF0D0EE1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274" t="19102" b="25753"/>
            <a:stretch/>
          </p:blipFill>
          <p:spPr>
            <a:xfrm>
              <a:off x="5320188" y="368365"/>
              <a:ext cx="956670" cy="378306"/>
            </a:xfrm>
            <a:prstGeom prst="rect">
              <a:avLst/>
            </a:prstGeom>
          </p:spPr>
        </p:pic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E315323-BBED-418A-ADF4-CD9B2361F7C9}"/>
                </a:ext>
              </a:extLst>
            </p:cNvPr>
            <p:cNvSpPr txBox="1"/>
            <p:nvPr/>
          </p:nvSpPr>
          <p:spPr>
            <a:xfrm>
              <a:off x="6400800" y="287991"/>
              <a:ext cx="162877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Patrón de diseño mvc</a:t>
              </a:r>
            </a:p>
            <a:p>
              <a:endParaRPr lang="es-CO" dirty="0"/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353F49C6-C62C-4035-8CFE-70C636A504BC}"/>
              </a:ext>
            </a:extLst>
          </p:cNvPr>
          <p:cNvGrpSpPr/>
          <p:nvPr/>
        </p:nvGrpSpPr>
        <p:grpSpPr>
          <a:xfrm>
            <a:off x="2801212" y="842448"/>
            <a:ext cx="1687531" cy="670892"/>
            <a:chOff x="2805888" y="992056"/>
            <a:chExt cx="1687531" cy="670892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D12E7F42-CC9A-4AD4-BBEC-619E9EA74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5888" y="992056"/>
              <a:ext cx="496617" cy="670892"/>
            </a:xfrm>
            <a:prstGeom prst="rect">
              <a:avLst/>
            </a:prstGeom>
          </p:spPr>
        </p:pic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DBE2F937-1DF0-40BC-A93D-564936A8E05D}"/>
                </a:ext>
              </a:extLst>
            </p:cNvPr>
            <p:cNvSpPr txBox="1"/>
            <p:nvPr/>
          </p:nvSpPr>
          <p:spPr>
            <a:xfrm>
              <a:off x="3429000" y="1077414"/>
              <a:ext cx="10644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Lenguaje java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EDC7F04E-69AC-4637-A176-1FD55CBE54DF}"/>
              </a:ext>
            </a:extLst>
          </p:cNvPr>
          <p:cNvGrpSpPr/>
          <p:nvPr/>
        </p:nvGrpSpPr>
        <p:grpSpPr>
          <a:xfrm>
            <a:off x="5336647" y="807022"/>
            <a:ext cx="2538313" cy="914400"/>
            <a:chOff x="5341323" y="956630"/>
            <a:chExt cx="2538313" cy="914400"/>
          </a:xfrm>
        </p:grpSpPr>
        <p:pic>
          <p:nvPicPr>
            <p:cNvPr id="27" name="Gráfico 26" descr="Servidor">
              <a:extLst>
                <a:ext uri="{FF2B5EF4-FFF2-40B4-BE49-F238E27FC236}">
                  <a16:creationId xmlns:a16="http://schemas.microsoft.com/office/drawing/2014/main" id="{119FAA23-49FF-43A6-B69E-ABB70FDAB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41323" y="956630"/>
              <a:ext cx="914400" cy="914400"/>
            </a:xfrm>
            <a:prstGeom prst="rect">
              <a:avLst/>
            </a:prstGeom>
          </p:spPr>
        </p:pic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AF75CC7-E0F5-42E1-8EB0-C92574B33B60}"/>
                </a:ext>
              </a:extLst>
            </p:cNvPr>
            <p:cNvSpPr txBox="1"/>
            <p:nvPr/>
          </p:nvSpPr>
          <p:spPr>
            <a:xfrm>
              <a:off x="6327617" y="1070058"/>
              <a:ext cx="15520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Conexión entre sensores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9C8906CA-A8BA-4CEA-9508-40BA6C3065D6}"/>
              </a:ext>
            </a:extLst>
          </p:cNvPr>
          <p:cNvGrpSpPr/>
          <p:nvPr/>
        </p:nvGrpSpPr>
        <p:grpSpPr>
          <a:xfrm>
            <a:off x="2633473" y="1717229"/>
            <a:ext cx="2593637" cy="914400"/>
            <a:chOff x="2638149" y="1866837"/>
            <a:chExt cx="2593637" cy="914400"/>
          </a:xfrm>
        </p:grpSpPr>
        <p:pic>
          <p:nvPicPr>
            <p:cNvPr id="34" name="Imagen 33" descr="Imagen que contiene objeto, cerca&#10;&#10;Descripción generada automáticamente">
              <a:extLst>
                <a:ext uri="{FF2B5EF4-FFF2-40B4-BE49-F238E27FC236}">
                  <a16:creationId xmlns:a16="http://schemas.microsoft.com/office/drawing/2014/main" id="{F79079C5-87E1-4CEF-9045-0E3B48484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638149" y="1866837"/>
              <a:ext cx="914400" cy="914400"/>
            </a:xfrm>
            <a:prstGeom prst="rect">
              <a:avLst/>
            </a:prstGeom>
          </p:spPr>
        </p:pic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81FB1359-24FD-4EC6-8E8D-64D50BBDA7F1}"/>
                </a:ext>
              </a:extLst>
            </p:cNvPr>
            <p:cNvSpPr txBox="1"/>
            <p:nvPr/>
          </p:nvSpPr>
          <p:spPr>
            <a:xfrm>
              <a:off x="3706367" y="2023872"/>
              <a:ext cx="15254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Conexión entre actuadores </a:t>
              </a:r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9FB66B1-5D59-478D-9D00-8A2692F691A7}"/>
              </a:ext>
            </a:extLst>
          </p:cNvPr>
          <p:cNvGrpSpPr/>
          <p:nvPr/>
        </p:nvGrpSpPr>
        <p:grpSpPr>
          <a:xfrm>
            <a:off x="5385604" y="1747142"/>
            <a:ext cx="3360246" cy="870119"/>
            <a:chOff x="5385604" y="1911118"/>
            <a:chExt cx="3360246" cy="870119"/>
          </a:xfrm>
        </p:grpSpPr>
        <p:pic>
          <p:nvPicPr>
            <p:cNvPr id="39" name="Imagen 38" descr="Imagen que contiene negro, laptop, blanco, computadora&#10;&#10;Descripción generada automáticamente">
              <a:extLst>
                <a:ext uri="{FF2B5EF4-FFF2-40B4-BE49-F238E27FC236}">
                  <a16:creationId xmlns:a16="http://schemas.microsoft.com/office/drawing/2014/main" id="{A0342B0F-1018-4BD6-B3E9-72F9D0E8A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385604" y="1911118"/>
              <a:ext cx="870119" cy="870119"/>
            </a:xfrm>
            <a:prstGeom prst="rect">
              <a:avLst/>
            </a:prstGeom>
          </p:spPr>
        </p:pic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F5588F78-9E5F-48D0-B6E0-FED04C6AC05A}"/>
                </a:ext>
              </a:extLst>
            </p:cNvPr>
            <p:cNvSpPr txBox="1"/>
            <p:nvPr/>
          </p:nvSpPr>
          <p:spPr>
            <a:xfrm>
              <a:off x="6510528" y="1911118"/>
              <a:ext cx="223532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/>
                <a:t>Utilidad en procesos educativos, investigación y proyectos </a:t>
              </a:r>
            </a:p>
          </p:txBody>
        </p:sp>
      </p:grpSp>
      <p:sp>
        <p:nvSpPr>
          <p:cNvPr id="51" name="Google Shape;174;p24">
            <a:extLst>
              <a:ext uri="{FF2B5EF4-FFF2-40B4-BE49-F238E27FC236}">
                <a16:creationId xmlns:a16="http://schemas.microsoft.com/office/drawing/2014/main" id="{5D3EF4F3-1689-4FEF-98EE-54847772EDCE}"/>
              </a:ext>
            </a:extLst>
          </p:cNvPr>
          <p:cNvSpPr/>
          <p:nvPr/>
        </p:nvSpPr>
        <p:spPr>
          <a:xfrm>
            <a:off x="2595563" y="3263509"/>
            <a:ext cx="1823830" cy="1757351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latin typeface="Cabin"/>
                <a:ea typeface="Cabin"/>
                <a:cs typeface="Cabin"/>
                <a:sym typeface="Cabin"/>
              </a:rPr>
              <a:t>Pertinente</a:t>
            </a:r>
            <a:endParaRPr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2" name="Google Shape;174;p24">
            <a:extLst>
              <a:ext uri="{FF2B5EF4-FFF2-40B4-BE49-F238E27FC236}">
                <a16:creationId xmlns:a16="http://schemas.microsoft.com/office/drawing/2014/main" id="{B7236080-5552-4C43-919F-C0BB272256C1}"/>
              </a:ext>
            </a:extLst>
          </p:cNvPr>
          <p:cNvSpPr/>
          <p:nvPr/>
        </p:nvSpPr>
        <p:spPr>
          <a:xfrm>
            <a:off x="4117210" y="3293058"/>
            <a:ext cx="1823830" cy="1757351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latin typeface="Cabin"/>
                <a:ea typeface="Cabin"/>
                <a:cs typeface="Cabin"/>
                <a:sym typeface="Cabin"/>
              </a:rPr>
              <a:t>Innovador</a:t>
            </a:r>
            <a:endParaRPr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3" name="Google Shape;174;p24">
            <a:extLst>
              <a:ext uri="{FF2B5EF4-FFF2-40B4-BE49-F238E27FC236}">
                <a16:creationId xmlns:a16="http://schemas.microsoft.com/office/drawing/2014/main" id="{C07ADA5D-F6DF-426B-9F0C-ACC77A9EF318}"/>
              </a:ext>
            </a:extLst>
          </p:cNvPr>
          <p:cNvSpPr/>
          <p:nvPr/>
        </p:nvSpPr>
        <p:spPr>
          <a:xfrm>
            <a:off x="5656007" y="3282474"/>
            <a:ext cx="1823830" cy="1757351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latin typeface="Cabin"/>
                <a:ea typeface="Cabin"/>
                <a:cs typeface="Cabin"/>
                <a:sym typeface="Cabin"/>
              </a:rPr>
              <a:t>Viable</a:t>
            </a:r>
            <a:endParaRPr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4" name="Google Shape;174;p24">
            <a:extLst>
              <a:ext uri="{FF2B5EF4-FFF2-40B4-BE49-F238E27FC236}">
                <a16:creationId xmlns:a16="http://schemas.microsoft.com/office/drawing/2014/main" id="{47D279F9-D0B0-420D-BD79-22B767945B34}"/>
              </a:ext>
            </a:extLst>
          </p:cNvPr>
          <p:cNvSpPr/>
          <p:nvPr/>
        </p:nvSpPr>
        <p:spPr>
          <a:xfrm>
            <a:off x="7215187" y="3308194"/>
            <a:ext cx="1823830" cy="1757351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latin typeface="Cabin"/>
                <a:ea typeface="Cabin"/>
                <a:cs typeface="Cabin"/>
                <a:sym typeface="Cabin"/>
              </a:rPr>
              <a:t>Factible</a:t>
            </a:r>
            <a:endParaRPr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9781F82-5B32-4782-BA99-6511CE926E15}"/>
              </a:ext>
            </a:extLst>
          </p:cNvPr>
          <p:cNvSpPr txBox="1"/>
          <p:nvPr/>
        </p:nvSpPr>
        <p:spPr>
          <a:xfrm>
            <a:off x="4120608" y="2795979"/>
            <a:ext cx="3507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10 trabajos de investigación evaluados </a:t>
            </a:r>
          </a:p>
        </p:txBody>
      </p:sp>
    </p:spTree>
    <p:extLst>
      <p:ext uri="{BB962C8B-B14F-4D97-AF65-F5344CB8AC3E}">
        <p14:creationId xmlns:p14="http://schemas.microsoft.com/office/powerpoint/2010/main" val="1272843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Emuladores de redes </a:t>
            </a:r>
            <a:r>
              <a:rPr lang="es-CO" dirty="0" err="1"/>
              <a:t>IoT</a:t>
            </a:r>
            <a:endParaRPr dirty="0"/>
          </a:p>
        </p:txBody>
      </p:sp>
      <p:sp>
        <p:nvSpPr>
          <p:cNvPr id="269" name="Google Shape;269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D3B115B8-95CE-487D-939A-18A2008F4FA2}"/>
              </a:ext>
            </a:extLst>
          </p:cNvPr>
          <p:cNvPicPr/>
          <p:nvPr/>
        </p:nvPicPr>
        <p:blipFill rotWithShape="1">
          <a:blip r:embed="rId3"/>
          <a:srcRect l="50237" t="23245" r="28208" b="61964"/>
          <a:stretch/>
        </p:blipFill>
        <p:spPr bwMode="auto">
          <a:xfrm>
            <a:off x="6074541" y="493617"/>
            <a:ext cx="1922319" cy="10901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1CB83F6-6925-413E-931F-8A8E0F433B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805" t="13172" r="72880" b="79638"/>
          <a:stretch/>
        </p:blipFill>
        <p:spPr>
          <a:xfrm>
            <a:off x="3192986" y="1871030"/>
            <a:ext cx="2310923" cy="82574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BAF61D0-7AF6-49CE-B119-79D3215A3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5914" t="32893" r="13118" b="56828"/>
          <a:stretch/>
        </p:blipFill>
        <p:spPr>
          <a:xfrm>
            <a:off x="5328081" y="3502623"/>
            <a:ext cx="2996137" cy="82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6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6D82611-EC2C-4C35-96F9-6EACDB9910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15</a:t>
            </a:fld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B1EC678-9091-4A15-BC15-97726815A90E}"/>
              </a:ext>
            </a:extLst>
          </p:cNvPr>
          <p:cNvSpPr/>
          <p:nvPr/>
        </p:nvSpPr>
        <p:spPr>
          <a:xfrm>
            <a:off x="0" y="0"/>
            <a:ext cx="1807369" cy="51435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EB4CCF4-6AC7-4CB0-896E-A7884B7132AD}"/>
              </a:ext>
            </a:extLst>
          </p:cNvPr>
          <p:cNvSpPr txBox="1"/>
          <p:nvPr/>
        </p:nvSpPr>
        <p:spPr>
          <a:xfrm>
            <a:off x="53577" y="1535905"/>
            <a:ext cx="170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b="1" dirty="0">
                <a:latin typeface="Cabin Condensed" panose="020B0604020202020204" charset="0"/>
              </a:rPr>
              <a:t>Metodología</a:t>
            </a:r>
            <a:r>
              <a:rPr lang="es-CO" dirty="0"/>
              <a:t> 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2B663D0-0B8E-42E1-BBB5-FC06132440EF}"/>
              </a:ext>
            </a:extLst>
          </p:cNvPr>
          <p:cNvGrpSpPr/>
          <p:nvPr/>
        </p:nvGrpSpPr>
        <p:grpSpPr>
          <a:xfrm>
            <a:off x="2657474" y="1186649"/>
            <a:ext cx="5955506" cy="2688338"/>
            <a:chOff x="2657474" y="1186649"/>
            <a:chExt cx="5955506" cy="2688338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0AB03DF5-568A-4907-86D2-F05735FF4672}"/>
                </a:ext>
              </a:extLst>
            </p:cNvPr>
            <p:cNvSpPr/>
            <p:nvPr/>
          </p:nvSpPr>
          <p:spPr>
            <a:xfrm>
              <a:off x="2657474" y="1207294"/>
              <a:ext cx="1514475" cy="3936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>
                  <a:solidFill>
                    <a:schemeClr val="tx1"/>
                  </a:solidFill>
                  <a:latin typeface="Cabin Condensed" panose="020B0604020202020204" charset="0"/>
                </a:rPr>
                <a:t>Análisis</a:t>
              </a:r>
              <a:r>
                <a:rPr lang="es-CO" dirty="0"/>
                <a:t> 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6FBEC9C-06C6-42F4-8354-960629C6AF88}"/>
                </a:ext>
              </a:extLst>
            </p:cNvPr>
            <p:cNvSpPr/>
            <p:nvPr/>
          </p:nvSpPr>
          <p:spPr>
            <a:xfrm>
              <a:off x="4014787" y="1964531"/>
              <a:ext cx="1728787" cy="39360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>
                  <a:solidFill>
                    <a:schemeClr val="tx1"/>
                  </a:solidFill>
                  <a:latin typeface="Cabin Condensed" panose="020B0604020202020204" charset="0"/>
                </a:rPr>
                <a:t>Diseño</a:t>
              </a:r>
              <a:r>
                <a:rPr lang="es-CO" dirty="0"/>
                <a:t> </a:t>
              </a:r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73A78DF0-C95B-4DDA-A6D8-06448513E165}"/>
                </a:ext>
              </a:extLst>
            </p:cNvPr>
            <p:cNvSpPr/>
            <p:nvPr/>
          </p:nvSpPr>
          <p:spPr>
            <a:xfrm>
              <a:off x="5424487" y="2686050"/>
              <a:ext cx="1728787" cy="393600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>
                  <a:solidFill>
                    <a:schemeClr val="tx1"/>
                  </a:solidFill>
                  <a:latin typeface="Cabin Condensed" panose="020B0604020202020204" charset="0"/>
                </a:rPr>
                <a:t>Codificación</a:t>
              </a:r>
              <a:r>
                <a:rPr lang="es-CO" dirty="0"/>
                <a:t> 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94A611FF-AEAA-4099-AD4F-C7BEA93C63DA}"/>
                </a:ext>
              </a:extLst>
            </p:cNvPr>
            <p:cNvSpPr/>
            <p:nvPr/>
          </p:nvSpPr>
          <p:spPr>
            <a:xfrm>
              <a:off x="6884193" y="3481387"/>
              <a:ext cx="1728787" cy="3936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O" b="1" dirty="0">
                  <a:solidFill>
                    <a:schemeClr val="tx1"/>
                  </a:solidFill>
                  <a:latin typeface="Cabin Condensed" panose="020B0604020202020204" charset="0"/>
                </a:rPr>
                <a:t>Validación</a:t>
              </a:r>
              <a:r>
                <a:rPr lang="es-CO" dirty="0"/>
                <a:t> </a:t>
              </a:r>
            </a:p>
          </p:txBody>
        </p:sp>
        <p:sp>
          <p:nvSpPr>
            <p:cNvPr id="11" name="Flecha: curvada hacia arriba 10">
              <a:extLst>
                <a:ext uri="{FF2B5EF4-FFF2-40B4-BE49-F238E27FC236}">
                  <a16:creationId xmlns:a16="http://schemas.microsoft.com/office/drawing/2014/main" id="{EEB056A1-2745-4EFC-8536-92FCDAE4F418}"/>
                </a:ext>
              </a:extLst>
            </p:cNvPr>
            <p:cNvSpPr/>
            <p:nvPr/>
          </p:nvSpPr>
          <p:spPr>
            <a:xfrm rot="13834507" flipH="1">
              <a:off x="4197571" y="1391116"/>
              <a:ext cx="781526" cy="372592"/>
            </a:xfrm>
            <a:prstGeom prst="curvedUp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2" name="Flecha: curvada hacia arriba 11">
              <a:extLst>
                <a:ext uri="{FF2B5EF4-FFF2-40B4-BE49-F238E27FC236}">
                  <a16:creationId xmlns:a16="http://schemas.microsoft.com/office/drawing/2014/main" id="{E7340231-3DEE-4997-9FA0-F36E326DAF87}"/>
                </a:ext>
              </a:extLst>
            </p:cNvPr>
            <p:cNvSpPr/>
            <p:nvPr/>
          </p:nvSpPr>
          <p:spPr>
            <a:xfrm rot="13834507" flipH="1">
              <a:off x="5747762" y="2079596"/>
              <a:ext cx="781526" cy="372592"/>
            </a:xfrm>
            <a:prstGeom prst="curvedUp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sp>
          <p:nvSpPr>
            <p:cNvPr id="13" name="Flecha: curvada hacia arriba 12">
              <a:extLst>
                <a:ext uri="{FF2B5EF4-FFF2-40B4-BE49-F238E27FC236}">
                  <a16:creationId xmlns:a16="http://schemas.microsoft.com/office/drawing/2014/main" id="{A999ACA8-0B1C-491E-85D0-AEFCED712A27}"/>
                </a:ext>
              </a:extLst>
            </p:cNvPr>
            <p:cNvSpPr/>
            <p:nvPr/>
          </p:nvSpPr>
          <p:spPr>
            <a:xfrm rot="13834507" flipH="1">
              <a:off x="7214612" y="2919912"/>
              <a:ext cx="781526" cy="372592"/>
            </a:xfrm>
            <a:prstGeom prst="curvedUpArrow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>
                <a:solidFill>
                  <a:schemeClr val="tx1"/>
                </a:solidFill>
              </a:endParaRPr>
            </a:p>
          </p:txBody>
        </p:sp>
        <p:cxnSp>
          <p:nvCxnSpPr>
            <p:cNvPr id="15" name="Conector recto de flecha 14">
              <a:extLst>
                <a:ext uri="{FF2B5EF4-FFF2-40B4-BE49-F238E27FC236}">
                  <a16:creationId xmlns:a16="http://schemas.microsoft.com/office/drawing/2014/main" id="{7F8E12D5-1B22-4064-BBDD-5B4FABC71D14}"/>
                </a:ext>
              </a:extLst>
            </p:cNvPr>
            <p:cNvCxnSpPr>
              <a:stCxn id="7" idx="1"/>
              <a:endCxn id="6" idx="2"/>
            </p:cNvCxnSpPr>
            <p:nvPr/>
          </p:nvCxnSpPr>
          <p:spPr>
            <a:xfrm flipH="1" flipV="1">
              <a:off x="3414712" y="1600894"/>
              <a:ext cx="600075" cy="5604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de flecha 15">
              <a:extLst>
                <a:ext uri="{FF2B5EF4-FFF2-40B4-BE49-F238E27FC236}">
                  <a16:creationId xmlns:a16="http://schemas.microsoft.com/office/drawing/2014/main" id="{E984C58C-1BE9-40AC-87CD-BE664BC1775F}"/>
                </a:ext>
              </a:extLst>
            </p:cNvPr>
            <p:cNvCxnSpPr/>
            <p:nvPr/>
          </p:nvCxnSpPr>
          <p:spPr>
            <a:xfrm flipH="1" flipV="1">
              <a:off x="4824412" y="2369194"/>
              <a:ext cx="600075" cy="56043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23F6BF4F-E8C8-430D-B35D-7FFDEFF98795}"/>
                </a:ext>
              </a:extLst>
            </p:cNvPr>
            <p:cNvCxnSpPr/>
            <p:nvPr/>
          </p:nvCxnSpPr>
          <p:spPr>
            <a:xfrm flipH="1" flipV="1">
              <a:off x="6242798" y="3107961"/>
              <a:ext cx="600075" cy="560437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4464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0037D05-14AE-4703-AF48-48165655A9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16</a:t>
            </a:fld>
            <a:endParaRPr lang="es-CO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809FEC4-F5A8-4BFF-9EC9-B0F7008488C4}"/>
              </a:ext>
            </a:extLst>
          </p:cNvPr>
          <p:cNvSpPr/>
          <p:nvPr/>
        </p:nvSpPr>
        <p:spPr>
          <a:xfrm>
            <a:off x="0" y="1"/>
            <a:ext cx="9144000" cy="14430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6" name="Tabla 7">
            <a:extLst>
              <a:ext uri="{FF2B5EF4-FFF2-40B4-BE49-F238E27FC236}">
                <a16:creationId xmlns:a16="http://schemas.microsoft.com/office/drawing/2014/main" id="{653E30AA-7395-451C-9F63-4FE4FF85F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473512"/>
              </p:ext>
            </p:extLst>
          </p:nvPr>
        </p:nvGraphicFramePr>
        <p:xfrm>
          <a:off x="1421606" y="2071689"/>
          <a:ext cx="6850857" cy="22431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27748">
                  <a:extLst>
                    <a:ext uri="{9D8B030D-6E8A-4147-A177-3AD203B41FA5}">
                      <a16:colId xmlns:a16="http://schemas.microsoft.com/office/drawing/2014/main" val="2313579536"/>
                    </a:ext>
                  </a:extLst>
                </a:gridCol>
                <a:gridCol w="3423109">
                  <a:extLst>
                    <a:ext uri="{9D8B030D-6E8A-4147-A177-3AD203B41FA5}">
                      <a16:colId xmlns:a16="http://schemas.microsoft.com/office/drawing/2014/main" val="3656676372"/>
                    </a:ext>
                  </a:extLst>
                </a:gridCol>
              </a:tblGrid>
              <a:tr h="584744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Fases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Semanas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187978"/>
                  </a:ext>
                </a:extLst>
              </a:tr>
              <a:tr h="55279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 Documentación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1-7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800424"/>
                  </a:ext>
                </a:extLst>
              </a:tr>
              <a:tr h="55279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2 Diseño del emulador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8-12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65180"/>
                  </a:ext>
                </a:extLst>
              </a:tr>
              <a:tr h="552797"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3 Implementación del emulador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dirty="0"/>
                        <a:t>13-22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328949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9B1AE217-42B8-4A02-8306-529BF033959A}"/>
              </a:ext>
            </a:extLst>
          </p:cNvPr>
          <p:cNvSpPr txBox="1"/>
          <p:nvPr/>
        </p:nvSpPr>
        <p:spPr>
          <a:xfrm>
            <a:off x="2464594" y="292894"/>
            <a:ext cx="3829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b="1" dirty="0">
                <a:latin typeface="Cabin Condensed" panose="020B0604020202020204" charset="0"/>
              </a:rPr>
              <a:t>Cronograma</a:t>
            </a:r>
            <a:r>
              <a:rPr lang="es-C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6771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13" name="Google Shape;313;p36"/>
          <p:cNvSpPr txBox="1">
            <a:spLocks noGrp="1"/>
          </p:cNvSpPr>
          <p:nvPr>
            <p:ph type="ctrTitle" idx="4294967295"/>
          </p:nvPr>
        </p:nvSpPr>
        <p:spPr>
          <a:xfrm>
            <a:off x="-391859" y="1411288"/>
            <a:ext cx="5741988" cy="116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200" dirty="0">
                <a:solidFill>
                  <a:srgbClr val="000000"/>
                </a:solidFill>
              </a:rPr>
              <a:t>¡Gracias</a:t>
            </a:r>
            <a:r>
              <a:rPr lang="en" sz="7200" dirty="0">
                <a:solidFill>
                  <a:srgbClr val="000000"/>
                </a:solidFill>
              </a:rPr>
              <a:t>!</a:t>
            </a:r>
            <a:endParaRPr sz="7200" dirty="0">
              <a:solidFill>
                <a:srgbClr val="000000"/>
              </a:solidFill>
            </a:endParaRPr>
          </a:p>
        </p:txBody>
      </p:sp>
      <p:sp>
        <p:nvSpPr>
          <p:cNvPr id="314" name="Google Shape;314;p36"/>
          <p:cNvSpPr txBox="1">
            <a:spLocks noGrp="1"/>
          </p:cNvSpPr>
          <p:nvPr>
            <p:ph type="body" idx="4294967295"/>
          </p:nvPr>
        </p:nvSpPr>
        <p:spPr>
          <a:xfrm>
            <a:off x="1471358" y="2832927"/>
            <a:ext cx="3586163" cy="168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2800" b="1" dirty="0">
                <a:solidFill>
                  <a:srgbClr val="FFFFFF"/>
                </a:solidFill>
                <a:highlight>
                  <a:srgbClr val="000000"/>
                </a:highlight>
              </a:rPr>
              <a:t>¿Alguna pregunta</a:t>
            </a:r>
            <a:r>
              <a:rPr lang="en" sz="2800" b="1" dirty="0">
                <a:solidFill>
                  <a:srgbClr val="FFFFFF"/>
                </a:solidFill>
                <a:highlight>
                  <a:srgbClr val="000000"/>
                </a:highlight>
              </a:rPr>
              <a:t>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F96BD-92A7-4C7B-9346-1C657FF5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71C05C-975B-4170-907A-5F4F53D11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8007" y="206821"/>
            <a:ext cx="6210690" cy="454302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O" sz="1600" dirty="0">
                <a:hlinkClick r:id="rId2" tooltip="https://stalinyaguana.com/wp-content/uploads/2019/05/Personas-1024x1024.png"/>
              </a:rPr>
              <a:t>https://stalinyaguana.com/wp-content/uploads/2019/05/Personas-1024x1024.png</a:t>
            </a:r>
            <a:endParaRPr lang="es-CO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1600" dirty="0">
                <a:hlinkClick r:id="rId3" tooltip="https://eventosti.net/wp-content/uploads/2015/04/IoT.png"/>
              </a:rPr>
              <a:t>https://eventosti.net/wp-content/uploads/2015/04/IoT.png</a:t>
            </a:r>
            <a:endParaRPr lang="es-CO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1600" dirty="0">
                <a:hlinkClick r:id="rId4" tooltip="https://www.lanner-america.com/wp-content/uploads/2017/09/Edge-Computing-1024x721.png"/>
              </a:rPr>
              <a:t>https://www.lanner-america.com/wp-content/uploads/2017/09/Edge-Computing-1024x721.png</a:t>
            </a:r>
            <a:endParaRPr lang="es-CO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1600" dirty="0">
                <a:hlinkClick r:id="rId5" tooltip="https://previews.123rf.com/images/tharakorn/tharakorn1501/tharakorn150100024/35356957-negocios-o-inversi%C3%B3n-econ%C3%B3mica.jpg"/>
              </a:rPr>
              <a:t>https://previews.123rf.com/images/tharakorn/tharakorn1501/tharakorn150100024/35356957-negocios-o-inversi%C3%B3n-econ%C3%B3mica.jpg</a:t>
            </a:r>
            <a:endParaRPr lang="es-CO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1600" dirty="0">
                <a:hlinkClick r:id="rId6" tooltip="https://blog.seidor.cl/wp-content/uploads/2015/12/Columna-IoT_Blog.jpg"/>
              </a:rPr>
              <a:t>https://blog.seidor.cl/wp-content/uploads/2015/12/Columna-IoT_Blog.jpg</a:t>
            </a:r>
            <a:endParaRPr lang="es-CO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1600" dirty="0">
                <a:hlinkClick r:id="rId7"/>
              </a:rPr>
              <a:t>https://www.flaticon.es/icono-premium/tiempo-es-dinero_601091</a:t>
            </a:r>
            <a:endParaRPr lang="es-CO" sz="1600" dirty="0"/>
          </a:p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F5DB72-A5EA-4DF3-9E7F-3A9364CFEA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7905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F96BD-92A7-4C7B-9346-1C657FF53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71C05C-975B-4170-907A-5F4F53D11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8007" y="206821"/>
            <a:ext cx="6210690" cy="454302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CO" sz="1600" dirty="0">
                <a:hlinkClick r:id="rId2" tooltip="https://s3.amazonaws.com/academia.edu.documents/40650301/danainfo.acppwiszgmk2n0u279qu76contentserver.pdf?response-content-disposition=inline%3B%20filename%3DDanainfo_acppwiszgmk2n0u279qu76contentse.pdf&amp;X-Amz-Algorithm=AWS4-HMAC-SHA256&amp;X-Amz-Credential=AKIAIWOWYYGZ2Y53UL3A%2F20200220%2Fus-east-1%2Fs3%2Faws4_request&amp;X-Amz-Date=20200220T002837Z&amp;X-Amz-Expires=3600&amp;X-Amz-SignedHeaders=host&amp;X-Amz-Signature=81eb46b02627920cbaa9bdb0df83cb2f4be9240dd2457c2f3605a50b6293ab72"/>
              </a:rPr>
              <a:t>https://s3.amazonaws.com/academia.edu.documents/40650301/danainfo.acppwiszgmk2n0u279qu76contentserver.pdf?response-content-disposition=inline%3B%20filename%3DDanainfo_acppwiszgmk2n0u279qu76contentse.pdf&amp;X-Amz-Algorithm=AWS4-HMAC-SHA256&amp;X-Amz-Credential=AKIAIWOWYYGZ2Y53UL3A%2F20200220%2Fus-east-1%2Fs3%2Faws4_request&amp;X-Amz-Date=20200220T002837Z&amp;X-Amz-Expires=3600&amp;X-Amz-SignedHeaders=host&amp;X-Amz-Signature=81eb46b02627920cbaa9bdb0df83cb2f4be9240dd2457c2f3605a50b6293ab72</a:t>
            </a:r>
            <a:endParaRPr lang="es-CO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CO" sz="1600" dirty="0">
                <a:hlinkClick r:id="rId3"/>
              </a:rPr>
              <a:t>https://ticnegocios.camaravalencia.com/servicios/tendencias/informe-iot-asi-estan-las-cosas-en-europa/</a:t>
            </a:r>
            <a:endParaRPr lang="es-CO" sz="1600" dirty="0"/>
          </a:p>
          <a:p>
            <a:endParaRPr lang="es-CO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3F5DB72-A5EA-4DF3-9E7F-3A9364CFEA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0564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2676524" y="1247774"/>
            <a:ext cx="5238443" cy="2626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s-ES" dirty="0" err="1"/>
              <a:t>IoT</a:t>
            </a:r>
            <a:r>
              <a:rPr lang="es-ES" dirty="0"/>
              <a:t> se refiere a la interconexión en red de objetos cotidianos, que a menudo están equipados con inteligencia ubicua.</a:t>
            </a:r>
          </a:p>
          <a:p>
            <a:pPr marL="0" lvl="0" indent="0">
              <a:buNone/>
            </a:pPr>
            <a:r>
              <a:rPr lang="es-ES" dirty="0"/>
              <a:t>(Xia, Yang, Wang &amp; Vinel,2012)</a:t>
            </a:r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Partes de las conexiones IOT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961140" y="212629"/>
            <a:ext cx="26094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055" name="Picture 7">
            <a:extLst>
              <a:ext uri="{FF2B5EF4-FFF2-40B4-BE49-F238E27FC236}">
                <a16:creationId xmlns:a16="http://schemas.microsoft.com/office/drawing/2014/main" id="{BAEC5232-4F0D-4AF7-8648-C15CBD2E3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000" y="1129128"/>
            <a:ext cx="3825668" cy="251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936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2676524" y="1247774"/>
            <a:ext cx="5238443" cy="2626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None/>
            </a:pPr>
            <a:r>
              <a:rPr lang="es-ES" sz="2400" dirty="0"/>
              <a:t>El análisis de datos es la ciencia que se encarga de examinar un conjunto de datos con el propósito de sacar conclusiones sobre la información para poder tomar decisiones, o simplemente ampliar los conocimientos sobre diversos temas.</a:t>
            </a:r>
          </a:p>
          <a:p>
            <a:pPr marL="0" lvl="0" indent="0">
              <a:buNone/>
            </a:pPr>
            <a:r>
              <a:rPr lang="es-ES" sz="2400" dirty="0"/>
              <a:t>(QuestionPro,</a:t>
            </a:r>
            <a:r>
              <a:rPr lang="es-ES" sz="2400"/>
              <a:t>2000)</a:t>
            </a:r>
            <a:endParaRPr lang="es-ES" sz="2400" dirty="0"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346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J</a:t>
            </a:r>
            <a:r>
              <a:rPr lang="es-CO" dirty="0" err="1"/>
              <a:t>ustificación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1428201" y="590422"/>
            <a:ext cx="590469" cy="538706"/>
            <a:chOff x="6625350" y="1613750"/>
            <a:chExt cx="480525" cy="438400"/>
          </a:xfrm>
        </p:grpSpPr>
        <p:sp>
          <p:nvSpPr>
            <p:cNvPr id="65" name="Google Shape;65;p1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14"/>
          <p:cNvSpPr txBox="1"/>
          <p:nvPr/>
        </p:nvSpPr>
        <p:spPr>
          <a:xfrm>
            <a:off x="2961140" y="212629"/>
            <a:ext cx="2609400" cy="30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CO" sz="1200" b="1" dirty="0">
                <a:latin typeface="Cabin"/>
                <a:ea typeface="Cabin"/>
                <a:cs typeface="Cabin"/>
                <a:sym typeface="Cabin"/>
              </a:rPr>
              <a:t>Contexto</a:t>
            </a:r>
            <a:endParaRPr sz="1200" dirty="0">
              <a:latin typeface="Cabin"/>
              <a:ea typeface="Cabin"/>
              <a:cs typeface="Cabin"/>
              <a:sym typeface="Cabin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100" dirty="0"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028" name="Picture 4" descr="Resultado de imagen para redes iot">
            <a:extLst>
              <a:ext uri="{FF2B5EF4-FFF2-40B4-BE49-F238E27FC236}">
                <a16:creationId xmlns:a16="http://schemas.microsoft.com/office/drawing/2014/main" id="{AADCB0A9-911B-45DF-B273-4023F319E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119" y="762976"/>
            <a:ext cx="2475316" cy="137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n para personas  iot">
            <a:extLst>
              <a:ext uri="{FF2B5EF4-FFF2-40B4-BE49-F238E27FC236}">
                <a16:creationId xmlns:a16="http://schemas.microsoft.com/office/drawing/2014/main" id="{BDFAB709-F402-4AED-9703-46330DDF9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688" y="2356577"/>
            <a:ext cx="2082177" cy="2082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n para redes iot">
            <a:extLst>
              <a:ext uri="{FF2B5EF4-FFF2-40B4-BE49-F238E27FC236}">
                <a16:creationId xmlns:a16="http://schemas.microsoft.com/office/drawing/2014/main" id="{1DB933A5-A78D-4192-9885-56971FDC8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992" y="1500710"/>
            <a:ext cx="3042547" cy="214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6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J</a:t>
            </a:r>
            <a:r>
              <a:rPr lang="es-CO" dirty="0" err="1"/>
              <a:t>ustificación</a:t>
            </a:r>
            <a:endParaRPr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E7EA9E-426F-4CAC-A71B-3DC83E190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157A16-D9F8-4B0A-97F0-8BA099D5D69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AF78FD-5896-4E85-AFE4-193DBA3519C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15A521-58D7-4867-8998-B33359F971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6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EFB1791-A69D-4159-8B17-85F31973A2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38" t="23333" r="24609" b="11882"/>
          <a:stretch/>
        </p:blipFill>
        <p:spPr>
          <a:xfrm>
            <a:off x="2643187" y="205930"/>
            <a:ext cx="6202675" cy="4813999"/>
          </a:xfrm>
          <a:prstGeom prst="rect">
            <a:avLst/>
          </a:prstGeom>
        </p:spPr>
      </p:pic>
      <p:grpSp>
        <p:nvGrpSpPr>
          <p:cNvPr id="9" name="Google Shape;64;p14"/>
          <p:cNvGrpSpPr/>
          <p:nvPr/>
        </p:nvGrpSpPr>
        <p:grpSpPr>
          <a:xfrm>
            <a:off x="1428201" y="590422"/>
            <a:ext cx="590469" cy="538706"/>
            <a:chOff x="6625350" y="1613750"/>
            <a:chExt cx="480525" cy="438400"/>
          </a:xfrm>
        </p:grpSpPr>
        <p:sp>
          <p:nvSpPr>
            <p:cNvPr id="10" name="Google Shape;65;p14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6;p14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7;p14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8;p14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9;p14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6016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13" name="Google Shape;313;p36"/>
          <p:cNvSpPr txBox="1">
            <a:spLocks noGrp="1"/>
          </p:cNvSpPr>
          <p:nvPr>
            <p:ph type="ctrTitle" idx="4294967295"/>
          </p:nvPr>
        </p:nvSpPr>
        <p:spPr>
          <a:xfrm>
            <a:off x="1264443" y="85725"/>
            <a:ext cx="5741988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7200" dirty="0">
                <a:solidFill>
                  <a:srgbClr val="000000"/>
                </a:solidFill>
              </a:rPr>
              <a:t>Pregunta problema</a:t>
            </a:r>
            <a:endParaRPr sz="7200" dirty="0">
              <a:solidFill>
                <a:srgbClr val="000000"/>
              </a:solidFill>
            </a:endParaRPr>
          </a:p>
        </p:txBody>
      </p:sp>
      <p:sp>
        <p:nvSpPr>
          <p:cNvPr id="314" name="Google Shape;314;p36"/>
          <p:cNvSpPr txBox="1">
            <a:spLocks noGrp="1"/>
          </p:cNvSpPr>
          <p:nvPr>
            <p:ph type="body" idx="4294967295"/>
          </p:nvPr>
        </p:nvSpPr>
        <p:spPr>
          <a:xfrm>
            <a:off x="864394" y="2264569"/>
            <a:ext cx="5349875" cy="2079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buNone/>
            </a:pPr>
            <a:r>
              <a:rPr lang="es-CO" dirty="0">
                <a:solidFill>
                  <a:schemeClr val="bg1"/>
                </a:solidFill>
                <a:highlight>
                  <a:srgbClr val="000000"/>
                </a:highlight>
              </a:rPr>
              <a:t>¿</a:t>
            </a: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Como se puede reducir los costos y tiempo para desarrollo de proyectos IOT y analítica de datos?</a:t>
            </a:r>
            <a:endParaRPr lang="es-CO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2800" b="1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1157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F97AA7-DB92-4C4C-A9D8-C71D95F6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dirty="0"/>
              <a:t>Objetivos</a:t>
            </a:r>
            <a:endParaRPr lang="es-CO" dirty="0"/>
          </a:p>
        </p:txBody>
      </p:sp>
      <p:sp>
        <p:nvSpPr>
          <p:cNvPr id="6" name="Google Shape;314;p36">
            <a:extLst>
              <a:ext uri="{FF2B5EF4-FFF2-40B4-BE49-F238E27FC236}">
                <a16:creationId xmlns:a16="http://schemas.microsoft.com/office/drawing/2014/main" id="{F213B145-EC55-41A8-BB2A-8551E26C7A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70136" y="121920"/>
            <a:ext cx="3032656" cy="483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bin"/>
              <a:buChar char="⊙"/>
              <a:defRPr sz="3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○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bin"/>
              <a:buChar char="■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○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■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38100" indent="0" algn="just">
              <a:buNone/>
            </a:pPr>
            <a:r>
              <a:rPr lang="es-ES" sz="2000" dirty="0">
                <a:solidFill>
                  <a:schemeClr val="bg1"/>
                </a:solidFill>
                <a:highlight>
                  <a:srgbClr val="000000"/>
                </a:highlight>
              </a:rPr>
              <a:t>Objetivo general:</a:t>
            </a:r>
            <a:endParaRPr lang="es-CO" sz="20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38100" indent="0" algn="just">
              <a:buNone/>
            </a:pPr>
            <a:r>
              <a:rPr lang="es-MX" sz="2000" dirty="0">
                <a:solidFill>
                  <a:schemeClr val="bg1"/>
                </a:solidFill>
                <a:highlight>
                  <a:srgbClr val="000000"/>
                </a:highlight>
              </a:rPr>
              <a:t>Desarrollar un emulador de conexiones </a:t>
            </a:r>
            <a:r>
              <a:rPr lang="es-MX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IoT</a:t>
            </a:r>
            <a:r>
              <a:rPr lang="es-MX" sz="2000" dirty="0">
                <a:solidFill>
                  <a:schemeClr val="bg1"/>
                </a:solidFill>
                <a:highlight>
                  <a:srgbClr val="000000"/>
                </a:highlight>
              </a:rPr>
              <a:t> que generara datos de nodos </a:t>
            </a:r>
            <a:r>
              <a:rPr lang="es-MX" sz="2000" dirty="0" err="1">
                <a:solidFill>
                  <a:schemeClr val="bg1"/>
                </a:solidFill>
                <a:highlight>
                  <a:srgbClr val="000000"/>
                </a:highlight>
              </a:rPr>
              <a:t>IoT</a:t>
            </a:r>
            <a:r>
              <a:rPr lang="es-MX" sz="2000" dirty="0">
                <a:solidFill>
                  <a:schemeClr val="bg1"/>
                </a:solidFill>
                <a:highlight>
                  <a:srgbClr val="000000"/>
                </a:highlight>
              </a:rPr>
              <a:t> cómodos de configurar para los usuarios  y desplegar sobre diferentes protocolos para la reducción de costos y tiempo en el diseño de estas conexiones.</a:t>
            </a:r>
            <a:r>
              <a:rPr lang="es-CO" sz="2000" dirty="0">
                <a:solidFill>
                  <a:schemeClr val="bg1"/>
                </a:solidFill>
                <a:highlight>
                  <a:srgbClr val="000000"/>
                </a:highlight>
              </a:rPr>
              <a:t>. </a:t>
            </a:r>
            <a:endParaRPr lang="en" sz="3200" b="1" dirty="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217B05-CCB8-4C73-B2C2-445BC180F90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863973" y="0"/>
            <a:ext cx="3080330" cy="4926025"/>
          </a:xfrm>
        </p:spPr>
        <p:txBody>
          <a:bodyPr/>
          <a:lstStyle/>
          <a:p>
            <a:pPr marL="38100" indent="0">
              <a:buSzPts val="3000"/>
              <a:buNone/>
            </a:pP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Objetivos específicos:</a:t>
            </a:r>
            <a:endParaRPr lang="es-CO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0" algn="just">
              <a:buFont typeface="Arial" panose="020B0604020202020204" pitchFamily="34" charset="0"/>
              <a:buChar char="•"/>
            </a:pPr>
            <a:endParaRPr lang="es-CO" sz="13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bg1"/>
                </a:solidFill>
                <a:highlight>
                  <a:srgbClr val="000000"/>
                </a:highlight>
              </a:rPr>
              <a:t>Especificar los requerimientos necesarios para el diseño del emulador.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bg1"/>
                </a:solidFill>
                <a:highlight>
                  <a:srgbClr val="000000"/>
                </a:highlight>
              </a:rPr>
              <a:t>Definir los procesos, diseño y desarrollo del emulador para un óptimo funcionamiento.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1"/>
                </a:solidFill>
                <a:highlight>
                  <a:srgbClr val="000000"/>
                </a:highlight>
              </a:rPr>
              <a:t>Diseñar una manera para la generación de los datos e información mediante un algoritmo el cual genere de manera más cercana a la realidad los datos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s-CO" sz="1400" dirty="0">
                <a:solidFill>
                  <a:schemeClr val="bg1"/>
                </a:solidFill>
                <a:highlight>
                  <a:srgbClr val="000000"/>
                </a:highlight>
              </a:rPr>
              <a:t>Realizar pruebas para comprobar el óptimo funcionamiento del emulador.</a:t>
            </a:r>
          </a:p>
          <a:p>
            <a:pPr marL="101600" indent="0">
              <a:buNone/>
            </a:pPr>
            <a:endParaRPr lang="es-CO" dirty="0">
              <a:solidFill>
                <a:schemeClr val="bg1"/>
              </a:solidFill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0F515F-9EA8-4522-966B-35FD9CC288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689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04A038-8AB2-4BAC-A718-38EF74C43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Alcances y limitaciones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FC20023-9018-4BB1-A4E4-461015601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15531" y="0"/>
            <a:ext cx="3321268" cy="5143451"/>
          </a:xfrm>
        </p:spPr>
        <p:txBody>
          <a:bodyPr/>
          <a:lstStyle/>
          <a:p>
            <a:pPr marL="38100" lvl="0" indent="0">
              <a:buSzPts val="3000"/>
              <a:buNone/>
            </a:pPr>
            <a:r>
              <a:rPr lang="es-ES" sz="2400" dirty="0">
                <a:solidFill>
                  <a:schemeClr val="bg1"/>
                </a:solidFill>
                <a:highlight>
                  <a:srgbClr val="000000"/>
                </a:highlight>
              </a:rPr>
              <a:t>Alcances</a:t>
            </a:r>
            <a:endParaRPr lang="es-ES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marL="38100" lvl="0" indent="0">
              <a:buSzPts val="3000"/>
              <a:buNone/>
            </a:pPr>
            <a:endParaRPr lang="es-CO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lvl="0">
              <a:buFont typeface="Arial" panose="020B0604020202020204" pitchFamily="34" charset="0"/>
              <a:buChar char="•"/>
            </a:pPr>
            <a:endParaRPr lang="es-CO" sz="1600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endParaRPr lang="es-CO" sz="120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817C30-B6E5-41A5-9C89-2A083375CB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mtClean="0"/>
              <a:t>9</a:t>
            </a:fld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F12C6C0-4D0F-4C58-917C-C9B28EDC32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108" t="66928" r="63080" b="4229"/>
          <a:stretch/>
        </p:blipFill>
        <p:spPr>
          <a:xfrm>
            <a:off x="3467450" y="2944615"/>
            <a:ext cx="1477615" cy="2002036"/>
          </a:xfrm>
          <a:prstGeom prst="rect">
            <a:avLst/>
          </a:prstGeom>
        </p:spPr>
      </p:pic>
      <p:pic>
        <p:nvPicPr>
          <p:cNvPr id="9" name="Imagen 8" descr="Imagen que contiene captura de pantalla, monitor, negro, camión&#10;&#10;Descripción generada automáticamente">
            <a:extLst>
              <a:ext uri="{FF2B5EF4-FFF2-40B4-BE49-F238E27FC236}">
                <a16:creationId xmlns:a16="http://schemas.microsoft.com/office/drawing/2014/main" id="{3FB6FBB2-F365-43C9-83B7-4F2252B94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950" y="855465"/>
            <a:ext cx="2781300" cy="1647825"/>
          </a:xfrm>
          <a:prstGeom prst="rect">
            <a:avLst/>
          </a:prstGeom>
        </p:spPr>
      </p:pic>
      <p:pic>
        <p:nvPicPr>
          <p:cNvPr id="13" name="Imagen 1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1793610-8A28-4199-8E77-55731C5B5E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390" y="817141"/>
            <a:ext cx="1771991" cy="177199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444812F-2C17-499C-A8A0-DA81BB488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6250" y="3052147"/>
            <a:ext cx="2961117" cy="15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24619"/>
      </p:ext>
    </p:extLst>
  </p:cSld>
  <p:clrMapOvr>
    <a:masterClrMapping/>
  </p:clrMapOvr>
</p:sld>
</file>

<file path=ppt/theme/theme1.xml><?xml version="1.0" encoding="utf-8"?>
<a:theme xmlns:a="http://schemas.openxmlformats.org/drawingml/2006/main" name="Snug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</TotalTime>
  <Words>538</Words>
  <Application>Microsoft Office PowerPoint</Application>
  <PresentationFormat>Presentación en pantalla (16:9)</PresentationFormat>
  <Paragraphs>96</Paragraphs>
  <Slides>19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Cabin Condensed</vt:lpstr>
      <vt:lpstr>Cabin</vt:lpstr>
      <vt:lpstr>Snug</vt:lpstr>
      <vt:lpstr>NIOTE EMULADOR PARA EL DESARROLLO DE PROYECTOS IOT Y ANALITICAS DE DATOS </vt:lpstr>
      <vt:lpstr>Presentación de PowerPoint</vt:lpstr>
      <vt:lpstr>Partes de las conexiones IOT</vt:lpstr>
      <vt:lpstr>Presentación de PowerPoint</vt:lpstr>
      <vt:lpstr>Justificación</vt:lpstr>
      <vt:lpstr>Justificación</vt:lpstr>
      <vt:lpstr>Pregunta problema</vt:lpstr>
      <vt:lpstr>Objetivos</vt:lpstr>
      <vt:lpstr>Alcances y limitaciones</vt:lpstr>
      <vt:lpstr>Presentación de PowerPoint</vt:lpstr>
      <vt:lpstr>Marco conceptual</vt:lpstr>
      <vt:lpstr>Presentación de PowerPoint</vt:lpstr>
      <vt:lpstr>Estado del arte</vt:lpstr>
      <vt:lpstr>Emuladores de redes IoT</vt:lpstr>
      <vt:lpstr>Presentación de PowerPoint</vt:lpstr>
      <vt:lpstr>Presentación de PowerPoint</vt:lpstr>
      <vt:lpstr>¡Gracias!</vt:lpstr>
      <vt:lpstr>Referencias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NIOTE EMULADOR PARA DESARROLLO DE PROYECTOS IOT Y ANALITICAS DE DATO</dc:title>
  <dc:creator>Camilo y Roberth</dc:creator>
  <cp:lastModifiedBy>CAMILO ANDRES DIAZ GOMEZ</cp:lastModifiedBy>
  <cp:revision>95</cp:revision>
  <dcterms:modified xsi:type="dcterms:W3CDTF">2020-04-21T02:19:55Z</dcterms:modified>
</cp:coreProperties>
</file>