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46"/>
  </p:notesMasterIdLst>
  <p:sldIdLst>
    <p:sldId id="256" r:id="rId2"/>
    <p:sldId id="300" r:id="rId3"/>
    <p:sldId id="304" r:id="rId4"/>
    <p:sldId id="302" r:id="rId5"/>
    <p:sldId id="303" r:id="rId6"/>
    <p:sldId id="305" r:id="rId7"/>
    <p:sldId id="307" r:id="rId8"/>
    <p:sldId id="308" r:id="rId9"/>
    <p:sldId id="310" r:id="rId10"/>
    <p:sldId id="311" r:id="rId11"/>
    <p:sldId id="327" r:id="rId12"/>
    <p:sldId id="312" r:id="rId13"/>
    <p:sldId id="309" r:id="rId14"/>
    <p:sldId id="313" r:id="rId15"/>
    <p:sldId id="314" r:id="rId16"/>
    <p:sldId id="315" r:id="rId17"/>
    <p:sldId id="317" r:id="rId18"/>
    <p:sldId id="319" r:id="rId19"/>
    <p:sldId id="320" r:id="rId20"/>
    <p:sldId id="321" r:id="rId21"/>
    <p:sldId id="322" r:id="rId22"/>
    <p:sldId id="332" r:id="rId23"/>
    <p:sldId id="328" r:id="rId24"/>
    <p:sldId id="326" r:id="rId25"/>
    <p:sldId id="325" r:id="rId26"/>
    <p:sldId id="329" r:id="rId27"/>
    <p:sldId id="330" r:id="rId28"/>
    <p:sldId id="331" r:id="rId29"/>
    <p:sldId id="333" r:id="rId30"/>
    <p:sldId id="335" r:id="rId31"/>
    <p:sldId id="336" r:id="rId32"/>
    <p:sldId id="337" r:id="rId33"/>
    <p:sldId id="338" r:id="rId34"/>
    <p:sldId id="339" r:id="rId35"/>
    <p:sldId id="341" r:id="rId36"/>
    <p:sldId id="340" r:id="rId37"/>
    <p:sldId id="342" r:id="rId38"/>
    <p:sldId id="343" r:id="rId39"/>
    <p:sldId id="346" r:id="rId40"/>
    <p:sldId id="344" r:id="rId41"/>
    <p:sldId id="347" r:id="rId42"/>
    <p:sldId id="348" r:id="rId43"/>
    <p:sldId id="349" r:id="rId44"/>
    <p:sldId id="350" r:id="rId45"/>
  </p:sldIdLst>
  <p:sldSz cx="9144000" cy="5143500" type="screen16x9"/>
  <p:notesSz cx="6858000" cy="9144000"/>
  <p:embeddedFontLst>
    <p:embeddedFont>
      <p:font typeface="Cabin" panose="020B0604020202020204" charset="0"/>
      <p:regular r:id="rId47"/>
      <p:bold r:id="rId48"/>
      <p:italic r:id="rId49"/>
      <p:boldItalic r:id="rId50"/>
    </p:embeddedFont>
    <p:embeddedFont>
      <p:font typeface="Cabin Condensed" panose="020B0604020202020204" charset="0"/>
      <p:regular r:id="rId51"/>
      <p:bold r:id="rId52"/>
    </p:embeddedFont>
    <p:embeddedFont>
      <p:font typeface="Century Gothic" panose="020B0502020202020204" pitchFamily="34" charset="0"/>
      <p:regular r:id="rId53"/>
      <p:bold r:id="rId54"/>
      <p:italic r:id="rId55"/>
      <p:boldItalic r:id="rId5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milo y Roberth" initials="CyR" lastIdx="7" clrIdx="0">
    <p:extLst>
      <p:ext uri="{19B8F6BF-5375-455C-9EA6-DF929625EA0E}">
        <p15:presenceInfo xmlns:p15="http://schemas.microsoft.com/office/powerpoint/2012/main" userId="Camilo y Roberth" providerId="None"/>
      </p:ext>
    </p:extLst>
  </p:cmAuthor>
  <p:cmAuthor id="2" name="jhonatan villarreal" initials="jv" lastIdx="7" clrIdx="1">
    <p:extLst>
      <p:ext uri="{19B8F6BF-5375-455C-9EA6-DF929625EA0E}">
        <p15:presenceInfo xmlns:p15="http://schemas.microsoft.com/office/powerpoint/2012/main" userId="d980ef38cef5e6e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E7E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B4BE069-66FF-4D20-9DF0-950E7D9C4E0A}">
  <a:tblStyle styleId="{6B4BE069-66FF-4D20-9DF0-950E7D9C4E0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Estilo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394" autoAdjust="0"/>
  </p:normalViewPr>
  <p:slideViewPr>
    <p:cSldViewPr snapToGrid="0">
      <p:cViewPr>
        <p:scale>
          <a:sx n="100" d="100"/>
          <a:sy n="100" d="100"/>
        </p:scale>
        <p:origin x="51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1.fntdata"/><Relationship Id="rId50" Type="http://schemas.openxmlformats.org/officeDocument/2006/relationships/font" Target="fonts/font4.fntdata"/><Relationship Id="rId55" Type="http://schemas.openxmlformats.org/officeDocument/2006/relationships/font" Target="fonts/font9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7.fntdata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2.fntdata"/><Relationship Id="rId56" Type="http://schemas.openxmlformats.org/officeDocument/2006/relationships/font" Target="fonts/font10.fntdata"/><Relationship Id="rId8" Type="http://schemas.openxmlformats.org/officeDocument/2006/relationships/slide" Target="slides/slide7.xml"/><Relationship Id="rId51" Type="http://schemas.openxmlformats.org/officeDocument/2006/relationships/font" Target="fonts/font5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3.fntdata"/><Relationship Id="rId57" Type="http://schemas.openxmlformats.org/officeDocument/2006/relationships/commentAuthors" Target="commentAuthor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6.fntdata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0523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5356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4698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61950" y="-571500"/>
            <a:ext cx="6286500" cy="62865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031425" y="1991850"/>
            <a:ext cx="4947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bin Condensed"/>
              <a:buNone/>
              <a:defRPr sz="6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bin Condensed"/>
              <a:buNone/>
              <a:defRPr sz="6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bin Condensed"/>
              <a:buNone/>
              <a:defRPr sz="6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bin Condensed"/>
              <a:buNone/>
              <a:defRPr sz="6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bin Condensed"/>
              <a:buNone/>
              <a:defRPr sz="6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bin Condensed"/>
              <a:buNone/>
              <a:defRPr sz="6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bin Condensed"/>
              <a:buNone/>
              <a:defRPr sz="6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bin Condensed"/>
              <a:buNone/>
              <a:defRPr sz="6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bin Condensed"/>
              <a:buNone/>
              <a:defRPr sz="6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0" y="0"/>
            <a:ext cx="2418600" cy="5149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398150" y="1129130"/>
            <a:ext cx="1700700" cy="1483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3082175" y="1091725"/>
            <a:ext cx="2623200" cy="383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⊙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2"/>
          </p:nvPr>
        </p:nvSpPr>
        <p:spPr>
          <a:xfrm>
            <a:off x="5863323" y="1091725"/>
            <a:ext cx="2623200" cy="383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⊙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Inverse">
  <p:cSld name="BLANK_1">
    <p:bg>
      <p:bgPr>
        <a:solidFill>
          <a:srgbClr val="000000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/>
          <p:nvPr/>
        </p:nvSpPr>
        <p:spPr>
          <a:xfrm>
            <a:off x="361950" y="-571500"/>
            <a:ext cx="6286500" cy="62865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FFFF00"/>
              </a:highlight>
            </a:endParaRPr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00"/>
                </a:solidFill>
              </a:defRPr>
            </a:lvl1pPr>
            <a:lvl2pPr lvl="1">
              <a:buNone/>
              <a:defRPr>
                <a:solidFill>
                  <a:srgbClr val="FFFF00"/>
                </a:solidFill>
              </a:defRPr>
            </a:lvl2pPr>
            <a:lvl3pPr lvl="2">
              <a:buNone/>
              <a:defRPr>
                <a:solidFill>
                  <a:srgbClr val="FFFF00"/>
                </a:solidFill>
              </a:defRPr>
            </a:lvl3pPr>
            <a:lvl4pPr lvl="3">
              <a:buNone/>
              <a:defRPr>
                <a:solidFill>
                  <a:srgbClr val="FFFF00"/>
                </a:solidFill>
              </a:defRPr>
            </a:lvl4pPr>
            <a:lvl5pPr lvl="4">
              <a:buNone/>
              <a:defRPr>
                <a:solidFill>
                  <a:srgbClr val="FFFF00"/>
                </a:solidFill>
              </a:defRPr>
            </a:lvl5pPr>
            <a:lvl6pPr lvl="5">
              <a:buNone/>
              <a:defRPr>
                <a:solidFill>
                  <a:srgbClr val="FFFF00"/>
                </a:solidFill>
              </a:defRPr>
            </a:lvl6pPr>
            <a:lvl7pPr lvl="6">
              <a:buNone/>
              <a:defRPr>
                <a:solidFill>
                  <a:srgbClr val="FFFF00"/>
                </a:solidFill>
              </a:defRPr>
            </a:lvl7pPr>
            <a:lvl8pPr lvl="7">
              <a:buNone/>
              <a:defRPr>
                <a:solidFill>
                  <a:srgbClr val="FFFF00"/>
                </a:solidFill>
              </a:defRPr>
            </a:lvl8pPr>
            <a:lvl9pPr lvl="8">
              <a:buNone/>
              <a:defRPr>
                <a:solidFill>
                  <a:srgbClr val="FFFF00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solidFill>
          <a:srgbClr val="000000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Clr>
                <a:srgbClr val="FFFF00"/>
              </a:buClr>
              <a:buSzPts val="1800"/>
              <a:buNone/>
              <a:defRPr sz="1800">
                <a:solidFill>
                  <a:srgbClr val="FFFF00"/>
                </a:solidFill>
              </a:defRPr>
            </a:lvl1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>
                <a:solidFill>
                  <a:srgbClr val="FFFF00"/>
                </a:solidFill>
              </a:defRPr>
            </a:lvl1pPr>
            <a:lvl2pPr lvl="1" algn="ctr">
              <a:buNone/>
              <a:defRPr>
                <a:solidFill>
                  <a:srgbClr val="FFFF00"/>
                </a:solidFill>
              </a:defRPr>
            </a:lvl2pPr>
            <a:lvl3pPr lvl="2" algn="ctr">
              <a:buNone/>
              <a:defRPr>
                <a:solidFill>
                  <a:srgbClr val="FFFF00"/>
                </a:solidFill>
              </a:defRPr>
            </a:lvl3pPr>
            <a:lvl4pPr lvl="3" algn="ctr">
              <a:buNone/>
              <a:defRPr>
                <a:solidFill>
                  <a:srgbClr val="FFFF00"/>
                </a:solidFill>
              </a:defRPr>
            </a:lvl4pPr>
            <a:lvl5pPr lvl="4" algn="ctr">
              <a:buNone/>
              <a:defRPr>
                <a:solidFill>
                  <a:srgbClr val="FFFF00"/>
                </a:solidFill>
              </a:defRPr>
            </a:lvl5pPr>
            <a:lvl6pPr lvl="5" algn="ctr">
              <a:buNone/>
              <a:defRPr>
                <a:solidFill>
                  <a:srgbClr val="FFFF00"/>
                </a:solidFill>
              </a:defRPr>
            </a:lvl6pPr>
            <a:lvl7pPr lvl="6" algn="ctr">
              <a:buNone/>
              <a:defRPr>
                <a:solidFill>
                  <a:srgbClr val="FFFF00"/>
                </a:solidFill>
              </a:defRPr>
            </a:lvl7pPr>
            <a:lvl8pPr lvl="7" algn="ctr">
              <a:buNone/>
              <a:defRPr>
                <a:solidFill>
                  <a:srgbClr val="FFFF00"/>
                </a:solidFill>
              </a:defRPr>
            </a:lvl8pPr>
            <a:lvl9pPr lvl="8" algn="ctr">
              <a:buNone/>
              <a:defRPr>
                <a:solidFill>
                  <a:srgbClr val="FFFF00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96984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98150" y="1129130"/>
            <a:ext cx="1700700" cy="14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bin Condensed"/>
              <a:buNone/>
              <a:defRPr sz="2400" b="1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bin Condensed"/>
              <a:buNone/>
              <a:defRPr sz="2400" b="1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bin Condensed"/>
              <a:buNone/>
              <a:defRPr sz="2400" b="1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bin Condensed"/>
              <a:buNone/>
              <a:defRPr sz="2400" b="1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bin Condensed"/>
              <a:buNone/>
              <a:defRPr sz="2400" b="1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bin Condensed"/>
              <a:buNone/>
              <a:defRPr sz="2400" b="1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bin Condensed"/>
              <a:buNone/>
              <a:defRPr sz="2400" b="1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bin Condensed"/>
              <a:buNone/>
              <a:defRPr sz="2400" b="1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bin Condensed"/>
              <a:buNone/>
              <a:defRPr sz="2400" b="1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871075" y="1007295"/>
            <a:ext cx="5561100" cy="35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bin"/>
              <a:buChar char="⊙"/>
              <a:defRPr sz="3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bin"/>
              <a:buChar char="○"/>
              <a:defRPr sz="2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bin"/>
              <a:buChar char="■"/>
              <a:defRPr sz="2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●"/>
              <a:defRPr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○"/>
              <a:defRPr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■"/>
              <a:defRPr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●"/>
              <a:defRPr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○"/>
              <a:defRPr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■"/>
              <a:defRPr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chemeClr val="dk1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1pPr>
            <a:lvl2pPr lvl="1" algn="r">
              <a:buNone/>
              <a:defRPr sz="1200">
                <a:solidFill>
                  <a:schemeClr val="dk1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2pPr>
            <a:lvl3pPr lvl="2" algn="r">
              <a:buNone/>
              <a:defRPr sz="1200">
                <a:solidFill>
                  <a:schemeClr val="dk1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3pPr>
            <a:lvl4pPr lvl="3" algn="r">
              <a:buNone/>
              <a:defRPr sz="1200">
                <a:solidFill>
                  <a:schemeClr val="dk1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4pPr>
            <a:lvl5pPr lvl="4" algn="r">
              <a:buNone/>
              <a:defRPr sz="1200">
                <a:solidFill>
                  <a:schemeClr val="dk1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5pPr>
            <a:lvl6pPr lvl="5" algn="r">
              <a:buNone/>
              <a:defRPr sz="1200">
                <a:solidFill>
                  <a:schemeClr val="dk1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6pPr>
            <a:lvl7pPr lvl="6" algn="r">
              <a:buNone/>
              <a:defRPr sz="1200">
                <a:solidFill>
                  <a:schemeClr val="dk1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7pPr>
            <a:lvl8pPr lvl="7" algn="r">
              <a:buNone/>
              <a:defRPr sz="1200">
                <a:solidFill>
                  <a:schemeClr val="dk1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8pPr>
            <a:lvl9pPr lvl="8" algn="r">
              <a:buNone/>
              <a:defRPr sz="1200">
                <a:solidFill>
                  <a:schemeClr val="dk1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8" r:id="rId3"/>
    <p:sldLayoutId id="2147483661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>
            <a:spLocks noGrp="1"/>
          </p:cNvSpPr>
          <p:nvPr>
            <p:ph type="ctrTitle"/>
          </p:nvPr>
        </p:nvSpPr>
        <p:spPr>
          <a:xfrm>
            <a:off x="1031425" y="1991850"/>
            <a:ext cx="5418536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s-CO" dirty="0"/>
              <a:t>NIOTE</a:t>
            </a:r>
            <a:br>
              <a:rPr lang="es-CO" dirty="0"/>
            </a:br>
            <a:r>
              <a:rPr lang="es-CO" sz="3200" dirty="0"/>
              <a:t>EMULADOR </a:t>
            </a:r>
            <a:r>
              <a:rPr lang="es-ES" sz="3200" dirty="0"/>
              <a:t>PARA EL DESARROLLO DE PROYECTOS IOT Y ANALITICAS DE DATO</a:t>
            </a:r>
            <a:r>
              <a:rPr lang="es-CO" sz="3200" dirty="0"/>
              <a:t>S </a:t>
            </a:r>
            <a:endParaRPr sz="3200" dirty="0"/>
          </a:p>
        </p:txBody>
      </p:sp>
      <p:sp>
        <p:nvSpPr>
          <p:cNvPr id="3" name="Google Shape;58;p13">
            <a:extLst>
              <a:ext uri="{FF2B5EF4-FFF2-40B4-BE49-F238E27FC236}">
                <a16:creationId xmlns:a16="http://schemas.microsoft.com/office/drawing/2014/main" id="{477F955E-6013-4C9A-BDB1-0D94C5193A49}"/>
              </a:ext>
            </a:extLst>
          </p:cNvPr>
          <p:cNvSpPr txBox="1">
            <a:spLocks/>
          </p:cNvSpPr>
          <p:nvPr/>
        </p:nvSpPr>
        <p:spPr>
          <a:xfrm>
            <a:off x="6190738" y="3983700"/>
            <a:ext cx="2953262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bin Condensed"/>
              <a:buNone/>
              <a:defRPr sz="6000" b="1" i="0" u="none" strike="noStrike" cap="none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bin Condensed"/>
              <a:buNone/>
              <a:defRPr sz="6000" b="1" i="0" u="none" strike="noStrike" cap="none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bin Condensed"/>
              <a:buNone/>
              <a:defRPr sz="6000" b="1" i="0" u="none" strike="noStrike" cap="none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bin Condensed"/>
              <a:buNone/>
              <a:defRPr sz="6000" b="1" i="0" u="none" strike="noStrike" cap="none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bin Condensed"/>
              <a:buNone/>
              <a:defRPr sz="6000" b="1" i="0" u="none" strike="noStrike" cap="none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bin Condensed"/>
              <a:buNone/>
              <a:defRPr sz="6000" b="1" i="0" u="none" strike="noStrike" cap="none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bin Condensed"/>
              <a:buNone/>
              <a:defRPr sz="6000" b="1" i="0" u="none" strike="noStrike" cap="none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bin Condensed"/>
              <a:buNone/>
              <a:defRPr sz="6000" b="1" i="0" u="none" strike="noStrike" cap="none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bin Condensed"/>
              <a:buNone/>
              <a:defRPr sz="6000" b="1" i="0" u="none" strike="noStrike" cap="none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9pPr>
          </a:lstStyle>
          <a:p>
            <a:r>
              <a:rPr lang="es-ES" sz="1600" dirty="0">
                <a:solidFill>
                  <a:schemeClr val="tx1"/>
                </a:solidFill>
              </a:rPr>
              <a:t>Integrantes:</a:t>
            </a:r>
          </a:p>
          <a:p>
            <a:r>
              <a:rPr lang="es-ES" sz="1600" dirty="0" err="1">
                <a:solidFill>
                  <a:schemeClr val="tx1"/>
                </a:solidFill>
              </a:rPr>
              <a:t>Jhonatan</a:t>
            </a:r>
            <a:r>
              <a:rPr lang="es-ES" sz="1600" dirty="0">
                <a:solidFill>
                  <a:schemeClr val="tx1"/>
                </a:solidFill>
              </a:rPr>
              <a:t> Mauricio Villareal Corredor</a:t>
            </a:r>
          </a:p>
          <a:p>
            <a:r>
              <a:rPr lang="es-ES" sz="1600" dirty="0">
                <a:solidFill>
                  <a:schemeClr val="tx1"/>
                </a:solidFill>
              </a:rPr>
              <a:t>Camilo Andrés Díaz Gómez</a:t>
            </a:r>
          </a:p>
          <a:p>
            <a:r>
              <a:rPr lang="es-ES" sz="1600" dirty="0">
                <a:solidFill>
                  <a:schemeClr val="tx1"/>
                </a:solidFill>
              </a:rPr>
              <a:t>Juan Estaban Contreras Díaz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F0037D05-14AE-4703-AF48-48165655A9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mtClean="0"/>
              <a:t>10</a:t>
            </a:fld>
            <a:endParaRPr lang="es-CO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809FEC4-F5A8-4BFF-9EC9-B0F7008488C4}"/>
              </a:ext>
            </a:extLst>
          </p:cNvPr>
          <p:cNvSpPr/>
          <p:nvPr/>
        </p:nvSpPr>
        <p:spPr>
          <a:xfrm>
            <a:off x="0" y="1"/>
            <a:ext cx="9144000" cy="64633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B1AE217-42B8-4A02-8306-529BF033959A}"/>
              </a:ext>
            </a:extLst>
          </p:cNvPr>
          <p:cNvSpPr txBox="1"/>
          <p:nvPr/>
        </p:nvSpPr>
        <p:spPr>
          <a:xfrm>
            <a:off x="2276195" y="0"/>
            <a:ext cx="459160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600" b="1" dirty="0">
                <a:latin typeface="Cabin Condensed" panose="020B0604020202020204" charset="0"/>
              </a:rPr>
              <a:t>Archivo (Abrir proyecto)</a:t>
            </a:r>
            <a:r>
              <a:rPr lang="es-CO" sz="3600" dirty="0"/>
              <a:t> </a:t>
            </a:r>
          </a:p>
          <a:p>
            <a:pPr algn="ctr"/>
            <a:r>
              <a:rPr lang="es-CO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4CC044-5003-49E9-887A-B508DC98AB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902"/>
          <a:stretch/>
        </p:blipFill>
        <p:spPr>
          <a:xfrm>
            <a:off x="804416" y="678689"/>
            <a:ext cx="7535167" cy="407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494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F0037D05-14AE-4703-AF48-48165655A9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mtClean="0"/>
              <a:t>11</a:t>
            </a:fld>
            <a:endParaRPr lang="es-CO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809FEC4-F5A8-4BFF-9EC9-B0F7008488C4}"/>
              </a:ext>
            </a:extLst>
          </p:cNvPr>
          <p:cNvSpPr/>
          <p:nvPr/>
        </p:nvSpPr>
        <p:spPr>
          <a:xfrm>
            <a:off x="0" y="1"/>
            <a:ext cx="9144000" cy="64633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BA0C89-F815-4AAA-A33F-173983D125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713"/>
          <a:stretch/>
        </p:blipFill>
        <p:spPr>
          <a:xfrm>
            <a:off x="1096337" y="689696"/>
            <a:ext cx="7500026" cy="4060155"/>
          </a:xfrm>
          <a:prstGeom prst="rect">
            <a:avLst/>
          </a:prstGeom>
        </p:spPr>
      </p:pic>
      <p:sp>
        <p:nvSpPr>
          <p:cNvPr id="2" name="CuadroTexto 8">
            <a:extLst>
              <a:ext uri="{FF2B5EF4-FFF2-40B4-BE49-F238E27FC236}">
                <a16:creationId xmlns:a16="http://schemas.microsoft.com/office/drawing/2014/main" id="{8FAA1311-F00D-4F11-BAD0-DCD66D269433}"/>
              </a:ext>
            </a:extLst>
          </p:cNvPr>
          <p:cNvSpPr txBox="1"/>
          <p:nvPr/>
        </p:nvSpPr>
        <p:spPr>
          <a:xfrm>
            <a:off x="1960616" y="0"/>
            <a:ext cx="577146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600" b="1" dirty="0">
                <a:latin typeface="Cabin Condensed" panose="020B0604020202020204" charset="0"/>
              </a:rPr>
              <a:t>Abrir proyecto (Archivo abierto)</a:t>
            </a:r>
            <a:r>
              <a:rPr lang="es-CO" sz="3600" dirty="0"/>
              <a:t> </a:t>
            </a:r>
          </a:p>
          <a:p>
            <a:pPr algn="ctr"/>
            <a:r>
              <a:rPr lang="es-CO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44054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F0037D05-14AE-4703-AF48-48165655A9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mtClean="0"/>
              <a:t>12</a:t>
            </a:fld>
            <a:endParaRPr lang="es-CO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809FEC4-F5A8-4BFF-9EC9-B0F7008488C4}"/>
              </a:ext>
            </a:extLst>
          </p:cNvPr>
          <p:cNvSpPr/>
          <p:nvPr/>
        </p:nvSpPr>
        <p:spPr>
          <a:xfrm>
            <a:off x="0" y="1"/>
            <a:ext cx="9144000" cy="64633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B1AE217-42B8-4A02-8306-529BF033959A}"/>
              </a:ext>
            </a:extLst>
          </p:cNvPr>
          <p:cNvSpPr txBox="1"/>
          <p:nvPr/>
        </p:nvSpPr>
        <p:spPr>
          <a:xfrm>
            <a:off x="2383125" y="0"/>
            <a:ext cx="3829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600" b="1" dirty="0">
                <a:latin typeface="Cabin Condensed" panose="020B0604020202020204" charset="0"/>
              </a:rPr>
              <a:t>Archivo (Exportar)</a:t>
            </a:r>
            <a:r>
              <a:rPr lang="es-CO" dirty="0"/>
              <a:t>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9525DB6-3E1D-4841-96CD-5AB14EC624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902"/>
          <a:stretch/>
        </p:blipFill>
        <p:spPr>
          <a:xfrm>
            <a:off x="1130628" y="734729"/>
            <a:ext cx="7431444" cy="4015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948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F0037D05-14AE-4703-AF48-48165655A9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mtClean="0"/>
              <a:t>13</a:t>
            </a:fld>
            <a:endParaRPr lang="es-CO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809FEC4-F5A8-4BFF-9EC9-B0F7008488C4}"/>
              </a:ext>
            </a:extLst>
          </p:cNvPr>
          <p:cNvSpPr/>
          <p:nvPr/>
        </p:nvSpPr>
        <p:spPr>
          <a:xfrm>
            <a:off x="0" y="1"/>
            <a:ext cx="9144000" cy="64633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B1AE217-42B8-4A02-8306-529BF033959A}"/>
              </a:ext>
            </a:extLst>
          </p:cNvPr>
          <p:cNvSpPr txBox="1"/>
          <p:nvPr/>
        </p:nvSpPr>
        <p:spPr>
          <a:xfrm>
            <a:off x="2383125" y="0"/>
            <a:ext cx="3829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600" b="1" dirty="0">
                <a:latin typeface="Cabin Condensed" panose="020B0604020202020204" charset="0"/>
              </a:rPr>
              <a:t>Editar</a:t>
            </a:r>
            <a:r>
              <a:rPr lang="es-CO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4486D0-AF0B-4EAE-B219-BD74AD9D54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902"/>
          <a:stretch/>
        </p:blipFill>
        <p:spPr>
          <a:xfrm>
            <a:off x="866097" y="745339"/>
            <a:ext cx="7411805" cy="4004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40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F0037D05-14AE-4703-AF48-48165655A9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mtClean="0"/>
              <a:t>14</a:t>
            </a:fld>
            <a:endParaRPr lang="es-CO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809FEC4-F5A8-4BFF-9EC9-B0F7008488C4}"/>
              </a:ext>
            </a:extLst>
          </p:cNvPr>
          <p:cNvSpPr/>
          <p:nvPr/>
        </p:nvSpPr>
        <p:spPr>
          <a:xfrm>
            <a:off x="0" y="1"/>
            <a:ext cx="9144000" cy="64633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B1AE217-42B8-4A02-8306-529BF033959A}"/>
              </a:ext>
            </a:extLst>
          </p:cNvPr>
          <p:cNvSpPr txBox="1"/>
          <p:nvPr/>
        </p:nvSpPr>
        <p:spPr>
          <a:xfrm>
            <a:off x="2383125" y="0"/>
            <a:ext cx="3829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600" b="1" dirty="0">
                <a:latin typeface="Cabin Condensed" panose="020B0604020202020204" charset="0"/>
              </a:rPr>
              <a:t>Ejecutar proyecto</a:t>
            </a:r>
            <a:r>
              <a:rPr lang="es-CO" dirty="0"/>
              <a:t>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9C21947-42AA-4AE0-8012-7EFCE69D3E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713"/>
          <a:stretch/>
        </p:blipFill>
        <p:spPr>
          <a:xfrm>
            <a:off x="817123" y="684430"/>
            <a:ext cx="7509753" cy="4065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3345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F0037D05-14AE-4703-AF48-48165655A9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mtClean="0"/>
              <a:t>15</a:t>
            </a:fld>
            <a:endParaRPr lang="es-CO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809FEC4-F5A8-4BFF-9EC9-B0F7008488C4}"/>
              </a:ext>
            </a:extLst>
          </p:cNvPr>
          <p:cNvSpPr/>
          <p:nvPr/>
        </p:nvSpPr>
        <p:spPr>
          <a:xfrm>
            <a:off x="0" y="1"/>
            <a:ext cx="9144000" cy="64633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B1AE217-42B8-4A02-8306-529BF033959A}"/>
              </a:ext>
            </a:extLst>
          </p:cNvPr>
          <p:cNvSpPr txBox="1"/>
          <p:nvPr/>
        </p:nvSpPr>
        <p:spPr>
          <a:xfrm>
            <a:off x="2383125" y="0"/>
            <a:ext cx="3829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600" b="1" dirty="0">
                <a:latin typeface="Cabin Condensed" panose="020B0604020202020204" charset="0"/>
              </a:rPr>
              <a:t>Ayuda</a:t>
            </a:r>
            <a:r>
              <a:rPr lang="es-CO" dirty="0"/>
              <a:t>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ACC48BD-1483-4EFA-ADD7-4F6D44DCDB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91"/>
          <a:stretch/>
        </p:blipFill>
        <p:spPr>
          <a:xfrm>
            <a:off x="1100213" y="709835"/>
            <a:ext cx="7492273" cy="4040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4487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F0037D05-14AE-4703-AF48-48165655A9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mtClean="0"/>
              <a:t>16</a:t>
            </a:fld>
            <a:endParaRPr lang="es-CO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809FEC4-F5A8-4BFF-9EC9-B0F7008488C4}"/>
              </a:ext>
            </a:extLst>
          </p:cNvPr>
          <p:cNvSpPr/>
          <p:nvPr/>
        </p:nvSpPr>
        <p:spPr>
          <a:xfrm>
            <a:off x="0" y="1"/>
            <a:ext cx="9144000" cy="64633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B1AE217-42B8-4A02-8306-529BF033959A}"/>
              </a:ext>
            </a:extLst>
          </p:cNvPr>
          <p:cNvSpPr txBox="1"/>
          <p:nvPr/>
        </p:nvSpPr>
        <p:spPr>
          <a:xfrm>
            <a:off x="2402655" y="0"/>
            <a:ext cx="4338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600" b="1" dirty="0">
                <a:latin typeface="Cabin Condensed" panose="020B0604020202020204" charset="0"/>
              </a:rPr>
              <a:t>Ayuda (Documentación)</a:t>
            </a:r>
            <a:r>
              <a:rPr lang="es-CO" dirty="0"/>
              <a:t>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A587379-7C06-49BB-A9E6-9634F95820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713"/>
          <a:stretch/>
        </p:blipFill>
        <p:spPr>
          <a:xfrm>
            <a:off x="916302" y="791812"/>
            <a:ext cx="7311395" cy="3958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2225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F0037D05-14AE-4703-AF48-48165655A9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mtClean="0"/>
              <a:t>17</a:t>
            </a:fld>
            <a:endParaRPr lang="es-CO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809FEC4-F5A8-4BFF-9EC9-B0F7008488C4}"/>
              </a:ext>
            </a:extLst>
          </p:cNvPr>
          <p:cNvSpPr/>
          <p:nvPr/>
        </p:nvSpPr>
        <p:spPr>
          <a:xfrm>
            <a:off x="0" y="1"/>
            <a:ext cx="9144000" cy="64633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B1AE217-42B8-4A02-8306-529BF033959A}"/>
              </a:ext>
            </a:extLst>
          </p:cNvPr>
          <p:cNvSpPr txBox="1"/>
          <p:nvPr/>
        </p:nvSpPr>
        <p:spPr>
          <a:xfrm>
            <a:off x="2383125" y="0"/>
            <a:ext cx="443596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600" b="1" dirty="0">
                <a:latin typeface="Cabin Condensed" panose="020B0604020202020204" charset="0"/>
              </a:rPr>
              <a:t>Ayuda (Reportar error)</a:t>
            </a:r>
            <a:r>
              <a:rPr lang="es-CO" sz="3600" dirty="0"/>
              <a:t> </a:t>
            </a:r>
          </a:p>
          <a:p>
            <a:pPr algn="ctr"/>
            <a:r>
              <a:rPr lang="es-CO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5AE1AF-FFFF-4771-8C44-B6810E5E2F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281"/>
          <a:stretch/>
        </p:blipFill>
        <p:spPr>
          <a:xfrm>
            <a:off x="1068746" y="683936"/>
            <a:ext cx="7555207" cy="4065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6113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F0037D05-14AE-4703-AF48-48165655A9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mtClean="0"/>
              <a:t>18</a:t>
            </a:fld>
            <a:endParaRPr lang="es-CO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809FEC4-F5A8-4BFF-9EC9-B0F7008488C4}"/>
              </a:ext>
            </a:extLst>
          </p:cNvPr>
          <p:cNvSpPr/>
          <p:nvPr/>
        </p:nvSpPr>
        <p:spPr>
          <a:xfrm>
            <a:off x="0" y="1"/>
            <a:ext cx="9144000" cy="64633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B1AE217-42B8-4A02-8306-529BF033959A}"/>
              </a:ext>
            </a:extLst>
          </p:cNvPr>
          <p:cNvSpPr txBox="1"/>
          <p:nvPr/>
        </p:nvSpPr>
        <p:spPr>
          <a:xfrm>
            <a:off x="2383124" y="0"/>
            <a:ext cx="459160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600" b="1" dirty="0">
                <a:latin typeface="Cabin Condensed" panose="020B0604020202020204" charset="0"/>
              </a:rPr>
              <a:t>Ayuda (</a:t>
            </a:r>
            <a:r>
              <a:rPr lang="es-CO" sz="3600" b="1" dirty="0" err="1">
                <a:latin typeface="Cabin Condensed" panose="020B0604020202020204" charset="0"/>
              </a:rPr>
              <a:t>About</a:t>
            </a:r>
            <a:r>
              <a:rPr lang="es-CO" sz="3600" b="1" dirty="0">
                <a:latin typeface="Cabin Condensed" panose="020B0604020202020204" charset="0"/>
              </a:rPr>
              <a:t> </a:t>
            </a:r>
            <a:r>
              <a:rPr lang="es-CO" sz="3600" b="1" dirty="0" err="1">
                <a:latin typeface="Cabin Condensed" panose="020B0604020202020204" charset="0"/>
              </a:rPr>
              <a:t>Us</a:t>
            </a:r>
            <a:r>
              <a:rPr lang="es-CO" sz="3600" b="1" dirty="0">
                <a:latin typeface="Cabin Condensed" panose="020B0604020202020204" charset="0"/>
              </a:rPr>
              <a:t>)</a:t>
            </a:r>
            <a:r>
              <a:rPr lang="es-CO" sz="3600" dirty="0"/>
              <a:t> </a:t>
            </a:r>
          </a:p>
          <a:p>
            <a:pPr algn="ctr"/>
            <a:r>
              <a:rPr lang="es-CO" dirty="0"/>
              <a:t>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27FA324-7AC9-472B-87FA-31FFB9D6A6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902"/>
          <a:stretch/>
        </p:blipFill>
        <p:spPr>
          <a:xfrm>
            <a:off x="1033107" y="714425"/>
            <a:ext cx="7626486" cy="4120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0091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F0037D05-14AE-4703-AF48-48165655A9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mtClean="0"/>
              <a:t>19</a:t>
            </a:fld>
            <a:endParaRPr lang="es-CO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809FEC4-F5A8-4BFF-9EC9-B0F7008488C4}"/>
              </a:ext>
            </a:extLst>
          </p:cNvPr>
          <p:cNvSpPr/>
          <p:nvPr/>
        </p:nvSpPr>
        <p:spPr>
          <a:xfrm>
            <a:off x="0" y="1"/>
            <a:ext cx="9144000" cy="64633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B1AE217-42B8-4A02-8306-529BF033959A}"/>
              </a:ext>
            </a:extLst>
          </p:cNvPr>
          <p:cNvSpPr txBox="1"/>
          <p:nvPr/>
        </p:nvSpPr>
        <p:spPr>
          <a:xfrm>
            <a:off x="2383125" y="0"/>
            <a:ext cx="3829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600" b="1" dirty="0">
                <a:latin typeface="Cabin Condensed" panose="020B0604020202020204" charset="0"/>
              </a:rPr>
              <a:t>Ventana</a:t>
            </a:r>
            <a:r>
              <a:rPr lang="es-CO" dirty="0"/>
              <a:t>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9BC442E-4F74-48C2-BD03-11DB938E93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902"/>
          <a:stretch/>
        </p:blipFill>
        <p:spPr>
          <a:xfrm>
            <a:off x="1106065" y="708187"/>
            <a:ext cx="7480570" cy="4041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170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Arquitectura</a:t>
            </a:r>
            <a:endParaRPr dirty="0"/>
          </a:p>
        </p:txBody>
      </p:sp>
      <p:sp>
        <p:nvSpPr>
          <p:cNvPr id="73" name="Google Shape;73;p1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70" name="Google Shape;70;p14"/>
          <p:cNvSpPr txBox="1"/>
          <p:nvPr/>
        </p:nvSpPr>
        <p:spPr>
          <a:xfrm>
            <a:off x="2961140" y="212629"/>
            <a:ext cx="2609400" cy="30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100" dirty="0"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591963-F155-4F20-A5E4-C1A2460127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1864" y="359959"/>
            <a:ext cx="6663620" cy="4505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022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F0037D05-14AE-4703-AF48-48165655A9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mtClean="0"/>
              <a:t>20</a:t>
            </a:fld>
            <a:endParaRPr lang="es-CO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809FEC4-F5A8-4BFF-9EC9-B0F7008488C4}"/>
              </a:ext>
            </a:extLst>
          </p:cNvPr>
          <p:cNvSpPr/>
          <p:nvPr/>
        </p:nvSpPr>
        <p:spPr>
          <a:xfrm>
            <a:off x="0" y="1"/>
            <a:ext cx="9144000" cy="64633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B1AE217-42B8-4A02-8306-529BF033959A}"/>
              </a:ext>
            </a:extLst>
          </p:cNvPr>
          <p:cNvSpPr txBox="1"/>
          <p:nvPr/>
        </p:nvSpPr>
        <p:spPr>
          <a:xfrm>
            <a:off x="2383125" y="0"/>
            <a:ext cx="3829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600" b="1" dirty="0">
                <a:latin typeface="Cabin Condensed" panose="020B0604020202020204" charset="0"/>
              </a:rPr>
              <a:t>Ventana (Idioma)</a:t>
            </a:r>
            <a:r>
              <a:rPr lang="es-CO" dirty="0"/>
              <a:t>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AA676A0-F2C0-4AB9-83B6-A784B946A1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91"/>
          <a:stretch/>
        </p:blipFill>
        <p:spPr>
          <a:xfrm>
            <a:off x="1108952" y="682796"/>
            <a:ext cx="7544331" cy="4068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6951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F0037D05-14AE-4703-AF48-48165655A9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mtClean="0"/>
              <a:t>21</a:t>
            </a:fld>
            <a:endParaRPr lang="es-CO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809FEC4-F5A8-4BFF-9EC9-B0F7008488C4}"/>
              </a:ext>
            </a:extLst>
          </p:cNvPr>
          <p:cNvSpPr/>
          <p:nvPr/>
        </p:nvSpPr>
        <p:spPr>
          <a:xfrm>
            <a:off x="0" y="1"/>
            <a:ext cx="9144000" cy="64633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B1AE217-42B8-4A02-8306-529BF033959A}"/>
              </a:ext>
            </a:extLst>
          </p:cNvPr>
          <p:cNvSpPr txBox="1"/>
          <p:nvPr/>
        </p:nvSpPr>
        <p:spPr>
          <a:xfrm>
            <a:off x="2383125" y="0"/>
            <a:ext cx="3829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600" b="1" dirty="0">
                <a:latin typeface="Cabin Condensed" panose="020B0604020202020204" charset="0"/>
              </a:rPr>
              <a:t>Ventana (Temas)</a:t>
            </a:r>
            <a:r>
              <a:rPr lang="es-CO" dirty="0"/>
              <a:t>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560F140-744B-4BC6-86AD-E0E5D05646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902"/>
          <a:stretch/>
        </p:blipFill>
        <p:spPr>
          <a:xfrm>
            <a:off x="905234" y="787629"/>
            <a:ext cx="7333532" cy="3962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9689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F0037D05-14AE-4703-AF48-48165655A9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mtClean="0"/>
              <a:t>22</a:t>
            </a:fld>
            <a:endParaRPr lang="es-CO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809FEC4-F5A8-4BFF-9EC9-B0F7008488C4}"/>
              </a:ext>
            </a:extLst>
          </p:cNvPr>
          <p:cNvSpPr/>
          <p:nvPr/>
        </p:nvSpPr>
        <p:spPr>
          <a:xfrm>
            <a:off x="0" y="1"/>
            <a:ext cx="9144000" cy="64633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B1AE217-42B8-4A02-8306-529BF033959A}"/>
              </a:ext>
            </a:extLst>
          </p:cNvPr>
          <p:cNvSpPr txBox="1"/>
          <p:nvPr/>
        </p:nvSpPr>
        <p:spPr>
          <a:xfrm>
            <a:off x="2383125" y="0"/>
            <a:ext cx="3829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600" b="1" dirty="0">
                <a:latin typeface="Cabin Condensed" panose="020B0604020202020204" charset="0"/>
              </a:rPr>
              <a:t>Pantalla principal</a:t>
            </a:r>
            <a:endParaRPr lang="es-CO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CADB3C9-0A15-4D6F-90FF-856592373E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902"/>
          <a:stretch/>
        </p:blipFill>
        <p:spPr>
          <a:xfrm>
            <a:off x="1273535" y="889151"/>
            <a:ext cx="7145629" cy="386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7427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F0037D05-14AE-4703-AF48-48165655A9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mtClean="0"/>
              <a:t>23</a:t>
            </a:fld>
            <a:endParaRPr lang="es-CO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809FEC4-F5A8-4BFF-9EC9-B0F7008488C4}"/>
              </a:ext>
            </a:extLst>
          </p:cNvPr>
          <p:cNvSpPr/>
          <p:nvPr/>
        </p:nvSpPr>
        <p:spPr>
          <a:xfrm>
            <a:off x="0" y="1"/>
            <a:ext cx="9144000" cy="64633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B1AE217-42B8-4A02-8306-529BF033959A}"/>
              </a:ext>
            </a:extLst>
          </p:cNvPr>
          <p:cNvSpPr txBox="1"/>
          <p:nvPr/>
        </p:nvSpPr>
        <p:spPr>
          <a:xfrm>
            <a:off x="2383125" y="0"/>
            <a:ext cx="3829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600" b="1" dirty="0">
                <a:latin typeface="Cabin Condensed" panose="020B0604020202020204" charset="0"/>
              </a:rPr>
              <a:t>Abrir proyecto</a:t>
            </a:r>
            <a:r>
              <a:rPr lang="es-CO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4CC044-5003-49E9-887A-B508DC98AB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902"/>
          <a:stretch/>
        </p:blipFill>
        <p:spPr>
          <a:xfrm>
            <a:off x="804416" y="678689"/>
            <a:ext cx="7535167" cy="407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3969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F0037D05-14AE-4703-AF48-48165655A9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mtClean="0"/>
              <a:t>24</a:t>
            </a:fld>
            <a:endParaRPr lang="es-CO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809FEC4-F5A8-4BFF-9EC9-B0F7008488C4}"/>
              </a:ext>
            </a:extLst>
          </p:cNvPr>
          <p:cNvSpPr/>
          <p:nvPr/>
        </p:nvSpPr>
        <p:spPr>
          <a:xfrm>
            <a:off x="0" y="1"/>
            <a:ext cx="9144000" cy="64633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B1AE217-42B8-4A02-8306-529BF033959A}"/>
              </a:ext>
            </a:extLst>
          </p:cNvPr>
          <p:cNvSpPr txBox="1"/>
          <p:nvPr/>
        </p:nvSpPr>
        <p:spPr>
          <a:xfrm>
            <a:off x="885217" y="0"/>
            <a:ext cx="7373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600" b="1" dirty="0">
                <a:latin typeface="Cabin Condensed" panose="020B0604020202020204" charset="0"/>
              </a:rPr>
              <a:t>Abrir proyecto (Archivo seleccionado)</a:t>
            </a:r>
            <a:r>
              <a:rPr lang="es-CO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BA0C89-F815-4AAA-A33F-173983D125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713"/>
          <a:stretch/>
        </p:blipFill>
        <p:spPr>
          <a:xfrm>
            <a:off x="1096337" y="689696"/>
            <a:ext cx="7500026" cy="4060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4939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F0037D05-14AE-4703-AF48-48165655A9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mtClean="0"/>
              <a:t>25</a:t>
            </a:fld>
            <a:endParaRPr lang="es-CO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809FEC4-F5A8-4BFF-9EC9-B0F7008488C4}"/>
              </a:ext>
            </a:extLst>
          </p:cNvPr>
          <p:cNvSpPr/>
          <p:nvPr/>
        </p:nvSpPr>
        <p:spPr>
          <a:xfrm>
            <a:off x="0" y="1"/>
            <a:ext cx="9144000" cy="64633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B1AE217-42B8-4A02-8306-529BF033959A}"/>
              </a:ext>
            </a:extLst>
          </p:cNvPr>
          <p:cNvSpPr txBox="1"/>
          <p:nvPr/>
        </p:nvSpPr>
        <p:spPr>
          <a:xfrm>
            <a:off x="2264493" y="0"/>
            <a:ext cx="4066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600" b="1" dirty="0">
                <a:latin typeface="Cabin Condensed" panose="020B0604020202020204" charset="0"/>
              </a:rPr>
              <a:t>Crear nuevo proyecto</a:t>
            </a:r>
            <a:r>
              <a:rPr lang="es-CO" dirty="0"/>
              <a:t>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80B988D-81C3-4B0A-9C03-6283015416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281"/>
          <a:stretch/>
        </p:blipFill>
        <p:spPr>
          <a:xfrm>
            <a:off x="1101266" y="718938"/>
            <a:ext cx="7490167" cy="4030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913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F0037D05-14AE-4703-AF48-48165655A9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mtClean="0"/>
              <a:t>26</a:t>
            </a:fld>
            <a:endParaRPr lang="es-CO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809FEC4-F5A8-4BFF-9EC9-B0F7008488C4}"/>
              </a:ext>
            </a:extLst>
          </p:cNvPr>
          <p:cNvSpPr/>
          <p:nvPr/>
        </p:nvSpPr>
        <p:spPr>
          <a:xfrm>
            <a:off x="0" y="1"/>
            <a:ext cx="9144000" cy="64633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B1AE217-42B8-4A02-8306-529BF033959A}"/>
              </a:ext>
            </a:extLst>
          </p:cNvPr>
          <p:cNvSpPr txBox="1"/>
          <p:nvPr/>
        </p:nvSpPr>
        <p:spPr>
          <a:xfrm>
            <a:off x="2383125" y="0"/>
            <a:ext cx="3829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600" b="1" dirty="0">
                <a:latin typeface="Cabin Condensed" panose="020B0604020202020204" charset="0"/>
              </a:rPr>
              <a:t>Ejecutar proyecto</a:t>
            </a:r>
            <a:r>
              <a:rPr lang="es-CO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C044FD-E2E9-4CFD-8A3B-685083C2F5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91"/>
          <a:stretch/>
        </p:blipFill>
        <p:spPr>
          <a:xfrm>
            <a:off x="1071030" y="678362"/>
            <a:ext cx="7550639" cy="4071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1987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F0037D05-14AE-4703-AF48-48165655A9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mtClean="0"/>
              <a:t>27</a:t>
            </a:fld>
            <a:endParaRPr lang="es-CO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809FEC4-F5A8-4BFF-9EC9-B0F7008488C4}"/>
              </a:ext>
            </a:extLst>
          </p:cNvPr>
          <p:cNvSpPr/>
          <p:nvPr/>
        </p:nvSpPr>
        <p:spPr>
          <a:xfrm>
            <a:off x="0" y="1"/>
            <a:ext cx="9144000" cy="64633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B1AE217-42B8-4A02-8306-529BF033959A}"/>
              </a:ext>
            </a:extLst>
          </p:cNvPr>
          <p:cNvSpPr txBox="1"/>
          <p:nvPr/>
        </p:nvSpPr>
        <p:spPr>
          <a:xfrm>
            <a:off x="2383125" y="0"/>
            <a:ext cx="3829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600" b="1" dirty="0">
                <a:latin typeface="Cabin Condensed" panose="020B0604020202020204" charset="0"/>
              </a:rPr>
              <a:t>Pausar proyecto</a:t>
            </a:r>
            <a:r>
              <a:rPr lang="es-CO" dirty="0"/>
              <a:t>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915D45E-E589-40B2-B205-EAE54EB6CD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280"/>
          <a:stretch/>
        </p:blipFill>
        <p:spPr>
          <a:xfrm>
            <a:off x="1129397" y="749215"/>
            <a:ext cx="7433906" cy="4000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659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F0037D05-14AE-4703-AF48-48165655A9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mtClean="0"/>
              <a:t>28</a:t>
            </a:fld>
            <a:endParaRPr lang="es-CO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809FEC4-F5A8-4BFF-9EC9-B0F7008488C4}"/>
              </a:ext>
            </a:extLst>
          </p:cNvPr>
          <p:cNvSpPr/>
          <p:nvPr/>
        </p:nvSpPr>
        <p:spPr>
          <a:xfrm>
            <a:off x="0" y="1"/>
            <a:ext cx="9144000" cy="64633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B1AE217-42B8-4A02-8306-529BF033959A}"/>
              </a:ext>
            </a:extLst>
          </p:cNvPr>
          <p:cNvSpPr txBox="1"/>
          <p:nvPr/>
        </p:nvSpPr>
        <p:spPr>
          <a:xfrm>
            <a:off x="1994094" y="0"/>
            <a:ext cx="5155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600" b="1" dirty="0">
                <a:latin typeface="Cabin Condensed" panose="020B0604020202020204" charset="0"/>
              </a:rPr>
              <a:t>Componentes seleccionados</a:t>
            </a:r>
            <a:r>
              <a:rPr lang="es-CO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2E6A0F-53F6-4502-8F26-9DFF295761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91"/>
          <a:stretch/>
        </p:blipFill>
        <p:spPr>
          <a:xfrm>
            <a:off x="1170739" y="785892"/>
            <a:ext cx="7351222" cy="3963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6886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3C982-6D1D-4D42-8CC0-C7AECF3813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Falta</a:t>
            </a:r>
          </a:p>
        </p:txBody>
      </p:sp>
    </p:spTree>
    <p:extLst>
      <p:ext uri="{BB962C8B-B14F-4D97-AF65-F5344CB8AC3E}">
        <p14:creationId xmlns:p14="http://schemas.microsoft.com/office/powerpoint/2010/main" val="1925347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D6D82611-EC2C-4C35-96F9-6EACDB99102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mtClean="0"/>
              <a:t>3</a:t>
            </a:fld>
            <a:endParaRPr lang="es-CO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B1EC678-9091-4A15-BC15-97726815A90E}"/>
              </a:ext>
            </a:extLst>
          </p:cNvPr>
          <p:cNvSpPr/>
          <p:nvPr/>
        </p:nvSpPr>
        <p:spPr>
          <a:xfrm>
            <a:off x="0" y="0"/>
            <a:ext cx="1807369" cy="514350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B4CCF4-6AC7-4CB0-896E-A7884B7132AD}"/>
              </a:ext>
            </a:extLst>
          </p:cNvPr>
          <p:cNvSpPr txBox="1"/>
          <p:nvPr/>
        </p:nvSpPr>
        <p:spPr>
          <a:xfrm>
            <a:off x="53577" y="1535905"/>
            <a:ext cx="17002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latin typeface="Cabin Condensed" panose="020B0604020202020204" charset="0"/>
              </a:rPr>
              <a:t>Diagrama de clases</a:t>
            </a:r>
            <a:endParaRPr lang="es-CO" dirty="0"/>
          </a:p>
        </p:txBody>
      </p:sp>
      <p:pic>
        <p:nvPicPr>
          <p:cNvPr id="10" name="Imagen 2">
            <a:extLst>
              <a:ext uri="{FF2B5EF4-FFF2-40B4-BE49-F238E27FC236}">
                <a16:creationId xmlns:a16="http://schemas.microsoft.com/office/drawing/2014/main" id="{A1B38A35-90E9-4855-9362-7612E60AC2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668" y="175097"/>
            <a:ext cx="5233702" cy="46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7123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F0037D05-14AE-4703-AF48-48165655A9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mtClean="0"/>
              <a:t>30</a:t>
            </a:fld>
            <a:endParaRPr lang="es-CO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809FEC4-F5A8-4BFF-9EC9-B0F7008488C4}"/>
              </a:ext>
            </a:extLst>
          </p:cNvPr>
          <p:cNvSpPr/>
          <p:nvPr/>
        </p:nvSpPr>
        <p:spPr>
          <a:xfrm>
            <a:off x="0" y="1"/>
            <a:ext cx="9144000" cy="64633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B1AE217-42B8-4A02-8306-529BF033959A}"/>
              </a:ext>
            </a:extLst>
          </p:cNvPr>
          <p:cNvSpPr txBox="1"/>
          <p:nvPr/>
        </p:nvSpPr>
        <p:spPr>
          <a:xfrm>
            <a:off x="275359" y="0"/>
            <a:ext cx="8593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600" b="1" dirty="0">
                <a:latin typeface="Cabin Condensed" panose="020B0604020202020204" charset="0"/>
              </a:rPr>
              <a:t>Funcionamiento lógico en la creación de botones</a:t>
            </a:r>
            <a:endParaRPr lang="es-CO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0CDDBD-0EA0-4F13-A2A8-125B7B517A7C}"/>
              </a:ext>
            </a:extLst>
          </p:cNvPr>
          <p:cNvSpPr txBox="1"/>
          <p:nvPr/>
        </p:nvSpPr>
        <p:spPr>
          <a:xfrm>
            <a:off x="275358" y="1085671"/>
            <a:ext cx="859328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2C888B-9461-452B-8CA6-8FF789E3CC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217" t="11154" b="4091"/>
          <a:stretch/>
        </p:blipFill>
        <p:spPr>
          <a:xfrm>
            <a:off x="1712783" y="809154"/>
            <a:ext cx="6267133" cy="3940697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9768825-2E0F-4225-9719-66C3B3DEFF05}"/>
              </a:ext>
            </a:extLst>
          </p:cNvPr>
          <p:cNvCxnSpPr>
            <a:cxnSpLocks/>
          </p:cNvCxnSpPr>
          <p:nvPr/>
        </p:nvCxnSpPr>
        <p:spPr>
          <a:xfrm flipH="1" flipV="1">
            <a:off x="6431974" y="1993612"/>
            <a:ext cx="999243" cy="1070764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F3DC4E5-00CC-4DD8-BDD8-F17412E186E6}"/>
              </a:ext>
            </a:extLst>
          </p:cNvPr>
          <p:cNvSpPr txBox="1"/>
          <p:nvPr/>
        </p:nvSpPr>
        <p:spPr>
          <a:xfrm>
            <a:off x="6515099" y="3162663"/>
            <a:ext cx="2270413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dirty="0">
                <a:solidFill>
                  <a:schemeClr val="bg1"/>
                </a:solidFill>
              </a:rPr>
              <a:t>No realiza instancia de objeto Sensor o Actuador dependiendo el caso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2968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F0037D05-14AE-4703-AF48-48165655A9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mtClean="0"/>
              <a:t>31</a:t>
            </a:fld>
            <a:endParaRPr lang="es-CO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809FEC4-F5A8-4BFF-9EC9-B0F7008488C4}"/>
              </a:ext>
            </a:extLst>
          </p:cNvPr>
          <p:cNvSpPr/>
          <p:nvPr/>
        </p:nvSpPr>
        <p:spPr>
          <a:xfrm>
            <a:off x="0" y="1"/>
            <a:ext cx="9144000" cy="64633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B1AE217-42B8-4A02-8306-529BF033959A}"/>
              </a:ext>
            </a:extLst>
          </p:cNvPr>
          <p:cNvSpPr txBox="1"/>
          <p:nvPr/>
        </p:nvSpPr>
        <p:spPr>
          <a:xfrm>
            <a:off x="275359" y="0"/>
            <a:ext cx="8593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600" b="1" dirty="0">
                <a:latin typeface="Cabin Condensed" panose="020B0604020202020204" charset="0"/>
              </a:rPr>
              <a:t>Funcionamiento lógico al cerrar proyectos</a:t>
            </a:r>
            <a:endParaRPr lang="es-CO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0CDDBD-0EA0-4F13-A2A8-125B7B517A7C}"/>
              </a:ext>
            </a:extLst>
          </p:cNvPr>
          <p:cNvSpPr txBox="1"/>
          <p:nvPr/>
        </p:nvSpPr>
        <p:spPr>
          <a:xfrm>
            <a:off x="275358" y="1085671"/>
            <a:ext cx="859328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CADF28-B15D-4D6D-BF7A-9DC0ECFEE7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281"/>
          <a:stretch/>
        </p:blipFill>
        <p:spPr>
          <a:xfrm>
            <a:off x="885217" y="781688"/>
            <a:ext cx="7373566" cy="396816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F3DC4E5-00CC-4DD8-BDD8-F17412E186E6}"/>
              </a:ext>
            </a:extLst>
          </p:cNvPr>
          <p:cNvSpPr txBox="1"/>
          <p:nvPr/>
        </p:nvSpPr>
        <p:spPr>
          <a:xfrm>
            <a:off x="3002973" y="1576498"/>
            <a:ext cx="2270413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dirty="0">
                <a:solidFill>
                  <a:schemeClr val="bg1"/>
                </a:solidFill>
              </a:rPr>
              <a:t>No cierra todos los proyectos que están abiertos en el </a:t>
            </a:r>
            <a:r>
              <a:rPr lang="es-MX" dirty="0" err="1">
                <a:solidFill>
                  <a:schemeClr val="bg1"/>
                </a:solidFill>
              </a:rPr>
              <a:t>JTree</a:t>
            </a:r>
            <a:r>
              <a:rPr lang="es-MX" dirty="0">
                <a:solidFill>
                  <a:schemeClr val="bg1"/>
                </a:solidFill>
              </a:rPr>
              <a:t> de proyectos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>
              <a:solidFill>
                <a:schemeClr val="bg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225A703-3D01-4E03-9E6B-5065D144F588}"/>
              </a:ext>
            </a:extLst>
          </p:cNvPr>
          <p:cNvCxnSpPr>
            <a:cxnSpLocks/>
          </p:cNvCxnSpPr>
          <p:nvPr/>
        </p:nvCxnSpPr>
        <p:spPr>
          <a:xfrm flipH="1">
            <a:off x="2286000" y="2317173"/>
            <a:ext cx="2286000" cy="58438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6FD6F8C-BBA6-4468-82E4-870A29DBF011}"/>
              </a:ext>
            </a:extLst>
          </p:cNvPr>
          <p:cNvCxnSpPr/>
          <p:nvPr/>
        </p:nvCxnSpPr>
        <p:spPr>
          <a:xfrm flipH="1" flipV="1">
            <a:off x="2286000" y="1475509"/>
            <a:ext cx="716973" cy="20781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87334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F0037D05-14AE-4703-AF48-48165655A9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mtClean="0"/>
              <a:t>32</a:t>
            </a:fld>
            <a:endParaRPr lang="es-CO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809FEC4-F5A8-4BFF-9EC9-B0F7008488C4}"/>
              </a:ext>
            </a:extLst>
          </p:cNvPr>
          <p:cNvSpPr/>
          <p:nvPr/>
        </p:nvSpPr>
        <p:spPr>
          <a:xfrm>
            <a:off x="0" y="1"/>
            <a:ext cx="9144000" cy="64633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B1AE217-42B8-4A02-8306-529BF033959A}"/>
              </a:ext>
            </a:extLst>
          </p:cNvPr>
          <p:cNvSpPr txBox="1"/>
          <p:nvPr/>
        </p:nvSpPr>
        <p:spPr>
          <a:xfrm>
            <a:off x="275359" y="0"/>
            <a:ext cx="8593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600" b="1" dirty="0">
                <a:latin typeface="Cabin Condensed" panose="020B0604020202020204" charset="0"/>
              </a:rPr>
              <a:t>Funcionamiento lógico al exportar proyectos</a:t>
            </a:r>
            <a:endParaRPr lang="es-CO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0CDDBD-0EA0-4F13-A2A8-125B7B517A7C}"/>
              </a:ext>
            </a:extLst>
          </p:cNvPr>
          <p:cNvSpPr txBox="1"/>
          <p:nvPr/>
        </p:nvSpPr>
        <p:spPr>
          <a:xfrm>
            <a:off x="275358" y="1085671"/>
            <a:ext cx="859328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CADF28-B15D-4D6D-BF7A-9DC0ECFEE7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281"/>
          <a:stretch/>
        </p:blipFill>
        <p:spPr>
          <a:xfrm>
            <a:off x="885217" y="781688"/>
            <a:ext cx="7373566" cy="396816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F3DC4E5-00CC-4DD8-BDD8-F17412E186E6}"/>
              </a:ext>
            </a:extLst>
          </p:cNvPr>
          <p:cNvSpPr txBox="1"/>
          <p:nvPr/>
        </p:nvSpPr>
        <p:spPr>
          <a:xfrm>
            <a:off x="3002973" y="1576498"/>
            <a:ext cx="2270413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dirty="0">
                <a:solidFill>
                  <a:schemeClr val="bg1"/>
                </a:solidFill>
              </a:rPr>
              <a:t>No se ha implementado la lógica en el botón para exportar los archivos .niote a .png</a:t>
            </a:r>
          </a:p>
          <a:p>
            <a:endParaRPr lang="es-MX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>
              <a:solidFill>
                <a:schemeClr val="bg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6FD6F8C-BBA6-4468-82E4-870A29DBF011}"/>
              </a:ext>
            </a:extLst>
          </p:cNvPr>
          <p:cNvCxnSpPr>
            <a:cxnSpLocks/>
          </p:cNvCxnSpPr>
          <p:nvPr/>
        </p:nvCxnSpPr>
        <p:spPr>
          <a:xfrm flipH="1" flipV="1">
            <a:off x="2286000" y="1576498"/>
            <a:ext cx="716974" cy="106829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61194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F0037D05-14AE-4703-AF48-48165655A9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mtClean="0"/>
              <a:t>33</a:t>
            </a:fld>
            <a:endParaRPr lang="es-CO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809FEC4-F5A8-4BFF-9EC9-B0F7008488C4}"/>
              </a:ext>
            </a:extLst>
          </p:cNvPr>
          <p:cNvSpPr/>
          <p:nvPr/>
        </p:nvSpPr>
        <p:spPr>
          <a:xfrm>
            <a:off x="0" y="1"/>
            <a:ext cx="9144000" cy="64633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B1AE217-42B8-4A02-8306-529BF033959A}"/>
              </a:ext>
            </a:extLst>
          </p:cNvPr>
          <p:cNvSpPr txBox="1"/>
          <p:nvPr/>
        </p:nvSpPr>
        <p:spPr>
          <a:xfrm>
            <a:off x="2383125" y="0"/>
            <a:ext cx="3829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600" b="1" dirty="0">
                <a:latin typeface="Cabin Condensed" panose="020B0604020202020204" charset="0"/>
              </a:rPr>
              <a:t>Editar</a:t>
            </a:r>
            <a:r>
              <a:rPr lang="es-CO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4486D0-AF0B-4EAE-B219-BD74AD9D54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902"/>
          <a:stretch/>
        </p:blipFill>
        <p:spPr>
          <a:xfrm>
            <a:off x="866097" y="745339"/>
            <a:ext cx="7411805" cy="400451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0482E49-94A0-4C94-ACAA-08732718B0F8}"/>
              </a:ext>
            </a:extLst>
          </p:cNvPr>
          <p:cNvSpPr txBox="1"/>
          <p:nvPr/>
        </p:nvSpPr>
        <p:spPr>
          <a:xfrm>
            <a:off x="3106882" y="1624210"/>
            <a:ext cx="2270413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dirty="0">
                <a:solidFill>
                  <a:schemeClr val="bg1"/>
                </a:solidFill>
              </a:rPr>
              <a:t>No se ha implementado la lógica en el botón para borrar y enviar a la papelera de reciclaje un proyecto seleccionado.</a:t>
            </a:r>
          </a:p>
          <a:p>
            <a:endParaRPr lang="es-MX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4E6B9F4-46DD-4F96-B1F0-A5B7A3721020}"/>
              </a:ext>
            </a:extLst>
          </p:cNvPr>
          <p:cNvCxnSpPr/>
          <p:nvPr/>
        </p:nvCxnSpPr>
        <p:spPr>
          <a:xfrm flipH="1" flipV="1">
            <a:off x="1797627" y="1039091"/>
            <a:ext cx="1309255" cy="654627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95941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F0037D05-14AE-4703-AF48-48165655A9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mtClean="0"/>
              <a:t>34</a:t>
            </a:fld>
            <a:endParaRPr lang="es-CO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809FEC4-F5A8-4BFF-9EC9-B0F7008488C4}"/>
              </a:ext>
            </a:extLst>
          </p:cNvPr>
          <p:cNvSpPr/>
          <p:nvPr/>
        </p:nvSpPr>
        <p:spPr>
          <a:xfrm>
            <a:off x="0" y="1"/>
            <a:ext cx="9144000" cy="64633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B1AE217-42B8-4A02-8306-529BF033959A}"/>
              </a:ext>
            </a:extLst>
          </p:cNvPr>
          <p:cNvSpPr txBox="1"/>
          <p:nvPr/>
        </p:nvSpPr>
        <p:spPr>
          <a:xfrm>
            <a:off x="2383125" y="0"/>
            <a:ext cx="3829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600" b="1" dirty="0">
                <a:latin typeface="Cabin Condensed" panose="020B0604020202020204" charset="0"/>
              </a:rPr>
              <a:t>Ayuda</a:t>
            </a:r>
            <a:r>
              <a:rPr lang="es-CO" dirty="0"/>
              <a:t>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ACC48BD-1483-4EFA-ADD7-4F6D44DCDB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91"/>
          <a:stretch/>
        </p:blipFill>
        <p:spPr>
          <a:xfrm>
            <a:off x="1100213" y="709835"/>
            <a:ext cx="7492273" cy="404001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16C5905-4ADA-46D1-AC78-B34348DCF9DD}"/>
              </a:ext>
            </a:extLst>
          </p:cNvPr>
          <p:cNvSpPr txBox="1"/>
          <p:nvPr/>
        </p:nvSpPr>
        <p:spPr>
          <a:xfrm>
            <a:off x="3512127" y="1719668"/>
            <a:ext cx="259772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dirty="0">
                <a:solidFill>
                  <a:schemeClr val="bg1"/>
                </a:solidFill>
              </a:rPr>
              <a:t>No se ha implementado la lógica en el botón para buscar actualizaciones del emulador, para esto, tendrá que estar conectado a la base de datos y ar dar clic verificar si la versión actual es igual a la versión que esta instalada.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B8C1957-EDC8-4F72-8352-91952F016BD1}"/>
              </a:ext>
            </a:extLst>
          </p:cNvPr>
          <p:cNvCxnSpPr/>
          <p:nvPr/>
        </p:nvCxnSpPr>
        <p:spPr>
          <a:xfrm flipH="1" flipV="1">
            <a:off x="2805545" y="1298864"/>
            <a:ext cx="706582" cy="498763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60443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F0037D05-14AE-4703-AF48-48165655A9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mtClean="0"/>
              <a:t>35</a:t>
            </a:fld>
            <a:endParaRPr lang="es-CO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809FEC4-F5A8-4BFF-9EC9-B0F7008488C4}"/>
              </a:ext>
            </a:extLst>
          </p:cNvPr>
          <p:cNvSpPr/>
          <p:nvPr/>
        </p:nvSpPr>
        <p:spPr>
          <a:xfrm>
            <a:off x="0" y="1"/>
            <a:ext cx="9144000" cy="64633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B1AE217-42B8-4A02-8306-529BF033959A}"/>
              </a:ext>
            </a:extLst>
          </p:cNvPr>
          <p:cNvSpPr txBox="1"/>
          <p:nvPr/>
        </p:nvSpPr>
        <p:spPr>
          <a:xfrm>
            <a:off x="2383125" y="0"/>
            <a:ext cx="443596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600" b="1" dirty="0">
                <a:latin typeface="Cabin Condensed" panose="020B0604020202020204" charset="0"/>
              </a:rPr>
              <a:t>Ayuda (Reportar error)</a:t>
            </a:r>
            <a:r>
              <a:rPr lang="es-CO" sz="3600" dirty="0"/>
              <a:t> </a:t>
            </a:r>
          </a:p>
          <a:p>
            <a:pPr algn="ctr"/>
            <a:r>
              <a:rPr lang="es-CO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5AE1AF-FFFF-4771-8C44-B6810E5E2F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281"/>
          <a:stretch/>
        </p:blipFill>
        <p:spPr>
          <a:xfrm>
            <a:off x="1068746" y="683936"/>
            <a:ext cx="7555207" cy="406591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9329C80-9B02-4930-8BF0-CDE146F12CAA}"/>
              </a:ext>
            </a:extLst>
          </p:cNvPr>
          <p:cNvCxnSpPr>
            <a:cxnSpLocks/>
          </p:cNvCxnSpPr>
          <p:nvPr/>
        </p:nvCxnSpPr>
        <p:spPr>
          <a:xfrm>
            <a:off x="6819089" y="3678382"/>
            <a:ext cx="163602" cy="353893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D43AE4D-0953-4F36-8694-C664318C74ED}"/>
              </a:ext>
            </a:extLst>
          </p:cNvPr>
          <p:cNvSpPr txBox="1"/>
          <p:nvPr/>
        </p:nvSpPr>
        <p:spPr>
          <a:xfrm>
            <a:off x="2482417" y="2939718"/>
            <a:ext cx="472786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dirty="0">
                <a:solidFill>
                  <a:schemeClr val="bg1"/>
                </a:solidFill>
              </a:rPr>
              <a:t>No se ha implementado la lógica en el botón para enviar el correo donde estará adjuntado el problema y las imágenes (Si el usuario gusta adjuntarlas).</a:t>
            </a:r>
          </a:p>
        </p:txBody>
      </p:sp>
    </p:spTree>
    <p:extLst>
      <p:ext uri="{BB962C8B-B14F-4D97-AF65-F5344CB8AC3E}">
        <p14:creationId xmlns:p14="http://schemas.microsoft.com/office/powerpoint/2010/main" val="18022877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F0037D05-14AE-4703-AF48-48165655A9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mtClean="0"/>
              <a:t>36</a:t>
            </a:fld>
            <a:endParaRPr lang="es-CO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809FEC4-F5A8-4BFF-9EC9-B0F7008488C4}"/>
              </a:ext>
            </a:extLst>
          </p:cNvPr>
          <p:cNvSpPr/>
          <p:nvPr/>
        </p:nvSpPr>
        <p:spPr>
          <a:xfrm>
            <a:off x="0" y="1"/>
            <a:ext cx="9144000" cy="64633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B1AE217-42B8-4A02-8306-529BF033959A}"/>
              </a:ext>
            </a:extLst>
          </p:cNvPr>
          <p:cNvSpPr txBox="1"/>
          <p:nvPr/>
        </p:nvSpPr>
        <p:spPr>
          <a:xfrm>
            <a:off x="2383125" y="0"/>
            <a:ext cx="3829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600" b="1" dirty="0">
                <a:latin typeface="Cabin Condensed" panose="020B0604020202020204" charset="0"/>
              </a:rPr>
              <a:t>Ventana</a:t>
            </a:r>
            <a:r>
              <a:rPr lang="es-CO" dirty="0"/>
              <a:t>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9BC442E-4F74-48C2-BD03-11DB938E93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902"/>
          <a:stretch/>
        </p:blipFill>
        <p:spPr>
          <a:xfrm>
            <a:off x="1106065" y="708187"/>
            <a:ext cx="7480570" cy="40416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80628F2-E463-4CC8-A35B-52CDD162E44E}"/>
              </a:ext>
            </a:extLst>
          </p:cNvPr>
          <p:cNvSpPr txBox="1"/>
          <p:nvPr/>
        </p:nvSpPr>
        <p:spPr>
          <a:xfrm>
            <a:off x="3512127" y="1719668"/>
            <a:ext cx="2597728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dirty="0">
                <a:solidFill>
                  <a:schemeClr val="bg1"/>
                </a:solidFill>
              </a:rPr>
              <a:t>No se ha implementado la lógica en los ítems de idioma y temas, esto para saber en que idioma y que tema esta utilizando en emulador al momento de estar funcionando.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1E26594-B5C6-4F54-B6BB-3E21DD22A561}"/>
              </a:ext>
            </a:extLst>
          </p:cNvPr>
          <p:cNvCxnSpPr>
            <a:cxnSpLocks/>
          </p:cNvCxnSpPr>
          <p:nvPr/>
        </p:nvCxnSpPr>
        <p:spPr>
          <a:xfrm flipH="1" flipV="1">
            <a:off x="3148446" y="1039091"/>
            <a:ext cx="436418" cy="680577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57086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  <p:sp>
        <p:nvSpPr>
          <p:cNvPr id="313" name="Google Shape;313;p36"/>
          <p:cNvSpPr txBox="1">
            <a:spLocks noGrp="1"/>
          </p:cNvSpPr>
          <p:nvPr>
            <p:ph type="ctrTitle" idx="4294967295"/>
          </p:nvPr>
        </p:nvSpPr>
        <p:spPr>
          <a:xfrm>
            <a:off x="1328336" y="285750"/>
            <a:ext cx="5741988" cy="228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7200" dirty="0">
                <a:solidFill>
                  <a:srgbClr val="000000"/>
                </a:solidFill>
              </a:rPr>
              <a:t>Avances con respecto a la metodología establecida</a:t>
            </a:r>
            <a:endParaRPr sz="7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97257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E5E5643-4EC8-45FF-ACF7-2EB830EE6F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-92264"/>
            <a:ext cx="8229600" cy="602673"/>
          </a:xfrm>
        </p:spPr>
        <p:txBody>
          <a:bodyPr/>
          <a:lstStyle/>
          <a:p>
            <a:pPr marL="0" marR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</a:pPr>
            <a:r>
              <a:rPr lang="es-CO" sz="1800" b="1" dirty="0">
                <a:effectLst/>
                <a:latin typeface="Cabin" panose="020B0604020202020204" charset="0"/>
                <a:ea typeface="Meiryo" panose="020B0604030504040204" pitchFamily="34" charset="-128"/>
                <a:cs typeface="Times New Roman" panose="02020603050405020304" pitchFamily="18" charset="0"/>
              </a:rPr>
              <a:t>Fase 1: Análisis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EA018E-EBF0-40AE-BEA9-6D61C8D8FBE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38</a:t>
            </a:fld>
            <a:endParaRPr lang="e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D6F929-B350-4A3C-9D9A-405A44A8E4FE}"/>
              </a:ext>
            </a:extLst>
          </p:cNvPr>
          <p:cNvSpPr txBox="1"/>
          <p:nvPr/>
        </p:nvSpPr>
        <p:spPr>
          <a:xfrm>
            <a:off x="207817" y="510409"/>
            <a:ext cx="8769927" cy="10325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</a:pPr>
            <a:r>
              <a:rPr lang="es-CO" sz="1100" b="1" dirty="0">
                <a:solidFill>
                  <a:srgbClr val="FFFF00"/>
                </a:solidFill>
                <a:effectLst/>
                <a:latin typeface="Century Gothic" panose="020B0502020202020204" pitchFamily="34" charset="0"/>
                <a:ea typeface="Meiryo" panose="020B0604030504040204" pitchFamily="34" charset="-128"/>
                <a:cs typeface="Times New Roman" panose="02020603050405020304" pitchFamily="18" charset="0"/>
              </a:rPr>
              <a:t>Actividades:</a:t>
            </a:r>
          </a:p>
          <a:p>
            <a:pPr marL="742950" marR="0" lvl="1" indent="-2857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CO" sz="1000" dirty="0"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Actividad 1: Análisis de requerimientos. </a:t>
            </a:r>
            <a:r>
              <a:rPr lang="es-CO" sz="1100" dirty="0">
                <a:solidFill>
                  <a:srgbClr val="FFFF00"/>
                </a:solidFill>
                <a:effectLst/>
                <a:latin typeface="Century Gothic" panose="020B0502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✔</a:t>
            </a:r>
          </a:p>
          <a:p>
            <a:pPr marL="742950" marR="0" lvl="1" indent="-2857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CO" sz="1000" dirty="0"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Actividad 2: Análisis de arquitectura y protocolos. </a:t>
            </a:r>
            <a:r>
              <a:rPr lang="es-CO" sz="1000" dirty="0">
                <a:solidFill>
                  <a:srgbClr val="FFFF00"/>
                </a:solidFill>
                <a:effectLst/>
                <a:latin typeface="Century Gothic" panose="020B0502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✔</a:t>
            </a:r>
            <a:endParaRPr lang="es-CO" sz="1000" dirty="0">
              <a:solidFill>
                <a:schemeClr val="bg1"/>
              </a:solidFill>
              <a:effectLst/>
              <a:latin typeface="Century Gothic" panose="020B0502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  <a:p>
            <a:pPr marL="742950" marR="0" lvl="1" indent="-2857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CO" sz="1000" dirty="0"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Actividad 3: Diagrama Casos de uso.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228F0D6-980F-4F7A-941A-70AD1C643C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147" t="25752" r="13546" b="11889"/>
          <a:stretch/>
        </p:blipFill>
        <p:spPr>
          <a:xfrm>
            <a:off x="1345150" y="1603118"/>
            <a:ext cx="6453699" cy="3086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9655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E5E5643-4EC8-45FF-ACF7-2EB830EE6F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-92264"/>
            <a:ext cx="8229600" cy="602673"/>
          </a:xfrm>
        </p:spPr>
        <p:txBody>
          <a:bodyPr/>
          <a:lstStyle/>
          <a:p>
            <a:pPr marL="0" marR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</a:pPr>
            <a:r>
              <a:rPr lang="es-CO" sz="1800" b="1" dirty="0">
                <a:effectLst/>
                <a:latin typeface="Cabin" panose="020B0604020202020204" charset="0"/>
                <a:ea typeface="Meiryo" panose="020B0604030504040204" pitchFamily="34" charset="-128"/>
                <a:cs typeface="Times New Roman" panose="02020603050405020304" pitchFamily="18" charset="0"/>
              </a:rPr>
              <a:t>Fase 1: Análisis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EA018E-EBF0-40AE-BEA9-6D61C8D8FBE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39</a:t>
            </a:fld>
            <a:endParaRPr lang="e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D6F929-B350-4A3C-9D9A-405A44A8E4FE}"/>
              </a:ext>
            </a:extLst>
          </p:cNvPr>
          <p:cNvSpPr txBox="1"/>
          <p:nvPr/>
        </p:nvSpPr>
        <p:spPr>
          <a:xfrm>
            <a:off x="207817" y="510409"/>
            <a:ext cx="8769927" cy="10195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</a:pPr>
            <a:r>
              <a:rPr lang="es-CO" sz="1100" b="1" dirty="0">
                <a:solidFill>
                  <a:srgbClr val="FFFF00"/>
                </a:solidFill>
                <a:effectLst/>
                <a:latin typeface="Century Gothic" panose="020B0502020202020204" pitchFamily="34" charset="0"/>
                <a:ea typeface="Meiryo" panose="020B0604030504040204" pitchFamily="34" charset="-128"/>
                <a:cs typeface="Times New Roman" panose="02020603050405020304" pitchFamily="18" charset="0"/>
              </a:rPr>
              <a:t>Actividades:</a:t>
            </a:r>
          </a:p>
          <a:p>
            <a:pPr marL="742950" marR="0" lvl="1" indent="-2857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CO" sz="1000" dirty="0"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Actividad 4: Diagrama de clases. </a:t>
            </a:r>
            <a:r>
              <a:rPr lang="es-CO" sz="1000" dirty="0">
                <a:solidFill>
                  <a:srgbClr val="FFFF00"/>
                </a:solidFill>
                <a:effectLst/>
                <a:latin typeface="Century Gothic" panose="020B0502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✔</a:t>
            </a:r>
            <a:endParaRPr lang="es-CO" sz="1000" dirty="0">
              <a:solidFill>
                <a:schemeClr val="bg1"/>
              </a:solidFill>
              <a:effectLst/>
              <a:latin typeface="Century Gothic" panose="020B0502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  <a:p>
            <a:pPr marL="742950" marR="0" lvl="1" indent="-2857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CO" sz="1000" dirty="0"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Actividad 5: Diagrama de paquetes. </a:t>
            </a:r>
            <a:r>
              <a:rPr lang="es-CO" sz="1000" dirty="0">
                <a:solidFill>
                  <a:srgbClr val="FFFF00"/>
                </a:solidFill>
                <a:effectLst/>
                <a:latin typeface="Century Gothic" panose="020B0502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✔</a:t>
            </a:r>
            <a:endParaRPr lang="es-CO" sz="1000" dirty="0">
              <a:solidFill>
                <a:schemeClr val="bg1"/>
              </a:solidFill>
              <a:effectLst/>
              <a:latin typeface="Century Gothic" panose="020B0502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  <a:p>
            <a:pPr marL="742950" marR="0" lvl="1" indent="-285750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CO" sz="1000" dirty="0"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Actividad 6: Diagrama de arquitectura</a:t>
            </a:r>
            <a:r>
              <a:rPr lang="es-CO" sz="1000" dirty="0">
                <a:effectLst/>
                <a:latin typeface="Century Gothic" panose="020B0502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.</a:t>
            </a:r>
            <a:r>
              <a:rPr lang="es-CO" sz="1000" dirty="0">
                <a:solidFill>
                  <a:srgbClr val="FFFF00"/>
                </a:solidFill>
                <a:effectLst/>
                <a:latin typeface="Century Gothic" panose="020B0502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 ✔</a:t>
            </a:r>
            <a:endParaRPr lang="es-CO" sz="1000" dirty="0">
              <a:effectLst/>
              <a:latin typeface="Century Gothic" panose="020B0502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1B88A5-528A-4C8A-824D-FD960A872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8964" y="2132592"/>
            <a:ext cx="3467836" cy="2344952"/>
          </a:xfrm>
          <a:prstGeom prst="rect">
            <a:avLst/>
          </a:prstGeom>
        </p:spPr>
      </p:pic>
      <p:pic>
        <p:nvPicPr>
          <p:cNvPr id="9" name="Imagen 2">
            <a:extLst>
              <a:ext uri="{FF2B5EF4-FFF2-40B4-BE49-F238E27FC236}">
                <a16:creationId xmlns:a16="http://schemas.microsoft.com/office/drawing/2014/main" id="{74553CCC-20CC-46B5-AF22-77A7A4BAC3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51303"/>
            <a:ext cx="2616799" cy="2326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593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F0037D05-14AE-4703-AF48-48165655A9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mtClean="0"/>
              <a:t>4</a:t>
            </a:fld>
            <a:endParaRPr lang="es-CO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809FEC4-F5A8-4BFF-9EC9-B0F7008488C4}"/>
              </a:ext>
            </a:extLst>
          </p:cNvPr>
          <p:cNvSpPr/>
          <p:nvPr/>
        </p:nvSpPr>
        <p:spPr>
          <a:xfrm>
            <a:off x="0" y="0"/>
            <a:ext cx="9144000" cy="93922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B1AE217-42B8-4A02-8306-529BF033959A}"/>
              </a:ext>
            </a:extLst>
          </p:cNvPr>
          <p:cNvSpPr txBox="1"/>
          <p:nvPr/>
        </p:nvSpPr>
        <p:spPr>
          <a:xfrm>
            <a:off x="2579578" y="146446"/>
            <a:ext cx="3984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600" b="1" dirty="0">
                <a:latin typeface="Cabin Condensed" panose="020B0604020202020204" charset="0"/>
              </a:rPr>
              <a:t>Entorno de desarrollo</a:t>
            </a:r>
            <a:r>
              <a:rPr lang="es-CO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D13926-D3C7-46E0-8144-15E57230B222}"/>
              </a:ext>
            </a:extLst>
          </p:cNvPr>
          <p:cNvSpPr txBox="1"/>
          <p:nvPr/>
        </p:nvSpPr>
        <p:spPr>
          <a:xfrm>
            <a:off x="104572" y="1085671"/>
            <a:ext cx="4586590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1"/>
                </a:solidFill>
              </a:rPr>
              <a:t>El entorno de desarrollo que utilizamos es </a:t>
            </a:r>
            <a:r>
              <a:rPr lang="es-MX" dirty="0" err="1">
                <a:solidFill>
                  <a:schemeClr val="bg1"/>
                </a:solidFill>
              </a:rPr>
              <a:t>Netbeans</a:t>
            </a:r>
            <a:r>
              <a:rPr lang="es-MX" dirty="0">
                <a:solidFill>
                  <a:schemeClr val="bg1"/>
                </a:solidFill>
              </a:rPr>
              <a:t> versión 8,2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1"/>
                </a:solidFill>
              </a:rPr>
              <a:t>Es necesario tener el JDK versión 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1"/>
                </a:solidFill>
              </a:rPr>
              <a:t>Para el funcionamiento del emulador es necesario tener mosquito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>
              <a:solidFill>
                <a:schemeClr val="bg1"/>
              </a:solidFill>
            </a:endParaRPr>
          </a:p>
        </p:txBody>
      </p:sp>
      <p:pic>
        <p:nvPicPr>
          <p:cNvPr id="4" name="Imagen 6">
            <a:extLst>
              <a:ext uri="{FF2B5EF4-FFF2-40B4-BE49-F238E27FC236}">
                <a16:creationId xmlns:a16="http://schemas.microsoft.com/office/drawing/2014/main" id="{B5C833D2-7976-4ACA-9E32-F33D4BC3A6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484" y="939223"/>
            <a:ext cx="757009" cy="757009"/>
          </a:xfrm>
          <a:prstGeom prst="rect">
            <a:avLst/>
          </a:prstGeom>
        </p:spPr>
      </p:pic>
      <p:pic>
        <p:nvPicPr>
          <p:cNvPr id="11" name="Picture 2" descr="Java 9 JDK - 64 bits 8 jdk - Descargar Gratis">
            <a:extLst>
              <a:ext uri="{FF2B5EF4-FFF2-40B4-BE49-F238E27FC236}">
                <a16:creationId xmlns:a16="http://schemas.microsoft.com/office/drawing/2014/main" id="{D10FFB36-2550-49A9-9263-50FAD788C1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5467" y="2309606"/>
            <a:ext cx="1284659" cy="788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Mosquitto — Intro To MQTT. It is Suitable for the Internet of ...">
            <a:extLst>
              <a:ext uri="{FF2B5EF4-FFF2-40B4-BE49-F238E27FC236}">
                <a16:creationId xmlns:a16="http://schemas.microsoft.com/office/drawing/2014/main" id="{6A32E615-1FF2-4BC3-ADA8-2C52C2BD2B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658" y="3711760"/>
            <a:ext cx="1402278" cy="78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0" descr="https://media.discordapp.net/attachments/558090656254394369/750058494358454282/mqtt-paho-featured-image.png">
            <a:extLst>
              <a:ext uri="{FF2B5EF4-FFF2-40B4-BE49-F238E27FC236}">
                <a16:creationId xmlns:a16="http://schemas.microsoft.com/office/drawing/2014/main" id="{3005DF82-ED67-4861-B7B1-B13EE07CA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1366" y="2865366"/>
            <a:ext cx="2348062" cy="93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8503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E5E5643-4EC8-45FF-ACF7-2EB830EE6F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-92264"/>
            <a:ext cx="8229600" cy="602673"/>
          </a:xfrm>
        </p:spPr>
        <p:txBody>
          <a:bodyPr/>
          <a:lstStyle/>
          <a:p>
            <a:pPr marL="0" marR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</a:pPr>
            <a:r>
              <a:rPr lang="es-CO" sz="1800" b="1" dirty="0">
                <a:effectLst/>
                <a:latin typeface="Cabin" panose="020B0604020202020204" charset="0"/>
                <a:ea typeface="Meiryo" panose="020B0604030504040204" pitchFamily="34" charset="-128"/>
                <a:cs typeface="Times New Roman" panose="02020603050405020304" pitchFamily="18" charset="0"/>
              </a:rPr>
              <a:t>Fase 2: Diseño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EA018E-EBF0-40AE-BEA9-6D61C8D8FBE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40</a:t>
            </a:fld>
            <a:endParaRPr lang="e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D6F929-B350-4A3C-9D9A-405A44A8E4FE}"/>
              </a:ext>
            </a:extLst>
          </p:cNvPr>
          <p:cNvSpPr txBox="1"/>
          <p:nvPr/>
        </p:nvSpPr>
        <p:spPr>
          <a:xfrm>
            <a:off x="207817" y="510409"/>
            <a:ext cx="8769927" cy="14811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</a:pPr>
            <a:r>
              <a:rPr lang="es-CO" sz="1100" b="1" dirty="0">
                <a:solidFill>
                  <a:srgbClr val="FFFF00"/>
                </a:solidFill>
                <a:effectLst/>
                <a:latin typeface="Century Gothic" panose="020B0502020202020204" pitchFamily="34" charset="0"/>
                <a:ea typeface="Meiryo" panose="020B0604030504040204" pitchFamily="34" charset="-128"/>
                <a:cs typeface="Times New Roman" panose="02020603050405020304" pitchFamily="18" charset="0"/>
              </a:rPr>
              <a:t>Actividades:</a:t>
            </a:r>
          </a:p>
          <a:p>
            <a:pPr marL="742950" lvl="1" indent="-28575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s-CO" sz="1000" dirty="0"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Actividad 7: Análisis del diseño. </a:t>
            </a:r>
            <a:r>
              <a:rPr lang="es-CO" sz="1000" dirty="0">
                <a:solidFill>
                  <a:srgbClr val="FFFF00"/>
                </a:solidFill>
                <a:effectLst/>
                <a:latin typeface="Century Gothic" panose="020B0502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✔</a:t>
            </a:r>
            <a:endParaRPr lang="es-CO" sz="1000" dirty="0">
              <a:solidFill>
                <a:schemeClr val="bg1"/>
              </a:solidFill>
              <a:effectLst/>
              <a:latin typeface="Century Gothic" panose="020B0502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s-CO" sz="1000" dirty="0"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Actividad 8: Diseño del </a:t>
            </a:r>
            <a:r>
              <a:rPr lang="es-CO" sz="1000" dirty="0" err="1"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MockUp</a:t>
            </a:r>
            <a:r>
              <a:rPr lang="es-CO" sz="1000" dirty="0"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. </a:t>
            </a:r>
            <a:r>
              <a:rPr lang="es-CO" sz="1000" dirty="0">
                <a:solidFill>
                  <a:srgbClr val="FFFF00"/>
                </a:solidFill>
                <a:effectLst/>
                <a:latin typeface="Century Gothic" panose="020B0502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✔</a:t>
            </a:r>
            <a:endParaRPr lang="es-CO" sz="1000" dirty="0">
              <a:solidFill>
                <a:schemeClr val="bg1"/>
              </a:solidFill>
              <a:effectLst/>
              <a:latin typeface="Century Gothic" panose="020B0502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s-CO" sz="1000" dirty="0"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Actividad 9: Búsqueda de iconos. </a:t>
            </a:r>
            <a:r>
              <a:rPr lang="es-CO" sz="1000" dirty="0">
                <a:solidFill>
                  <a:srgbClr val="FFFF00"/>
                </a:solidFill>
                <a:effectLst/>
                <a:latin typeface="Century Gothic" panose="020B0502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✔</a:t>
            </a:r>
          </a:p>
          <a:p>
            <a:pPr marL="742950" lvl="1" indent="-28575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s-CO" sz="1000" dirty="0"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Actividad 10: Diseño y modificación de la interfaz en el IDE con base al </a:t>
            </a:r>
            <a:r>
              <a:rPr lang="es-CO" sz="1000" dirty="0" err="1"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MockUp</a:t>
            </a:r>
            <a:r>
              <a:rPr lang="es-CO" sz="1000" dirty="0"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. </a:t>
            </a:r>
            <a:r>
              <a:rPr lang="es-CO" sz="1000" dirty="0">
                <a:solidFill>
                  <a:srgbClr val="FFFF00"/>
                </a:solidFill>
                <a:effectLst/>
                <a:latin typeface="Century Gothic" panose="020B0502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✔</a:t>
            </a:r>
            <a:endParaRPr lang="es-CO" sz="1000" dirty="0">
              <a:solidFill>
                <a:schemeClr val="bg1"/>
              </a:solidFill>
              <a:effectLst/>
              <a:latin typeface="Century Gothic" panose="020B0502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CO" sz="1000" dirty="0"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Actividad 11: Socialización y aprobación del diseño. </a:t>
            </a:r>
            <a:r>
              <a:rPr lang="es-CO" sz="1000" dirty="0">
                <a:solidFill>
                  <a:srgbClr val="FFFF00"/>
                </a:solidFill>
                <a:effectLst/>
                <a:latin typeface="Century Gothic" panose="020B0502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✔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D5E8DD-837F-487C-83AB-B506648065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902"/>
          <a:stretch/>
        </p:blipFill>
        <p:spPr>
          <a:xfrm>
            <a:off x="1817501" y="2030722"/>
            <a:ext cx="4960297" cy="2679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1527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E5E5643-4EC8-45FF-ACF7-2EB830EE6F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-92264"/>
            <a:ext cx="8229600" cy="602673"/>
          </a:xfrm>
        </p:spPr>
        <p:txBody>
          <a:bodyPr/>
          <a:lstStyle/>
          <a:p>
            <a:pPr marL="0" marR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</a:pPr>
            <a:r>
              <a:rPr lang="es-CO" sz="1800" b="1" dirty="0">
                <a:effectLst/>
                <a:latin typeface="Cabin" panose="020B0604020202020204" charset="0"/>
                <a:ea typeface="Meiryo" panose="020B0604030504040204" pitchFamily="34" charset="-128"/>
                <a:cs typeface="Times New Roman" panose="02020603050405020304" pitchFamily="18" charset="0"/>
              </a:rPr>
              <a:t>Fase 3: Construcción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EA018E-EBF0-40AE-BEA9-6D61C8D8FBE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41</a:t>
            </a:fld>
            <a:endParaRPr lang="e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D6F929-B350-4A3C-9D9A-405A44A8E4FE}"/>
              </a:ext>
            </a:extLst>
          </p:cNvPr>
          <p:cNvSpPr txBox="1"/>
          <p:nvPr/>
        </p:nvSpPr>
        <p:spPr>
          <a:xfrm>
            <a:off x="207817" y="510409"/>
            <a:ext cx="8769927" cy="7786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</a:pPr>
            <a:r>
              <a:rPr lang="es-CO" sz="1100" b="1" dirty="0">
                <a:solidFill>
                  <a:srgbClr val="FFFF00"/>
                </a:solidFill>
                <a:effectLst/>
                <a:latin typeface="Century Gothic" panose="020B0502020202020204" pitchFamily="34" charset="0"/>
                <a:ea typeface="Meiryo" panose="020B0604030504040204" pitchFamily="34" charset="-128"/>
                <a:cs typeface="Times New Roman" panose="02020603050405020304" pitchFamily="18" charset="0"/>
              </a:rPr>
              <a:t>Actividades:</a:t>
            </a:r>
          </a:p>
          <a:p>
            <a:pPr marL="742950" lvl="1" indent="-28575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s-CO" sz="1000" dirty="0"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Actividad 12: Conectividad de ventanas y botones. </a:t>
            </a:r>
            <a:r>
              <a:rPr lang="es-CO" sz="1000" dirty="0">
                <a:solidFill>
                  <a:srgbClr val="FFFF00"/>
                </a:solidFill>
                <a:effectLst/>
                <a:latin typeface="Century Gothic" panose="020B0502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✔</a:t>
            </a:r>
            <a:endParaRPr lang="es-CO" sz="1000" dirty="0">
              <a:solidFill>
                <a:schemeClr val="bg1"/>
              </a:solidFill>
              <a:effectLst/>
              <a:latin typeface="Century Gothic" panose="020B0502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  <a:p>
            <a:pPr marL="742950" marR="0" lvl="1" indent="-285750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CO" sz="1000" dirty="0"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Actividad 13: Conexión de lógica con interfaz. (En gran parte)</a:t>
            </a:r>
          </a:p>
        </p:txBody>
      </p:sp>
    </p:spTree>
    <p:extLst>
      <p:ext uri="{BB962C8B-B14F-4D97-AF65-F5344CB8AC3E}">
        <p14:creationId xmlns:p14="http://schemas.microsoft.com/office/powerpoint/2010/main" val="31935538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E5E5643-4EC8-45FF-ACF7-2EB830EE6F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-92264"/>
            <a:ext cx="8229600" cy="602673"/>
          </a:xfrm>
        </p:spPr>
        <p:txBody>
          <a:bodyPr/>
          <a:lstStyle/>
          <a:p>
            <a:pPr marL="0" marR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</a:pPr>
            <a:r>
              <a:rPr lang="es-CO" sz="1800" b="1" dirty="0">
                <a:effectLst/>
                <a:latin typeface="Cabin" panose="020B0604020202020204" charset="0"/>
                <a:ea typeface="Meiryo" panose="020B0604030504040204" pitchFamily="34" charset="-128"/>
                <a:cs typeface="Times New Roman" panose="02020603050405020304" pitchFamily="18" charset="0"/>
              </a:rPr>
              <a:t>Fase 4: Pruebas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EA018E-EBF0-40AE-BEA9-6D61C8D8FBE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42</a:t>
            </a:fld>
            <a:endParaRPr lang="e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D6F929-B350-4A3C-9D9A-405A44A8E4FE}"/>
              </a:ext>
            </a:extLst>
          </p:cNvPr>
          <p:cNvSpPr txBox="1"/>
          <p:nvPr/>
        </p:nvSpPr>
        <p:spPr>
          <a:xfrm>
            <a:off x="207817" y="510409"/>
            <a:ext cx="8769927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</a:pPr>
            <a:r>
              <a:rPr lang="es-CO" sz="1100" b="1" dirty="0">
                <a:solidFill>
                  <a:srgbClr val="FFFF00"/>
                </a:solidFill>
                <a:effectLst/>
                <a:latin typeface="Century Gothic" panose="020B0502020202020204" pitchFamily="34" charset="0"/>
                <a:ea typeface="Meiryo" panose="020B0604030504040204" pitchFamily="34" charset="-128"/>
                <a:cs typeface="Times New Roman" panose="02020603050405020304" pitchFamily="18" charset="0"/>
              </a:rPr>
              <a:t>Actividades:</a:t>
            </a:r>
          </a:p>
          <a:p>
            <a:pPr marL="742950" marR="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CO" sz="1000" dirty="0"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Actividad 14: Pruebas a código base del emulador, con este se busca revisar que no haya ningún error lógicamente en interfaz y lógica de programación en el emulador. </a:t>
            </a:r>
            <a:r>
              <a:rPr lang="es-CO" sz="1050" dirty="0">
                <a:solidFill>
                  <a:srgbClr val="FFFF00"/>
                </a:solidFill>
                <a:effectLst/>
                <a:latin typeface="Century Gothic" panose="020B0502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✖</a:t>
            </a:r>
          </a:p>
          <a:p>
            <a:pPr marL="742950" lvl="1" indent="-28575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CO" sz="1000" dirty="0"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Actividad 15: Pruebas del emulador, con este se busca probar la simulación de los datos, comportamiento de los diferentes nodos </a:t>
            </a:r>
            <a:r>
              <a:rPr lang="es-CO" sz="1000" dirty="0" err="1"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IoT</a:t>
            </a:r>
            <a:r>
              <a:rPr lang="es-CO" sz="1000" dirty="0"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, entre otras. </a:t>
            </a:r>
            <a:r>
              <a:rPr lang="es-CO" sz="1000" dirty="0">
                <a:solidFill>
                  <a:srgbClr val="FFFF00"/>
                </a:solidFill>
                <a:effectLst/>
                <a:latin typeface="Century Gothic" panose="020B0502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✖</a:t>
            </a:r>
          </a:p>
        </p:txBody>
      </p:sp>
    </p:spTree>
    <p:extLst>
      <p:ext uri="{BB962C8B-B14F-4D97-AF65-F5344CB8AC3E}">
        <p14:creationId xmlns:p14="http://schemas.microsoft.com/office/powerpoint/2010/main" val="125233107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E5E5643-4EC8-45FF-ACF7-2EB830EE6F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-92264"/>
            <a:ext cx="8229600" cy="602673"/>
          </a:xfrm>
        </p:spPr>
        <p:txBody>
          <a:bodyPr/>
          <a:lstStyle/>
          <a:p>
            <a:pPr marL="0" marR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</a:pPr>
            <a:r>
              <a:rPr lang="es-CO" sz="1800" b="1" dirty="0">
                <a:effectLst/>
                <a:latin typeface="Cabin" panose="020B0604020202020204" charset="0"/>
                <a:ea typeface="Meiryo" panose="020B0604030504040204" pitchFamily="34" charset="-128"/>
                <a:cs typeface="Times New Roman" panose="02020603050405020304" pitchFamily="18" charset="0"/>
              </a:rPr>
              <a:t>Cronograma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EA018E-EBF0-40AE-BEA9-6D61C8D8FBE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43</a:t>
            </a:fld>
            <a:endParaRPr lang="en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37E41D7-69B1-4426-A55D-3BDDAF9B0B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1621723"/>
              </p:ext>
            </p:extLst>
          </p:nvPr>
        </p:nvGraphicFramePr>
        <p:xfrm>
          <a:off x="1462482" y="1213821"/>
          <a:ext cx="6219035" cy="2715858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649996">
                  <a:extLst>
                    <a:ext uri="{9D8B030D-6E8A-4147-A177-3AD203B41FA5}">
                      <a16:colId xmlns:a16="http://schemas.microsoft.com/office/drawing/2014/main" val="1612620749"/>
                    </a:ext>
                  </a:extLst>
                </a:gridCol>
                <a:gridCol w="649996">
                  <a:extLst>
                    <a:ext uri="{9D8B030D-6E8A-4147-A177-3AD203B41FA5}">
                      <a16:colId xmlns:a16="http://schemas.microsoft.com/office/drawing/2014/main" val="2292197093"/>
                    </a:ext>
                  </a:extLst>
                </a:gridCol>
                <a:gridCol w="260274">
                  <a:extLst>
                    <a:ext uri="{9D8B030D-6E8A-4147-A177-3AD203B41FA5}">
                      <a16:colId xmlns:a16="http://schemas.microsoft.com/office/drawing/2014/main" val="3554023766"/>
                    </a:ext>
                  </a:extLst>
                </a:gridCol>
                <a:gridCol w="195091">
                  <a:extLst>
                    <a:ext uri="{9D8B030D-6E8A-4147-A177-3AD203B41FA5}">
                      <a16:colId xmlns:a16="http://schemas.microsoft.com/office/drawing/2014/main" val="1689113006"/>
                    </a:ext>
                  </a:extLst>
                </a:gridCol>
                <a:gridCol w="195550">
                  <a:extLst>
                    <a:ext uri="{9D8B030D-6E8A-4147-A177-3AD203B41FA5}">
                      <a16:colId xmlns:a16="http://schemas.microsoft.com/office/drawing/2014/main" val="718709782"/>
                    </a:ext>
                  </a:extLst>
                </a:gridCol>
                <a:gridCol w="195550">
                  <a:extLst>
                    <a:ext uri="{9D8B030D-6E8A-4147-A177-3AD203B41FA5}">
                      <a16:colId xmlns:a16="http://schemas.microsoft.com/office/drawing/2014/main" val="2437995476"/>
                    </a:ext>
                  </a:extLst>
                </a:gridCol>
                <a:gridCol w="195091">
                  <a:extLst>
                    <a:ext uri="{9D8B030D-6E8A-4147-A177-3AD203B41FA5}">
                      <a16:colId xmlns:a16="http://schemas.microsoft.com/office/drawing/2014/main" val="1922724696"/>
                    </a:ext>
                  </a:extLst>
                </a:gridCol>
                <a:gridCol w="195091">
                  <a:extLst>
                    <a:ext uri="{9D8B030D-6E8A-4147-A177-3AD203B41FA5}">
                      <a16:colId xmlns:a16="http://schemas.microsoft.com/office/drawing/2014/main" val="537207648"/>
                    </a:ext>
                  </a:extLst>
                </a:gridCol>
                <a:gridCol w="195550">
                  <a:extLst>
                    <a:ext uri="{9D8B030D-6E8A-4147-A177-3AD203B41FA5}">
                      <a16:colId xmlns:a16="http://schemas.microsoft.com/office/drawing/2014/main" val="3244207662"/>
                    </a:ext>
                  </a:extLst>
                </a:gridCol>
                <a:gridCol w="195550">
                  <a:extLst>
                    <a:ext uri="{9D8B030D-6E8A-4147-A177-3AD203B41FA5}">
                      <a16:colId xmlns:a16="http://schemas.microsoft.com/office/drawing/2014/main" val="1695402440"/>
                    </a:ext>
                  </a:extLst>
                </a:gridCol>
                <a:gridCol w="260274">
                  <a:extLst>
                    <a:ext uri="{9D8B030D-6E8A-4147-A177-3AD203B41FA5}">
                      <a16:colId xmlns:a16="http://schemas.microsoft.com/office/drawing/2014/main" val="935674365"/>
                    </a:ext>
                  </a:extLst>
                </a:gridCol>
                <a:gridCol w="260274">
                  <a:extLst>
                    <a:ext uri="{9D8B030D-6E8A-4147-A177-3AD203B41FA5}">
                      <a16:colId xmlns:a16="http://schemas.microsoft.com/office/drawing/2014/main" val="3466157302"/>
                    </a:ext>
                  </a:extLst>
                </a:gridCol>
                <a:gridCol w="260274">
                  <a:extLst>
                    <a:ext uri="{9D8B030D-6E8A-4147-A177-3AD203B41FA5}">
                      <a16:colId xmlns:a16="http://schemas.microsoft.com/office/drawing/2014/main" val="4128159372"/>
                    </a:ext>
                  </a:extLst>
                </a:gridCol>
                <a:gridCol w="260274">
                  <a:extLst>
                    <a:ext uri="{9D8B030D-6E8A-4147-A177-3AD203B41FA5}">
                      <a16:colId xmlns:a16="http://schemas.microsoft.com/office/drawing/2014/main" val="3369580867"/>
                    </a:ext>
                  </a:extLst>
                </a:gridCol>
                <a:gridCol w="260274">
                  <a:extLst>
                    <a:ext uri="{9D8B030D-6E8A-4147-A177-3AD203B41FA5}">
                      <a16:colId xmlns:a16="http://schemas.microsoft.com/office/drawing/2014/main" val="4078356229"/>
                    </a:ext>
                  </a:extLst>
                </a:gridCol>
                <a:gridCol w="260274">
                  <a:extLst>
                    <a:ext uri="{9D8B030D-6E8A-4147-A177-3AD203B41FA5}">
                      <a16:colId xmlns:a16="http://schemas.microsoft.com/office/drawing/2014/main" val="3404124197"/>
                    </a:ext>
                  </a:extLst>
                </a:gridCol>
                <a:gridCol w="260274">
                  <a:extLst>
                    <a:ext uri="{9D8B030D-6E8A-4147-A177-3AD203B41FA5}">
                      <a16:colId xmlns:a16="http://schemas.microsoft.com/office/drawing/2014/main" val="3120781423"/>
                    </a:ext>
                  </a:extLst>
                </a:gridCol>
                <a:gridCol w="260274">
                  <a:extLst>
                    <a:ext uri="{9D8B030D-6E8A-4147-A177-3AD203B41FA5}">
                      <a16:colId xmlns:a16="http://schemas.microsoft.com/office/drawing/2014/main" val="1920132251"/>
                    </a:ext>
                  </a:extLst>
                </a:gridCol>
                <a:gridCol w="260274">
                  <a:extLst>
                    <a:ext uri="{9D8B030D-6E8A-4147-A177-3AD203B41FA5}">
                      <a16:colId xmlns:a16="http://schemas.microsoft.com/office/drawing/2014/main" val="2798703228"/>
                    </a:ext>
                  </a:extLst>
                </a:gridCol>
                <a:gridCol w="260274">
                  <a:extLst>
                    <a:ext uri="{9D8B030D-6E8A-4147-A177-3AD203B41FA5}">
                      <a16:colId xmlns:a16="http://schemas.microsoft.com/office/drawing/2014/main" val="716098223"/>
                    </a:ext>
                  </a:extLst>
                </a:gridCol>
                <a:gridCol w="344278">
                  <a:extLst>
                    <a:ext uri="{9D8B030D-6E8A-4147-A177-3AD203B41FA5}">
                      <a16:colId xmlns:a16="http://schemas.microsoft.com/office/drawing/2014/main" val="256692313"/>
                    </a:ext>
                  </a:extLst>
                </a:gridCol>
                <a:gridCol w="344278">
                  <a:extLst>
                    <a:ext uri="{9D8B030D-6E8A-4147-A177-3AD203B41FA5}">
                      <a16:colId xmlns:a16="http://schemas.microsoft.com/office/drawing/2014/main" val="2220689382"/>
                    </a:ext>
                  </a:extLst>
                </a:gridCol>
              </a:tblGrid>
              <a:tr h="2132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Acts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500">
                          <a:solidFill>
                            <a:schemeClr val="tx1"/>
                          </a:solidFill>
                          <a:effectLst/>
                        </a:rPr>
                        <a:t>S.1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500">
                          <a:solidFill>
                            <a:schemeClr val="tx1"/>
                          </a:solidFill>
                          <a:effectLst/>
                        </a:rPr>
                        <a:t>S.2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500">
                          <a:solidFill>
                            <a:schemeClr val="tx1"/>
                          </a:solidFill>
                          <a:effectLst/>
                        </a:rPr>
                        <a:t>S.3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500">
                          <a:solidFill>
                            <a:schemeClr val="tx1"/>
                          </a:solidFill>
                          <a:effectLst/>
                        </a:rPr>
                        <a:t>S.4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500">
                          <a:solidFill>
                            <a:schemeClr val="tx1"/>
                          </a:solidFill>
                          <a:effectLst/>
                        </a:rPr>
                        <a:t>S.5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500">
                          <a:solidFill>
                            <a:schemeClr val="tx1"/>
                          </a:solidFill>
                          <a:effectLst/>
                        </a:rPr>
                        <a:t>S.6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500">
                          <a:solidFill>
                            <a:schemeClr val="tx1"/>
                          </a:solidFill>
                          <a:effectLst/>
                        </a:rPr>
                        <a:t>S.7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500">
                          <a:solidFill>
                            <a:schemeClr val="tx1"/>
                          </a:solidFill>
                          <a:effectLst/>
                        </a:rPr>
                        <a:t>S.8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500">
                          <a:solidFill>
                            <a:schemeClr val="tx1"/>
                          </a:solidFill>
                          <a:effectLst/>
                        </a:rPr>
                        <a:t>S.9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500">
                          <a:solidFill>
                            <a:schemeClr val="tx1"/>
                          </a:solidFill>
                          <a:effectLst/>
                        </a:rPr>
                        <a:t>S.10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500">
                          <a:solidFill>
                            <a:schemeClr val="tx1"/>
                          </a:solidFill>
                          <a:effectLst/>
                        </a:rPr>
                        <a:t>S.11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500">
                          <a:solidFill>
                            <a:schemeClr val="tx1"/>
                          </a:solidFill>
                          <a:effectLst/>
                        </a:rPr>
                        <a:t>S.12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500">
                          <a:solidFill>
                            <a:schemeClr val="tx1"/>
                          </a:solidFill>
                          <a:effectLst/>
                        </a:rPr>
                        <a:t>S.13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500">
                          <a:solidFill>
                            <a:schemeClr val="tx1"/>
                          </a:solidFill>
                          <a:effectLst/>
                        </a:rPr>
                        <a:t>S.14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500">
                          <a:solidFill>
                            <a:schemeClr val="tx1"/>
                          </a:solidFill>
                          <a:effectLst/>
                        </a:rPr>
                        <a:t>S.15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500">
                          <a:solidFill>
                            <a:schemeClr val="tx1"/>
                          </a:solidFill>
                          <a:effectLst/>
                        </a:rPr>
                        <a:t>S.16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500">
                          <a:solidFill>
                            <a:schemeClr val="tx1"/>
                          </a:solidFill>
                          <a:effectLst/>
                        </a:rPr>
                        <a:t>S.17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500">
                          <a:solidFill>
                            <a:schemeClr val="tx1"/>
                          </a:solidFill>
                          <a:effectLst/>
                        </a:rPr>
                        <a:t>S.18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500">
                          <a:solidFill>
                            <a:schemeClr val="tx1"/>
                          </a:solidFill>
                          <a:effectLst/>
                        </a:rPr>
                        <a:t>S.19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500">
                          <a:solidFill>
                            <a:schemeClr val="tx1"/>
                          </a:solidFill>
                          <a:effectLst/>
                        </a:rPr>
                        <a:t>S.20-22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extLst>
                  <a:ext uri="{0D108BD9-81ED-4DB2-BD59-A6C34878D82A}">
                    <a16:rowId xmlns:a16="http://schemas.microsoft.com/office/drawing/2014/main" val="1095739992"/>
                  </a:ext>
                </a:extLst>
              </a:tr>
              <a:tr h="127955">
                <a:tc rowSpan="6">
                  <a:txBody>
                    <a:bodyPr/>
                    <a:lstStyle/>
                    <a:p>
                      <a:pPr marL="71755" marR="71755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Análisis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 vert="vert27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Act. # 1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extLst>
                  <a:ext uri="{0D108BD9-81ED-4DB2-BD59-A6C34878D82A}">
                    <a16:rowId xmlns:a16="http://schemas.microsoft.com/office/drawing/2014/main" val="570111494"/>
                  </a:ext>
                </a:extLst>
              </a:tr>
              <a:tr h="127955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Act. # 2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extLst>
                  <a:ext uri="{0D108BD9-81ED-4DB2-BD59-A6C34878D82A}">
                    <a16:rowId xmlns:a16="http://schemas.microsoft.com/office/drawing/2014/main" val="17340734"/>
                  </a:ext>
                </a:extLst>
              </a:tr>
              <a:tr h="127955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Act. # 3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extLst>
                  <a:ext uri="{0D108BD9-81ED-4DB2-BD59-A6C34878D82A}">
                    <a16:rowId xmlns:a16="http://schemas.microsoft.com/office/drawing/2014/main" val="2180342482"/>
                  </a:ext>
                </a:extLst>
              </a:tr>
              <a:tr h="127955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Act. # 4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extLst>
                  <a:ext uri="{0D108BD9-81ED-4DB2-BD59-A6C34878D82A}">
                    <a16:rowId xmlns:a16="http://schemas.microsoft.com/office/drawing/2014/main" val="2147486327"/>
                  </a:ext>
                </a:extLst>
              </a:tr>
              <a:tr h="127955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Act. # 5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extLst>
                  <a:ext uri="{0D108BD9-81ED-4DB2-BD59-A6C34878D82A}">
                    <a16:rowId xmlns:a16="http://schemas.microsoft.com/office/drawing/2014/main" val="1200357543"/>
                  </a:ext>
                </a:extLst>
              </a:tr>
              <a:tr h="127955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Act. # 6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extLst>
                  <a:ext uri="{0D108BD9-81ED-4DB2-BD59-A6C34878D82A}">
                    <a16:rowId xmlns:a16="http://schemas.microsoft.com/office/drawing/2014/main" val="935505920"/>
                  </a:ext>
                </a:extLst>
              </a:tr>
              <a:tr h="127955">
                <a:tc rowSpan="5">
                  <a:txBody>
                    <a:bodyPr/>
                    <a:lstStyle/>
                    <a:p>
                      <a:pPr marL="71755" marR="71755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Diseño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 vert="vert27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Act. # 7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extLst>
                  <a:ext uri="{0D108BD9-81ED-4DB2-BD59-A6C34878D82A}">
                    <a16:rowId xmlns:a16="http://schemas.microsoft.com/office/drawing/2014/main" val="2355678549"/>
                  </a:ext>
                </a:extLst>
              </a:tr>
              <a:tr h="127955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Act. # 8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extLst>
                  <a:ext uri="{0D108BD9-81ED-4DB2-BD59-A6C34878D82A}">
                    <a16:rowId xmlns:a16="http://schemas.microsoft.com/office/drawing/2014/main" val="2696430078"/>
                  </a:ext>
                </a:extLst>
              </a:tr>
              <a:tr h="127955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Act. # 9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extLst>
                  <a:ext uri="{0D108BD9-81ED-4DB2-BD59-A6C34878D82A}">
                    <a16:rowId xmlns:a16="http://schemas.microsoft.com/office/drawing/2014/main" val="3284027841"/>
                  </a:ext>
                </a:extLst>
              </a:tr>
              <a:tr h="127955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Act. # 10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extLst>
                  <a:ext uri="{0D108BD9-81ED-4DB2-BD59-A6C34878D82A}">
                    <a16:rowId xmlns:a16="http://schemas.microsoft.com/office/drawing/2014/main" val="2717281928"/>
                  </a:ext>
                </a:extLst>
              </a:tr>
              <a:tr h="127955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Act. # 11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extLst>
                  <a:ext uri="{0D108BD9-81ED-4DB2-BD59-A6C34878D82A}">
                    <a16:rowId xmlns:a16="http://schemas.microsoft.com/office/drawing/2014/main" val="1978359570"/>
                  </a:ext>
                </a:extLst>
              </a:tr>
              <a:tr h="127955">
                <a:tc rowSpan="2">
                  <a:txBody>
                    <a:bodyPr/>
                    <a:lstStyle/>
                    <a:p>
                      <a:pPr marL="71755" marR="71755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Construcción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 vert="vert27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Act. # 12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extLst>
                  <a:ext uri="{0D108BD9-81ED-4DB2-BD59-A6C34878D82A}">
                    <a16:rowId xmlns:a16="http://schemas.microsoft.com/office/drawing/2014/main" val="4055174263"/>
                  </a:ext>
                </a:extLst>
              </a:tr>
              <a:tr h="365349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Act. # 13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extLst>
                  <a:ext uri="{0D108BD9-81ED-4DB2-BD59-A6C34878D82A}">
                    <a16:rowId xmlns:a16="http://schemas.microsoft.com/office/drawing/2014/main" val="2084460349"/>
                  </a:ext>
                </a:extLst>
              </a:tr>
              <a:tr h="149032">
                <a:tc rowSpan="2">
                  <a:txBody>
                    <a:bodyPr/>
                    <a:lstStyle/>
                    <a:p>
                      <a:pPr marL="71755" marR="71755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Pruebas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 vert="vert27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Act. # 14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extLst>
                  <a:ext uri="{0D108BD9-81ED-4DB2-BD59-A6C34878D82A}">
                    <a16:rowId xmlns:a16="http://schemas.microsoft.com/office/drawing/2014/main" val="3949668153"/>
                  </a:ext>
                </a:extLst>
              </a:tr>
              <a:tr h="452757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Act. # 15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es-CO" sz="80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600" dirty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es-CO" sz="800" dirty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8532" marR="48532" marT="0" marB="0"/>
                </a:tc>
                <a:extLst>
                  <a:ext uri="{0D108BD9-81ED-4DB2-BD59-A6C34878D82A}">
                    <a16:rowId xmlns:a16="http://schemas.microsoft.com/office/drawing/2014/main" val="995182583"/>
                  </a:ext>
                </a:extLst>
              </a:tr>
            </a:tbl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8E73854-18B2-456D-B422-7EE530D84B40}"/>
              </a:ext>
            </a:extLst>
          </p:cNvPr>
          <p:cNvCxnSpPr/>
          <p:nvPr/>
        </p:nvCxnSpPr>
        <p:spPr>
          <a:xfrm>
            <a:off x="2095500" y="2971800"/>
            <a:ext cx="56007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179714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13;p36">
            <a:extLst>
              <a:ext uri="{FF2B5EF4-FFF2-40B4-BE49-F238E27FC236}">
                <a16:creationId xmlns:a16="http://schemas.microsoft.com/office/drawing/2014/main" id="{666E4149-1E7E-49DC-81BB-C3AC329BB3CD}"/>
              </a:ext>
            </a:extLst>
          </p:cNvPr>
          <p:cNvSpPr txBox="1">
            <a:spLocks/>
          </p:cNvSpPr>
          <p:nvPr/>
        </p:nvSpPr>
        <p:spPr>
          <a:xfrm>
            <a:off x="-391859" y="1411288"/>
            <a:ext cx="5741988" cy="1160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bin Condensed"/>
              <a:buNone/>
              <a:defRPr sz="2400" b="1" i="0" u="none" strike="noStrike" cap="none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bin Condensed"/>
              <a:buNone/>
              <a:defRPr sz="2400" b="1" i="0" u="none" strike="noStrike" cap="none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bin Condensed"/>
              <a:buNone/>
              <a:defRPr sz="2400" b="1" i="0" u="none" strike="noStrike" cap="none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bin Condensed"/>
              <a:buNone/>
              <a:defRPr sz="2400" b="1" i="0" u="none" strike="noStrike" cap="none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bin Condensed"/>
              <a:buNone/>
              <a:defRPr sz="2400" b="1" i="0" u="none" strike="noStrike" cap="none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bin Condensed"/>
              <a:buNone/>
              <a:defRPr sz="2400" b="1" i="0" u="none" strike="noStrike" cap="none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bin Condensed"/>
              <a:buNone/>
              <a:defRPr sz="2400" b="1" i="0" u="none" strike="noStrike" cap="none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bin Condensed"/>
              <a:buNone/>
              <a:defRPr sz="2400" b="1" i="0" u="none" strike="noStrike" cap="none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bin Condensed"/>
              <a:buNone/>
              <a:defRPr sz="2400" b="1" i="0" u="none" strike="noStrike" cap="none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9pPr>
          </a:lstStyle>
          <a:p>
            <a:pPr algn="ctr"/>
            <a:r>
              <a:rPr lang="es-CO" sz="7200" dirty="0">
                <a:solidFill>
                  <a:schemeClr val="bg1"/>
                </a:solidFill>
              </a:rPr>
              <a:t>¡Gracias!</a:t>
            </a:r>
          </a:p>
        </p:txBody>
      </p:sp>
      <p:sp>
        <p:nvSpPr>
          <p:cNvPr id="8" name="Google Shape;314;p36">
            <a:extLst>
              <a:ext uri="{FF2B5EF4-FFF2-40B4-BE49-F238E27FC236}">
                <a16:creationId xmlns:a16="http://schemas.microsoft.com/office/drawing/2014/main" id="{919BDE12-CE88-4D93-9509-BAAA0362B34A}"/>
              </a:ext>
            </a:extLst>
          </p:cNvPr>
          <p:cNvSpPr txBox="1">
            <a:spLocks/>
          </p:cNvSpPr>
          <p:nvPr/>
        </p:nvSpPr>
        <p:spPr>
          <a:xfrm>
            <a:off x="1471358" y="2832927"/>
            <a:ext cx="3586163" cy="16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bin"/>
              <a:buChar char="⊙"/>
              <a:defRPr sz="3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bin"/>
              <a:buChar char="○"/>
              <a:defRPr sz="2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bin"/>
              <a:buChar char="■"/>
              <a:defRPr sz="2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●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○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■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●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○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■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indent="0" algn="ctr">
              <a:buFont typeface="Cabin"/>
              <a:buNone/>
            </a:pPr>
            <a:r>
              <a:rPr lang="es-CO" sz="2800" b="1" dirty="0">
                <a:solidFill>
                  <a:schemeClr val="tx1"/>
                </a:solidFill>
                <a:highlight>
                  <a:srgbClr val="FFFF00"/>
                </a:highlight>
              </a:rPr>
              <a:t>¿Alguna pregunta</a:t>
            </a:r>
            <a:r>
              <a:rPr lang="en" sz="2800" b="1" dirty="0">
                <a:solidFill>
                  <a:schemeClr val="tx1"/>
                </a:solidFill>
                <a:highlight>
                  <a:srgbClr val="FFFF00"/>
                </a:highligh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538472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F0037D05-14AE-4703-AF48-48165655A9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mtClean="0"/>
              <a:t>5</a:t>
            </a:fld>
            <a:endParaRPr lang="es-CO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809FEC4-F5A8-4BFF-9EC9-B0F7008488C4}"/>
              </a:ext>
            </a:extLst>
          </p:cNvPr>
          <p:cNvSpPr/>
          <p:nvPr/>
        </p:nvSpPr>
        <p:spPr>
          <a:xfrm>
            <a:off x="0" y="0"/>
            <a:ext cx="9144000" cy="93922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B1AE217-42B8-4A02-8306-529BF033959A}"/>
              </a:ext>
            </a:extLst>
          </p:cNvPr>
          <p:cNvSpPr txBox="1"/>
          <p:nvPr/>
        </p:nvSpPr>
        <p:spPr>
          <a:xfrm>
            <a:off x="2579578" y="146446"/>
            <a:ext cx="3984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600" b="1" dirty="0">
                <a:latin typeface="Cabin Condensed" panose="020B0604020202020204" charset="0"/>
              </a:rPr>
              <a:t>Entorno de desarrollo</a:t>
            </a:r>
            <a:r>
              <a:rPr lang="es-CO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D13926-D3C7-46E0-8144-15E57230B222}"/>
              </a:ext>
            </a:extLst>
          </p:cNvPr>
          <p:cNvSpPr txBox="1"/>
          <p:nvPr/>
        </p:nvSpPr>
        <p:spPr>
          <a:xfrm>
            <a:off x="104572" y="1085671"/>
            <a:ext cx="4586590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s-MX" dirty="0">
              <a:solidFill>
                <a:schemeClr val="bg1"/>
              </a:solidFill>
            </a:endParaRPr>
          </a:p>
          <a:p>
            <a:endParaRPr lang="es-MX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1"/>
                </a:solidFill>
              </a:rPr>
              <a:t>Tener la ultima versión de java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1"/>
                </a:solidFill>
              </a:rPr>
              <a:t>Librerías que utilizaremos para el funcionamiento del emulador</a:t>
            </a:r>
          </a:p>
        </p:txBody>
      </p:sp>
      <p:pic>
        <p:nvPicPr>
          <p:cNvPr id="17" name="Picture 2" descr="https://media.discordapp.net/attachments/558090656254394369/750055098469711932/unknown.png">
            <a:extLst>
              <a:ext uri="{FF2B5EF4-FFF2-40B4-BE49-F238E27FC236}">
                <a16:creationId xmlns:a16="http://schemas.microsoft.com/office/drawing/2014/main" id="{B1B44E16-A07D-44F5-9BCC-196B37CC5F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350" y="3055649"/>
            <a:ext cx="3090363" cy="942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8" descr="https://media.discordapp.net/attachments/558090656254394369/750055275867668570/unknown.png">
            <a:extLst>
              <a:ext uri="{FF2B5EF4-FFF2-40B4-BE49-F238E27FC236}">
                <a16:creationId xmlns:a16="http://schemas.microsoft.com/office/drawing/2014/main" id="{E0AFB97A-7792-4958-9CAC-65BBBF42CA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350" y="4187249"/>
            <a:ext cx="1841548" cy="294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https://media.discordapp.net/attachments/558090656254394369/750055205822791690/unknown.png">
            <a:extLst>
              <a:ext uri="{FF2B5EF4-FFF2-40B4-BE49-F238E27FC236}">
                <a16:creationId xmlns:a16="http://schemas.microsoft.com/office/drawing/2014/main" id="{1BC81100-10E7-4165-BC48-ECED647E86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350" y="4603403"/>
            <a:ext cx="4297650" cy="271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1531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313" name="Google Shape;313;p36"/>
          <p:cNvSpPr txBox="1">
            <a:spLocks noGrp="1"/>
          </p:cNvSpPr>
          <p:nvPr>
            <p:ph type="ctrTitle" idx="4294967295"/>
          </p:nvPr>
        </p:nvSpPr>
        <p:spPr>
          <a:xfrm>
            <a:off x="632145" y="1428750"/>
            <a:ext cx="5741988" cy="228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7200" dirty="0">
                <a:solidFill>
                  <a:srgbClr val="000000"/>
                </a:solidFill>
              </a:rPr>
              <a:t>Avances en el proyecto</a:t>
            </a:r>
            <a:endParaRPr sz="7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082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F0037D05-14AE-4703-AF48-48165655A9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mtClean="0"/>
              <a:t>7</a:t>
            </a:fld>
            <a:endParaRPr lang="es-CO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809FEC4-F5A8-4BFF-9EC9-B0F7008488C4}"/>
              </a:ext>
            </a:extLst>
          </p:cNvPr>
          <p:cNvSpPr/>
          <p:nvPr/>
        </p:nvSpPr>
        <p:spPr>
          <a:xfrm>
            <a:off x="0" y="1"/>
            <a:ext cx="9144000" cy="64633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B1AE217-42B8-4A02-8306-529BF033959A}"/>
              </a:ext>
            </a:extLst>
          </p:cNvPr>
          <p:cNvSpPr txBox="1"/>
          <p:nvPr/>
        </p:nvSpPr>
        <p:spPr>
          <a:xfrm>
            <a:off x="2383125" y="0"/>
            <a:ext cx="3829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600" b="1" dirty="0">
                <a:latin typeface="Cabin Condensed" panose="020B0604020202020204" charset="0"/>
              </a:rPr>
              <a:t>Pantalla principal</a:t>
            </a:r>
            <a:endParaRPr lang="es-CO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CADB3C9-0A15-4D6F-90FF-856592373E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902"/>
          <a:stretch/>
        </p:blipFill>
        <p:spPr>
          <a:xfrm>
            <a:off x="824980" y="700909"/>
            <a:ext cx="7494039" cy="404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814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F0037D05-14AE-4703-AF48-48165655A9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mtClean="0"/>
              <a:t>8</a:t>
            </a:fld>
            <a:endParaRPr lang="es-CO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809FEC4-F5A8-4BFF-9EC9-B0F7008488C4}"/>
              </a:ext>
            </a:extLst>
          </p:cNvPr>
          <p:cNvSpPr/>
          <p:nvPr/>
        </p:nvSpPr>
        <p:spPr>
          <a:xfrm>
            <a:off x="0" y="1"/>
            <a:ext cx="9144000" cy="64633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B1AE217-42B8-4A02-8306-529BF033959A}"/>
              </a:ext>
            </a:extLst>
          </p:cNvPr>
          <p:cNvSpPr txBox="1"/>
          <p:nvPr/>
        </p:nvSpPr>
        <p:spPr>
          <a:xfrm>
            <a:off x="2383125" y="0"/>
            <a:ext cx="3829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600" b="1" dirty="0" err="1">
                <a:latin typeface="Cabin Condensed" panose="020B0604020202020204" charset="0"/>
              </a:rPr>
              <a:t>MenuBar</a:t>
            </a:r>
            <a:r>
              <a:rPr lang="es-CO" sz="3600" b="1" dirty="0">
                <a:latin typeface="Cabin Condensed" panose="020B0604020202020204" charset="0"/>
              </a:rPr>
              <a:t> (Archivo)</a:t>
            </a:r>
            <a:r>
              <a:rPr lang="es-CO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92AFDB-625E-4311-8E16-5EFC688554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281"/>
          <a:stretch/>
        </p:blipFill>
        <p:spPr>
          <a:xfrm>
            <a:off x="885217" y="781688"/>
            <a:ext cx="7373566" cy="396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063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F0037D05-14AE-4703-AF48-48165655A9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mtClean="0"/>
              <a:t>9</a:t>
            </a:fld>
            <a:endParaRPr lang="es-CO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809FEC4-F5A8-4BFF-9EC9-B0F7008488C4}"/>
              </a:ext>
            </a:extLst>
          </p:cNvPr>
          <p:cNvSpPr/>
          <p:nvPr/>
        </p:nvSpPr>
        <p:spPr>
          <a:xfrm>
            <a:off x="0" y="1"/>
            <a:ext cx="9144000" cy="64633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B1AE217-42B8-4A02-8306-529BF033959A}"/>
              </a:ext>
            </a:extLst>
          </p:cNvPr>
          <p:cNvSpPr txBox="1"/>
          <p:nvPr/>
        </p:nvSpPr>
        <p:spPr>
          <a:xfrm>
            <a:off x="2140009" y="0"/>
            <a:ext cx="486398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600" b="1" dirty="0">
                <a:latin typeface="Cabin Condensed" panose="020B0604020202020204" charset="0"/>
              </a:rPr>
              <a:t>Archivo (Nuevo proyecto)</a:t>
            </a:r>
            <a:r>
              <a:rPr lang="es-CO" sz="3600" dirty="0"/>
              <a:t> </a:t>
            </a:r>
          </a:p>
          <a:p>
            <a:pPr algn="ctr"/>
            <a:r>
              <a:rPr lang="es-CO" dirty="0"/>
              <a:t>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519C6FC-38B4-41C6-B030-C2B1068651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902"/>
          <a:stretch/>
        </p:blipFill>
        <p:spPr>
          <a:xfrm>
            <a:off x="868567" y="748008"/>
            <a:ext cx="7406866" cy="4001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135657"/>
      </p:ext>
    </p:extLst>
  </p:cSld>
  <p:clrMapOvr>
    <a:masterClrMapping/>
  </p:clrMapOvr>
</p:sld>
</file>

<file path=ppt/theme/theme1.xml><?xml version="1.0" encoding="utf-8"?>
<a:theme xmlns:a="http://schemas.openxmlformats.org/drawingml/2006/main" name="Snug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1727</TotalTime>
  <Words>1058</Words>
  <Application>Microsoft Office PowerPoint</Application>
  <PresentationFormat>On-screen Show (16:9)</PresentationFormat>
  <Paragraphs>525</Paragraphs>
  <Slides>44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Cabin</vt:lpstr>
      <vt:lpstr>Symbol</vt:lpstr>
      <vt:lpstr>Century Gothic</vt:lpstr>
      <vt:lpstr>Cabin Condensed</vt:lpstr>
      <vt:lpstr>Arial</vt:lpstr>
      <vt:lpstr>Snug</vt:lpstr>
      <vt:lpstr>NIOTE EMULADOR PARA EL DESARROLLO DE PROYECTOS IOT Y ANALITICAS DE DATOS </vt:lpstr>
      <vt:lpstr>Arquitectura</vt:lpstr>
      <vt:lpstr>PowerPoint Presentation</vt:lpstr>
      <vt:lpstr>PowerPoint Presentation</vt:lpstr>
      <vt:lpstr>PowerPoint Presentation</vt:lpstr>
      <vt:lpstr>Avances en el proyecto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Falta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Avances con respecto a la metodología establecida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NIOTE EMULADOR PARA DESARROLLO DE PROYECTOS IOT Y ANALITICAS DE DATO</dc:title>
  <dc:creator>Camilo y Roberth</dc:creator>
  <cp:lastModifiedBy>Camilo Andrés Díaz Gómez</cp:lastModifiedBy>
  <cp:revision>119</cp:revision>
  <dcterms:modified xsi:type="dcterms:W3CDTF">2020-10-19T20:01:17Z</dcterms:modified>
</cp:coreProperties>
</file>