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1" cy="2387600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903" indent="0" algn="ctr">
              <a:buNone/>
              <a:defRPr sz="1929"/>
            </a:lvl2pPr>
            <a:lvl3pPr marL="881805" indent="0" algn="ctr">
              <a:buNone/>
              <a:defRPr sz="1735"/>
            </a:lvl3pPr>
            <a:lvl4pPr marL="1322708" indent="0" algn="ctr">
              <a:buNone/>
              <a:defRPr sz="1543"/>
            </a:lvl4pPr>
            <a:lvl5pPr marL="1763610" indent="0" algn="ctr">
              <a:buNone/>
              <a:defRPr sz="1543"/>
            </a:lvl5pPr>
            <a:lvl6pPr marL="2204512" indent="0" algn="ctr">
              <a:buNone/>
              <a:defRPr sz="1543"/>
            </a:lvl6pPr>
            <a:lvl7pPr marL="2645415" indent="0" algn="ctr">
              <a:buNone/>
              <a:defRPr sz="1543"/>
            </a:lvl7pPr>
            <a:lvl8pPr marL="3086317" indent="0" algn="ctr">
              <a:buNone/>
              <a:defRPr sz="1543"/>
            </a:lvl8pPr>
            <a:lvl9pPr marL="3527220" indent="0" algn="ctr">
              <a:buNone/>
              <a:defRPr sz="154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4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4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1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5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903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80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3pPr>
            <a:lvl4pPr marL="132270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61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51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4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317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2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2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0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903" indent="0">
              <a:buNone/>
              <a:defRPr sz="1929" b="1"/>
            </a:lvl2pPr>
            <a:lvl3pPr marL="881805" indent="0">
              <a:buNone/>
              <a:defRPr sz="1735" b="1"/>
            </a:lvl3pPr>
            <a:lvl4pPr marL="1322708" indent="0">
              <a:buNone/>
              <a:defRPr sz="1543" b="1"/>
            </a:lvl4pPr>
            <a:lvl5pPr marL="1763610" indent="0">
              <a:buNone/>
              <a:defRPr sz="1543" b="1"/>
            </a:lvl5pPr>
            <a:lvl6pPr marL="2204512" indent="0">
              <a:buNone/>
              <a:defRPr sz="1543" b="1"/>
            </a:lvl6pPr>
            <a:lvl7pPr marL="2645415" indent="0">
              <a:buNone/>
              <a:defRPr sz="1543" b="1"/>
            </a:lvl7pPr>
            <a:lvl8pPr marL="3086317" indent="0">
              <a:buNone/>
              <a:defRPr sz="1543" b="1"/>
            </a:lvl8pPr>
            <a:lvl9pPr marL="3527220" indent="0">
              <a:buNone/>
              <a:defRPr sz="15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903" indent="0">
              <a:buNone/>
              <a:defRPr sz="1929" b="1"/>
            </a:lvl2pPr>
            <a:lvl3pPr marL="881805" indent="0">
              <a:buNone/>
              <a:defRPr sz="1735" b="1"/>
            </a:lvl3pPr>
            <a:lvl4pPr marL="1322708" indent="0">
              <a:buNone/>
              <a:defRPr sz="1543" b="1"/>
            </a:lvl4pPr>
            <a:lvl5pPr marL="1763610" indent="0">
              <a:buNone/>
              <a:defRPr sz="1543" b="1"/>
            </a:lvl5pPr>
            <a:lvl6pPr marL="2204512" indent="0">
              <a:buNone/>
              <a:defRPr sz="1543" b="1"/>
            </a:lvl6pPr>
            <a:lvl7pPr marL="2645415" indent="0">
              <a:buNone/>
              <a:defRPr sz="1543" b="1"/>
            </a:lvl7pPr>
            <a:lvl8pPr marL="3086317" indent="0">
              <a:buNone/>
              <a:defRPr sz="1543" b="1"/>
            </a:lvl8pPr>
            <a:lvl9pPr marL="3527220" indent="0">
              <a:buNone/>
              <a:defRPr sz="15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42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3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903" indent="0">
              <a:buNone/>
              <a:defRPr sz="1350"/>
            </a:lvl2pPr>
            <a:lvl3pPr marL="881805" indent="0">
              <a:buNone/>
              <a:defRPr sz="1158"/>
            </a:lvl3pPr>
            <a:lvl4pPr marL="1322708" indent="0">
              <a:buNone/>
              <a:defRPr sz="964"/>
            </a:lvl4pPr>
            <a:lvl5pPr marL="1763610" indent="0">
              <a:buNone/>
              <a:defRPr sz="964"/>
            </a:lvl5pPr>
            <a:lvl6pPr marL="2204512" indent="0">
              <a:buNone/>
              <a:defRPr sz="964"/>
            </a:lvl6pPr>
            <a:lvl7pPr marL="2645415" indent="0">
              <a:buNone/>
              <a:defRPr sz="964"/>
            </a:lvl7pPr>
            <a:lvl8pPr marL="3086317" indent="0">
              <a:buNone/>
              <a:defRPr sz="964"/>
            </a:lvl8pPr>
            <a:lvl9pPr marL="3527220" indent="0">
              <a:buNone/>
              <a:defRPr sz="9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5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086"/>
            </a:lvl1pPr>
            <a:lvl2pPr marL="440903" indent="0">
              <a:buNone/>
              <a:defRPr sz="2700"/>
            </a:lvl2pPr>
            <a:lvl3pPr marL="881805" indent="0">
              <a:buNone/>
              <a:defRPr sz="2314"/>
            </a:lvl3pPr>
            <a:lvl4pPr marL="1322708" indent="0">
              <a:buNone/>
              <a:defRPr sz="1929"/>
            </a:lvl4pPr>
            <a:lvl5pPr marL="1763610" indent="0">
              <a:buNone/>
              <a:defRPr sz="1929"/>
            </a:lvl5pPr>
            <a:lvl6pPr marL="2204512" indent="0">
              <a:buNone/>
              <a:defRPr sz="1929"/>
            </a:lvl6pPr>
            <a:lvl7pPr marL="2645415" indent="0">
              <a:buNone/>
              <a:defRPr sz="1929"/>
            </a:lvl7pPr>
            <a:lvl8pPr marL="3086317" indent="0">
              <a:buNone/>
              <a:defRPr sz="1929"/>
            </a:lvl8pPr>
            <a:lvl9pPr marL="3527220" indent="0">
              <a:buNone/>
              <a:defRPr sz="1929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903" indent="0">
              <a:buNone/>
              <a:defRPr sz="1350"/>
            </a:lvl2pPr>
            <a:lvl3pPr marL="881805" indent="0">
              <a:buNone/>
              <a:defRPr sz="1158"/>
            </a:lvl3pPr>
            <a:lvl4pPr marL="1322708" indent="0">
              <a:buNone/>
              <a:defRPr sz="964"/>
            </a:lvl4pPr>
            <a:lvl5pPr marL="1763610" indent="0">
              <a:buNone/>
              <a:defRPr sz="964"/>
            </a:lvl5pPr>
            <a:lvl6pPr marL="2204512" indent="0">
              <a:buNone/>
              <a:defRPr sz="964"/>
            </a:lvl6pPr>
            <a:lvl7pPr marL="2645415" indent="0">
              <a:buNone/>
              <a:defRPr sz="964"/>
            </a:lvl7pPr>
            <a:lvl8pPr marL="3086317" indent="0">
              <a:buNone/>
              <a:defRPr sz="964"/>
            </a:lvl8pPr>
            <a:lvl9pPr marL="3527220" indent="0">
              <a:buNone/>
              <a:defRPr sz="9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7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8" y="365798"/>
            <a:ext cx="10515425" cy="132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8" y="1826112"/>
            <a:ext cx="10515425" cy="435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8" y="6356827"/>
            <a:ext cx="2743847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58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6BD1783-8021-4323-97AD-2D3561FB4DCA}" type="datetimeFigureOut">
              <a:rPr lang="es-CO" smtClean="0"/>
              <a:t>6/08/2017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115" y="6356827"/>
            <a:ext cx="411577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5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866" y="6356827"/>
            <a:ext cx="2743847" cy="36435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89" smtClean="0">
                <a:solidFill>
                  <a:srgbClr val="898989"/>
                </a:solidFill>
              </a:defRPr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2pPr>
      <a:lvl3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3pPr>
      <a:lvl4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4pPr>
      <a:lvl5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5pPr>
      <a:lvl6pPr marL="414772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6pPr>
      <a:lvl7pPr marL="829544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7pPr>
      <a:lvl8pPr marL="1244316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8pPr>
      <a:lvl9pPr marL="1659087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0348" indent="-220348" algn="l" defTabSz="881390" rtl="0" eaLnBrk="1" fontAlgn="base" hangingPunct="1">
        <a:lnSpc>
          <a:spcPct val="90000"/>
        </a:lnSpc>
        <a:spcBef>
          <a:spcPts val="964"/>
        </a:spcBef>
        <a:spcAft>
          <a:spcPct val="0"/>
        </a:spcAft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61043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01738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542433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4pPr>
      <a:lvl5pPr marL="1983128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5pPr>
      <a:lvl6pPr marL="2424964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65866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306768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747671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40903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81805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8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6361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204512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45415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86317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52722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oticias.universia.net.co/estudiar-extranjero/noticia/2016/01/25/1135710/ingenieria-software-profesion-futuro.html" TargetMode="External"/><Relationship Id="rId2" Type="http://schemas.openxmlformats.org/officeDocument/2006/relationships/hyperlink" Target="http://definicion.de/ingenieria-de-softwa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Ingeniería del </a:t>
            </a:r>
            <a:r>
              <a:rPr lang="es-CO" dirty="0" smtClean="0"/>
              <a:t>Software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Edwin José Hernández</a:t>
            </a:r>
          </a:p>
          <a:p>
            <a:r>
              <a:rPr lang="es-CO" dirty="0"/>
              <a:t>e</a:t>
            </a:r>
            <a:r>
              <a:rPr lang="es-CO" dirty="0" smtClean="0"/>
              <a:t>dwinjose.hernandez@uptc.edu.co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20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Criterios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La arquitectura de software puede depender de:</a:t>
            </a:r>
          </a:p>
          <a:p>
            <a:endParaRPr lang="es-CO" dirty="0"/>
          </a:p>
          <a:p>
            <a:pPr marL="514350" indent="-514350">
              <a:buAutoNum type="arabicPeriod"/>
            </a:pPr>
            <a:r>
              <a:rPr lang="es-CO" dirty="0" smtClean="0"/>
              <a:t>Rendimiento: Se debe identificar las operaciones críticas, en un número de subsistemas, con tan poca comunicación entre ellos para priorizar el rendimiento.</a:t>
            </a:r>
          </a:p>
          <a:p>
            <a:pPr marL="514350" indent="-514350">
              <a:buAutoNum type="arabicPeriod"/>
            </a:pPr>
            <a:endParaRPr lang="es-CO" dirty="0" smtClean="0"/>
          </a:p>
          <a:p>
            <a:pPr marL="514350" indent="-514350">
              <a:buAutoNum type="arabicPeriod"/>
            </a:pPr>
            <a:r>
              <a:rPr lang="es-CO" dirty="0" smtClean="0"/>
              <a:t>Seguridad: Debe diseñarse para que las operaciones de seguridad se localicen en uno o pocos subsistemas, reduciendo costos y problemas de validación de seguridad.</a:t>
            </a:r>
          </a:p>
          <a:p>
            <a:pPr marL="514350" indent="-51435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08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Criterios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3. Disponibilidad: Se debe incluir componentes redundantes y que se pueda remplazar y actualizar sistemas, sin detener el sistema.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4. </a:t>
            </a:r>
            <a:r>
              <a:rPr lang="es-CO" dirty="0" err="1" smtClean="0"/>
              <a:t>Mantenibilidad</a:t>
            </a:r>
            <a:r>
              <a:rPr lang="es-CO" dirty="0" smtClean="0"/>
              <a:t>: Se debe usar componentes independientes que puedan modificarse con facilidad.</a:t>
            </a:r>
          </a:p>
          <a:p>
            <a:pPr marL="514350" indent="-51435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382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 smtClean="0"/>
              <a:t>Trade</a:t>
            </a:r>
            <a:r>
              <a:rPr lang="es-CO" dirty="0" smtClean="0"/>
              <a:t> </a:t>
            </a:r>
            <a:r>
              <a:rPr lang="es-CO" dirty="0" err="1" smtClean="0"/>
              <a:t>offs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Conflictos potenciales entre criterios de calidad, por ejemplo, hay componentes que mejoran rendimiento pero empeora </a:t>
            </a:r>
            <a:r>
              <a:rPr lang="es-CO" dirty="0" err="1" smtClean="0"/>
              <a:t>mantenibilidad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Si ambos requisitos son importantes debe encontrarse una solución intermedia.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344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Proceso creativo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¿Hay alguna arquitectura genérica que pueda servir como “plantilla” para el sistema que se quiere diseñar?</a:t>
            </a:r>
          </a:p>
          <a:p>
            <a:endParaRPr lang="es-CO" dirty="0" smtClean="0"/>
          </a:p>
          <a:p>
            <a:r>
              <a:rPr lang="es-CO" dirty="0" smtClean="0"/>
              <a:t>¿Qué estilos arquitectónicos son apropiados para el sistema?</a:t>
            </a:r>
          </a:p>
          <a:p>
            <a:endParaRPr lang="es-CO" dirty="0" smtClean="0"/>
          </a:p>
          <a:p>
            <a:r>
              <a:rPr lang="es-CO" dirty="0" smtClean="0"/>
              <a:t>¿Cómo se evalúa el diseño?</a:t>
            </a:r>
          </a:p>
          <a:p>
            <a:endParaRPr lang="es-CO" dirty="0" smtClean="0"/>
          </a:p>
          <a:p>
            <a:r>
              <a:rPr lang="es-CO" dirty="0" smtClean="0"/>
              <a:t>¿Cómo se debería documentar la arquitectura de software?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122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Arquitecturas “Plantillas”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Si bien cada sistema es único, el mismo dominio de la aplicación, suele tener arquitectura similar.</a:t>
            </a:r>
          </a:p>
          <a:p>
            <a:endParaRPr lang="es-CO" dirty="0"/>
          </a:p>
          <a:p>
            <a:r>
              <a:rPr lang="es-CO" dirty="0"/>
              <a:t>https://eseida.wikispaces.com/file/view/Tema+4+-+Dise%C3%B1o+Arquitect%C3%B3nico.pdf</a:t>
            </a:r>
          </a:p>
        </p:txBody>
      </p:sp>
    </p:spTree>
    <p:extLst>
      <p:ext uri="{BB962C8B-B14F-4D97-AF65-F5344CB8AC3E}">
        <p14:creationId xmlns:p14="http://schemas.microsoft.com/office/powerpoint/2010/main" val="21994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Infografía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>
                <a:hlinkClick r:id="rId2"/>
              </a:rPr>
              <a:t>http://definicion.de/ingenieria-de-software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noticias.universia.net.co/estudiar-extranjero/noticia/2016/01/25/1135710/ingenieria-software-profesion-futuro.html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https://es.slideshare.net/jpbthames/diseo-arquitectnico-9443843</a:t>
            </a:r>
          </a:p>
        </p:txBody>
      </p:sp>
    </p:spTree>
    <p:extLst>
      <p:ext uri="{BB962C8B-B14F-4D97-AF65-F5344CB8AC3E}">
        <p14:creationId xmlns:p14="http://schemas.microsoft.com/office/powerpoint/2010/main" val="22695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Importancia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En 2016 un informe de </a:t>
            </a:r>
            <a:r>
              <a:rPr lang="es-CO" sz="2400" dirty="0" err="1" smtClean="0"/>
              <a:t>Uniempresarial</a:t>
            </a:r>
            <a:r>
              <a:rPr lang="es-CO" sz="2400" dirty="0" smtClean="0"/>
              <a:t> determina que </a:t>
            </a:r>
            <a:r>
              <a:rPr lang="es-CO" sz="2400" dirty="0"/>
              <a:t>Colombia necesita ingenieros de </a:t>
            </a:r>
            <a:r>
              <a:rPr lang="es-CO" sz="2400" dirty="0" smtClean="0"/>
              <a:t>software, ya </a:t>
            </a:r>
            <a:r>
              <a:rPr lang="es-CO" sz="2400" dirty="0"/>
              <a:t>que de </a:t>
            </a:r>
            <a:r>
              <a:rPr lang="es-CO" sz="2400" dirty="0" smtClean="0"/>
              <a:t>los </a:t>
            </a:r>
            <a:r>
              <a:rPr lang="es-CO" sz="2400" dirty="0"/>
              <a:t>66 mil profesionales que se gradúan al año en esta disciplina, “14 mil se </a:t>
            </a:r>
            <a:r>
              <a:rPr lang="es-CO" sz="2400" dirty="0" smtClean="0"/>
              <a:t>enfocan </a:t>
            </a:r>
            <a:r>
              <a:rPr lang="es-CO" sz="2400" dirty="0"/>
              <a:t>en las TIC y solo 5.700 se dedican al desarrollo de software</a:t>
            </a:r>
            <a:r>
              <a:rPr lang="es-CO" sz="2400" dirty="0" smtClean="0"/>
              <a:t>.”</a:t>
            </a:r>
          </a:p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La mayor demanda son “aquellos </a:t>
            </a:r>
            <a:r>
              <a:rPr lang="es-CO" sz="2400" dirty="0"/>
              <a:t>con cualificaciones altamente especializadas, como es el caso de los Ingenieros de Sistemas con experiencia como programadores y desarrolladores</a:t>
            </a:r>
            <a:r>
              <a:rPr lang="es-CO" sz="24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169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Importancia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En </a:t>
            </a:r>
            <a:r>
              <a:rPr lang="es-CO" sz="2400" dirty="0"/>
              <a:t>Colombia </a:t>
            </a:r>
            <a:r>
              <a:rPr lang="es-CO" sz="2400" dirty="0" smtClean="0"/>
              <a:t>existe más de cien programas</a:t>
            </a:r>
            <a:r>
              <a:rPr lang="es-CO" sz="2400" dirty="0"/>
              <a:t> de pregrado, especialización y maestría en Ingeniería de Software e Ingeniería de Sistemas. </a:t>
            </a:r>
            <a:r>
              <a:rPr lang="es-CO" sz="2400" dirty="0" smtClean="0"/>
              <a:t>Los </a:t>
            </a:r>
            <a:r>
              <a:rPr lang="es-CO" sz="2400" dirty="0"/>
              <a:t>estudiantes recién graduados de estas carreras presentan una tasa de vinculación del 88,10% y un salario de entrada de $1.916.040.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2384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pPr algn="just"/>
            <a:r>
              <a:rPr lang="es-CO" dirty="0"/>
              <a:t> La Ingeniería de software hace referencia a los principios, </a:t>
            </a:r>
            <a:r>
              <a:rPr lang="es-CO" dirty="0" smtClean="0"/>
              <a:t>métodos, herramientas </a:t>
            </a:r>
            <a:r>
              <a:rPr lang="es-CO" dirty="0"/>
              <a:t>y técnicas existentes para desarrollar y mantener software de alta calidad. 	</a:t>
            </a:r>
            <a:endParaRPr lang="es-CO" dirty="0" smtClean="0"/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Es más que programación, el ingeniero de software se encarga de toda la gestión del proyecto, teniendo en cuenta factores como plazos determinados y presupuestos previstos.</a:t>
            </a: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03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pPr algn="just"/>
            <a:r>
              <a:rPr lang="es-CO" dirty="0"/>
              <a:t> </a:t>
            </a:r>
            <a:r>
              <a:rPr lang="es-CO" dirty="0"/>
              <a:t>La ingeniería de software, </a:t>
            </a:r>
            <a:r>
              <a:rPr lang="es-CO" dirty="0" smtClean="0"/>
              <a:t>por lo tanto, incluye </a:t>
            </a:r>
            <a:r>
              <a:rPr lang="es-CO" dirty="0"/>
              <a:t>el análisis previo de la situación, el diseño del proyecto, el desarrollo del software, las pruebas necesarias para confirmar su correcto funcionamiento y la implementación </a:t>
            </a:r>
            <a:r>
              <a:rPr lang="es-CO" dirty="0" smtClean="0"/>
              <a:t>y mantenimiento del</a:t>
            </a:r>
            <a:r>
              <a:rPr lang="es-CO" dirty="0"/>
              <a:t> sistema.</a:t>
            </a:r>
          </a:p>
        </p:txBody>
      </p:sp>
    </p:spTree>
    <p:extLst>
      <p:ext uri="{BB962C8B-B14F-4D97-AF65-F5344CB8AC3E}">
        <p14:creationId xmlns:p14="http://schemas.microsoft.com/office/powerpoint/2010/main" val="64215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Arquitectura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 smtClean="0"/>
          </a:p>
          <a:p>
            <a:pPr algn="just"/>
            <a:r>
              <a:rPr lang="es-CO" dirty="0" smtClean="0"/>
              <a:t>U</a:t>
            </a:r>
            <a:r>
              <a:rPr lang="es-CO" dirty="0"/>
              <a:t>n campo </a:t>
            </a:r>
            <a:r>
              <a:rPr lang="es-CO" dirty="0" smtClean="0"/>
              <a:t>en la </a:t>
            </a:r>
            <a:r>
              <a:rPr lang="es-CO" dirty="0"/>
              <a:t>ingeniería de software es la </a:t>
            </a:r>
            <a:r>
              <a:rPr lang="es-CO" dirty="0" smtClean="0"/>
              <a:t>arquitectura</a:t>
            </a:r>
            <a:r>
              <a:rPr lang="es-CO" dirty="0"/>
              <a:t> de sistemas, </a:t>
            </a:r>
            <a:r>
              <a:rPr lang="es-CO" dirty="0" smtClean="0"/>
              <a:t>que consiste </a:t>
            </a:r>
            <a:r>
              <a:rPr lang="es-CO" dirty="0"/>
              <a:t>en determinar y esquematizar la estructura general del proyecto, diagramando su esqueleto con un grado relativamente alto de especificidad y señalando los distintos componentes que serán necesarios para llevar a cabo el desarrollo, tales como aplicaciones complementarias y bases de datos. </a:t>
            </a:r>
            <a:r>
              <a:rPr lang="es-CO" dirty="0"/>
              <a:t>Se trata de un punto fundamental del proceso, y es muchas veces la clave del éxito de un producto informático.</a:t>
            </a:r>
          </a:p>
        </p:txBody>
      </p:sp>
    </p:spTree>
    <p:extLst>
      <p:ext uri="{BB962C8B-B14F-4D97-AF65-F5344CB8AC3E}">
        <p14:creationId xmlns:p14="http://schemas.microsoft.com/office/powerpoint/2010/main" val="310415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Diseño Arquitectónico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r>
              <a:rPr lang="es-CO" sz="2000" dirty="0" smtClean="0"/>
              <a:t>Diseño Arquitectónico. </a:t>
            </a:r>
            <a:r>
              <a:rPr lang="es-CO" sz="2000" dirty="0"/>
              <a:t>Tomado de http://www.lsi.us.es/docencia/get.php?id=5807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14" y="1734307"/>
            <a:ext cx="4514984" cy="45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Ventajas Diseño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1. Comunicación con los usuarios.</a:t>
            </a:r>
          </a:p>
          <a:p>
            <a:endParaRPr lang="es-CO" dirty="0"/>
          </a:p>
          <a:p>
            <a:r>
              <a:rPr lang="es-CO" dirty="0" smtClean="0"/>
              <a:t>2. Análisis del sistema.</a:t>
            </a:r>
          </a:p>
          <a:p>
            <a:endParaRPr lang="es-CO" dirty="0"/>
          </a:p>
          <a:p>
            <a:r>
              <a:rPr lang="es-CO" dirty="0" smtClean="0"/>
              <a:t>3. Reutilización a gran escala.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76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Otras 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Fuerza a los diseñadores a considerar aspectos de diseño claves en etapas tempranas del proceso.</a:t>
            </a:r>
          </a:p>
          <a:p>
            <a:endParaRPr lang="es-CO" dirty="0" smtClean="0"/>
          </a:p>
          <a:p>
            <a:r>
              <a:rPr lang="es-CO" dirty="0" smtClean="0"/>
              <a:t>Sirve como plan de diseño para negociar los requisitos del sistema y estructuras discusiones con clientes, desarrolladores y gestores.</a:t>
            </a:r>
          </a:p>
          <a:p>
            <a:endParaRPr lang="es-CO" dirty="0" smtClean="0"/>
          </a:p>
          <a:p>
            <a:r>
              <a:rPr lang="es-CO" dirty="0" smtClean="0"/>
              <a:t>Oculta detalles y permite centrarse en abstracciones claves del sistema.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513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FA55C266-7B8D-45D1-B88D-55C8E3E0A5F9}" vid="{3E5989BA-F57A-4AF0-8C76-B4D7E9A7B2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308</TotalTime>
  <Words>454</Words>
  <Application>Microsoft Office PowerPoint</Application>
  <PresentationFormat>Panorámica</PresentationFormat>
  <Paragraphs>89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Tema1</vt:lpstr>
      <vt:lpstr>Ingeniería del Software</vt:lpstr>
      <vt:lpstr>Importancia</vt:lpstr>
      <vt:lpstr>Importancia</vt:lpstr>
      <vt:lpstr>Presentación</vt:lpstr>
      <vt:lpstr>Presentación</vt:lpstr>
      <vt:lpstr>Arquitectura</vt:lpstr>
      <vt:lpstr>Diseño Arquitectónico</vt:lpstr>
      <vt:lpstr>Ventajas Diseño</vt:lpstr>
      <vt:lpstr>Otras ventajas</vt:lpstr>
      <vt:lpstr>Criterios</vt:lpstr>
      <vt:lpstr>Criterios</vt:lpstr>
      <vt:lpstr>Trade offs</vt:lpstr>
      <vt:lpstr>Proceso creativo</vt:lpstr>
      <vt:lpstr>Arquitecturas “Plantillas”</vt:lpstr>
      <vt:lpstr>Infografía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Atributos de Calidad y Tácticas</dc:title>
  <dc:creator>HG</dc:creator>
  <cp:lastModifiedBy>HG</cp:lastModifiedBy>
  <cp:revision>45</cp:revision>
  <dcterms:created xsi:type="dcterms:W3CDTF">2017-05-01T13:48:56Z</dcterms:created>
  <dcterms:modified xsi:type="dcterms:W3CDTF">2017-08-06T22:07:44Z</dcterms:modified>
</cp:coreProperties>
</file>