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4" r:id="rId7"/>
    <p:sldId id="275"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C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9C5F989-24A7-4A36-B949-B038EA5ADBAE}" type="slidenum">
              <a:rPr lang="es-CO" smtClean="0"/>
              <a:t>‹Nº›</a:t>
            </a:fld>
            <a:endParaRPr lang="es-C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737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56646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16047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932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51950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9657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91449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46635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64410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49609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07A82FA-895D-40C7-8C69-E55EED41ED28}" type="datetimeFigureOut">
              <a:rPr lang="es-CO" smtClean="0"/>
              <a:t>19/05/2017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55571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29396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7A82FA-895D-40C7-8C69-E55EED41ED28}" type="datetimeFigureOut">
              <a:rPr lang="es-CO" smtClean="0"/>
              <a:t>19/05/2017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08298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07A82FA-895D-40C7-8C69-E55EED41ED28}" type="datetimeFigureOut">
              <a:rPr lang="es-CO" smtClean="0"/>
              <a:t>19/05/2017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2554796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A82FA-895D-40C7-8C69-E55EED41ED28}" type="datetimeFigureOut">
              <a:rPr lang="es-CO" smtClean="0"/>
              <a:t>19/05/2017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310370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18580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7A82FA-895D-40C7-8C69-E55EED41ED28}" type="datetimeFigureOut">
              <a:rPr lang="es-CO" smtClean="0"/>
              <a:t>19/05/2017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9C5F989-24A7-4A36-B949-B038EA5ADBAE}" type="slidenum">
              <a:rPr lang="es-CO" smtClean="0"/>
              <a:t>‹Nº›</a:t>
            </a:fld>
            <a:endParaRPr lang="es-CO"/>
          </a:p>
        </p:txBody>
      </p:sp>
    </p:spTree>
    <p:extLst>
      <p:ext uri="{BB962C8B-B14F-4D97-AF65-F5344CB8AC3E}">
        <p14:creationId xmlns:p14="http://schemas.microsoft.com/office/powerpoint/2010/main" val="126404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07A82FA-895D-40C7-8C69-E55EED41ED28}" type="datetimeFigureOut">
              <a:rPr lang="es-CO" smtClean="0"/>
              <a:t>19/05/2017</a:t>
            </a:fld>
            <a:endParaRPr lang="es-C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C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9C5F989-24A7-4A36-B949-B038EA5ADBAE}" type="slidenum">
              <a:rPr lang="es-CO" smtClean="0"/>
              <a:t>‹Nº›</a:t>
            </a:fld>
            <a:endParaRPr lang="es-CO"/>
          </a:p>
        </p:txBody>
      </p:sp>
    </p:spTree>
    <p:extLst>
      <p:ext uri="{BB962C8B-B14F-4D97-AF65-F5344CB8AC3E}">
        <p14:creationId xmlns:p14="http://schemas.microsoft.com/office/powerpoint/2010/main" val="593839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LEVANTAMIENTO DE REQUISITOS: MIZAPAS</a:t>
            </a:r>
            <a:endParaRPr lang="es-CO" dirty="0"/>
          </a:p>
        </p:txBody>
      </p:sp>
      <p:sp>
        <p:nvSpPr>
          <p:cNvPr id="3" name="Subtítulo 2"/>
          <p:cNvSpPr>
            <a:spLocks noGrp="1"/>
          </p:cNvSpPr>
          <p:nvPr>
            <p:ph type="subTitle" idx="1"/>
          </p:nvPr>
        </p:nvSpPr>
        <p:spPr/>
        <p:txBody>
          <a:bodyPr/>
          <a:lstStyle/>
          <a:p>
            <a:r>
              <a:rPr lang="es-CO" dirty="0" smtClean="0"/>
              <a:t>Camilo Bonilla</a:t>
            </a:r>
          </a:p>
          <a:p>
            <a:r>
              <a:rPr lang="es-CO" dirty="0" smtClean="0"/>
              <a:t>Oswaldo Boada</a:t>
            </a:r>
          </a:p>
          <a:p>
            <a:r>
              <a:rPr lang="es-CO" dirty="0" smtClean="0"/>
              <a:t>Megan Ibagué</a:t>
            </a:r>
            <a:endParaRPr lang="es-CO" dirty="0"/>
          </a:p>
        </p:txBody>
      </p:sp>
    </p:spTree>
    <p:extLst>
      <p:ext uri="{BB962C8B-B14F-4D97-AF65-F5344CB8AC3E}">
        <p14:creationId xmlns:p14="http://schemas.microsoft.com/office/powerpoint/2010/main" val="170423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4544" y="0"/>
            <a:ext cx="10396882" cy="1151965"/>
          </a:xfrm>
        </p:spPr>
        <p:txBody>
          <a:bodyPr/>
          <a:lstStyle/>
          <a:p>
            <a:r>
              <a:rPr lang="es-CO" dirty="0" smtClean="0"/>
              <a:t>CONTACTO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076471" y="836024"/>
            <a:ext cx="6968866" cy="4745132"/>
          </a:xfrm>
          <a:prstGeom prst="rect">
            <a:avLst/>
          </a:prstGeom>
        </p:spPr>
      </p:pic>
    </p:spTree>
    <p:extLst>
      <p:ext uri="{BB962C8B-B14F-4D97-AF65-F5344CB8AC3E}">
        <p14:creationId xmlns:p14="http://schemas.microsoft.com/office/powerpoint/2010/main" val="189331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272672" y="1841863"/>
            <a:ext cx="9341444" cy="2871629"/>
          </a:xfrm>
          <a:prstGeom prst="rect">
            <a:avLst/>
          </a:prstGeom>
        </p:spPr>
      </p:pic>
    </p:spTree>
    <p:extLst>
      <p:ext uri="{BB962C8B-B14F-4D97-AF65-F5344CB8AC3E}">
        <p14:creationId xmlns:p14="http://schemas.microsoft.com/office/powerpoint/2010/main" val="2090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4880" y="0"/>
            <a:ext cx="10396882" cy="1151965"/>
          </a:xfrm>
        </p:spPr>
        <p:txBody>
          <a:bodyPr/>
          <a:lstStyle/>
          <a:p>
            <a:r>
              <a:rPr lang="es-CO" dirty="0" smtClean="0"/>
              <a:t>LISTAR PRODUCTOS</a:t>
            </a:r>
            <a:endParaRPr lang="es-CO" dirty="0"/>
          </a:p>
        </p:txBody>
      </p:sp>
      <p:pic>
        <p:nvPicPr>
          <p:cNvPr id="4" name="Marcador de contenido 3"/>
          <p:cNvPicPr>
            <a:picLocks noGrp="1" noChangeAspect="1"/>
          </p:cNvPicPr>
          <p:nvPr>
            <p:ph sz="quarter" idx="13"/>
          </p:nvPr>
        </p:nvPicPr>
        <p:blipFill>
          <a:blip r:embed="rId2"/>
          <a:stretch>
            <a:fillRect/>
          </a:stretch>
        </p:blipFill>
        <p:spPr>
          <a:xfrm>
            <a:off x="2769326" y="880790"/>
            <a:ext cx="6726225" cy="4563017"/>
          </a:xfrm>
          <a:prstGeom prst="rect">
            <a:avLst/>
          </a:prstGeom>
        </p:spPr>
      </p:pic>
      <p:sp>
        <p:nvSpPr>
          <p:cNvPr id="5" name="Rectángulo 4"/>
          <p:cNvSpPr/>
          <p:nvPr/>
        </p:nvSpPr>
        <p:spPr>
          <a:xfrm>
            <a:off x="4023360" y="4846320"/>
            <a:ext cx="940526"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Agregar</a:t>
            </a:r>
            <a:endParaRPr lang="es-CO" dirty="0"/>
          </a:p>
        </p:txBody>
      </p:sp>
      <p:sp>
        <p:nvSpPr>
          <p:cNvPr id="6" name="Rectángulo 5"/>
          <p:cNvSpPr/>
          <p:nvPr/>
        </p:nvSpPr>
        <p:spPr>
          <a:xfrm>
            <a:off x="5364860" y="4846319"/>
            <a:ext cx="767578"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Editar</a:t>
            </a:r>
            <a:endParaRPr lang="es-CO" dirty="0"/>
          </a:p>
        </p:txBody>
      </p:sp>
      <p:sp>
        <p:nvSpPr>
          <p:cNvPr id="7" name="Rectángulo 6"/>
          <p:cNvSpPr/>
          <p:nvPr/>
        </p:nvSpPr>
        <p:spPr>
          <a:xfrm>
            <a:off x="6528407" y="4846318"/>
            <a:ext cx="1031013" cy="23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Eliminar</a:t>
            </a:r>
            <a:endParaRPr lang="es-CO" dirty="0"/>
          </a:p>
        </p:txBody>
      </p:sp>
    </p:spTree>
    <p:extLst>
      <p:ext uri="{BB962C8B-B14F-4D97-AF65-F5344CB8AC3E}">
        <p14:creationId xmlns:p14="http://schemas.microsoft.com/office/powerpoint/2010/main" val="360833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2177924" y="2390504"/>
            <a:ext cx="8443811" cy="2215628"/>
          </a:xfrm>
          <a:prstGeom prst="rect">
            <a:avLst/>
          </a:prstGeom>
        </p:spPr>
      </p:pic>
    </p:spTree>
    <p:extLst>
      <p:ext uri="{BB962C8B-B14F-4D97-AF65-F5344CB8AC3E}">
        <p14:creationId xmlns:p14="http://schemas.microsoft.com/office/powerpoint/2010/main" val="49302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978" y="137160"/>
            <a:ext cx="10396882" cy="1151965"/>
          </a:xfrm>
        </p:spPr>
        <p:txBody>
          <a:bodyPr/>
          <a:lstStyle/>
          <a:p>
            <a:r>
              <a:rPr lang="es-CO" dirty="0" smtClean="0"/>
              <a:t>AGREGAR PRODUCTO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019246" y="1058091"/>
            <a:ext cx="6895461" cy="4654437"/>
          </a:xfrm>
          <a:prstGeom prst="rect">
            <a:avLst/>
          </a:prstGeom>
        </p:spPr>
      </p:pic>
    </p:spTree>
    <p:extLst>
      <p:ext uri="{BB962C8B-B14F-4D97-AF65-F5344CB8AC3E}">
        <p14:creationId xmlns:p14="http://schemas.microsoft.com/office/powerpoint/2010/main" val="379837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437962" y="1149531"/>
            <a:ext cx="8012030" cy="3487783"/>
          </a:xfrm>
          <a:prstGeom prst="rect">
            <a:avLst/>
          </a:prstGeom>
        </p:spPr>
      </p:pic>
    </p:spTree>
    <p:extLst>
      <p:ext uri="{BB962C8B-B14F-4D97-AF65-F5344CB8AC3E}">
        <p14:creationId xmlns:p14="http://schemas.microsoft.com/office/powerpoint/2010/main" val="41764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2738" y="163286"/>
            <a:ext cx="10396882" cy="1151965"/>
          </a:xfrm>
        </p:spPr>
        <p:txBody>
          <a:bodyPr/>
          <a:lstStyle/>
          <a:p>
            <a:r>
              <a:rPr lang="es-CO" dirty="0" smtClean="0"/>
              <a:t>LISTA DE PRODUCTOS GENERALES</a:t>
            </a:r>
            <a:endParaRPr lang="es-CO" dirty="0"/>
          </a:p>
        </p:txBody>
      </p:sp>
      <p:pic>
        <p:nvPicPr>
          <p:cNvPr id="4" name="Imagen 3"/>
          <p:cNvPicPr>
            <a:picLocks noChangeAspect="1"/>
          </p:cNvPicPr>
          <p:nvPr/>
        </p:nvPicPr>
        <p:blipFill>
          <a:blip r:embed="rId2"/>
          <a:stretch>
            <a:fillRect/>
          </a:stretch>
        </p:blipFill>
        <p:spPr>
          <a:xfrm>
            <a:off x="2312125" y="1096356"/>
            <a:ext cx="6505303" cy="4434693"/>
          </a:xfrm>
          <a:prstGeom prst="rect">
            <a:avLst/>
          </a:prstGeom>
        </p:spPr>
      </p:pic>
    </p:spTree>
    <p:extLst>
      <p:ext uri="{BB962C8B-B14F-4D97-AF65-F5344CB8AC3E}">
        <p14:creationId xmlns:p14="http://schemas.microsoft.com/office/powerpoint/2010/main" val="38671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336990" y="2246811"/>
            <a:ext cx="9342848" cy="2478382"/>
          </a:xfrm>
          <a:prstGeom prst="rect">
            <a:avLst/>
          </a:prstGeom>
        </p:spPr>
      </p:pic>
    </p:spTree>
    <p:extLst>
      <p:ext uri="{BB962C8B-B14F-4D97-AF65-F5344CB8AC3E}">
        <p14:creationId xmlns:p14="http://schemas.microsoft.com/office/powerpoint/2010/main" val="177677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3916" y="0"/>
            <a:ext cx="10396882" cy="1151965"/>
          </a:xfrm>
        </p:spPr>
        <p:txBody>
          <a:bodyPr/>
          <a:lstStyle/>
          <a:p>
            <a:r>
              <a:rPr lang="es-CO" dirty="0" smtClean="0"/>
              <a:t>ESPECIFICACIÓN DE PRODUCTO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2194560" y="927464"/>
            <a:ext cx="6850994" cy="4670352"/>
          </a:xfrm>
          <a:prstGeom prst="rect">
            <a:avLst/>
          </a:prstGeom>
        </p:spPr>
      </p:pic>
    </p:spTree>
    <p:extLst>
      <p:ext uri="{BB962C8B-B14F-4D97-AF65-F5344CB8AC3E}">
        <p14:creationId xmlns:p14="http://schemas.microsoft.com/office/powerpoint/2010/main" val="13870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668636" y="2338251"/>
            <a:ext cx="10188765" cy="3122023"/>
          </a:xfrm>
          <a:prstGeom prst="rect">
            <a:avLst/>
          </a:prstGeom>
        </p:spPr>
      </p:pic>
    </p:spTree>
    <p:extLst>
      <p:ext uri="{BB962C8B-B14F-4D97-AF65-F5344CB8AC3E}">
        <p14:creationId xmlns:p14="http://schemas.microsoft.com/office/powerpoint/2010/main" val="367891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3044" y="111034"/>
            <a:ext cx="10396882" cy="1151965"/>
          </a:xfrm>
        </p:spPr>
        <p:txBody>
          <a:bodyPr/>
          <a:lstStyle/>
          <a:p>
            <a:r>
              <a:rPr lang="es-CO" dirty="0" smtClean="0"/>
              <a:t>REQUISITOS FUNCIONALES</a:t>
            </a:r>
            <a:endParaRPr lang="es-CO" dirty="0"/>
          </a:p>
        </p:txBody>
      </p:sp>
      <p:graphicFrame>
        <p:nvGraphicFramePr>
          <p:cNvPr id="4" name="Marcador de contenido 3"/>
          <p:cNvGraphicFramePr>
            <a:graphicFrameLocks noGrp="1"/>
          </p:cNvGraphicFramePr>
          <p:nvPr>
            <p:ph sz="quarter" idx="13"/>
            <p:extLst>
              <p:ext uri="{D42A27DB-BD31-4B8C-83A1-F6EECF244321}">
                <p14:modId xmlns:p14="http://schemas.microsoft.com/office/powerpoint/2010/main" val="4156255827"/>
              </p:ext>
            </p:extLst>
          </p:nvPr>
        </p:nvGraphicFramePr>
        <p:xfrm>
          <a:off x="796835" y="1123407"/>
          <a:ext cx="10345783" cy="5141289"/>
        </p:xfrm>
        <a:graphic>
          <a:graphicData uri="http://schemas.openxmlformats.org/drawingml/2006/table">
            <a:tbl>
              <a:tblPr firstRow="1" firstCol="1" bandRow="1">
                <a:tableStyleId>{5C22544A-7EE6-4342-B048-85BDC9FD1C3A}</a:tableStyleId>
              </a:tblPr>
              <a:tblGrid>
                <a:gridCol w="1169357">
                  <a:extLst>
                    <a:ext uri="{9D8B030D-6E8A-4147-A177-3AD203B41FA5}">
                      <a16:colId xmlns:a16="http://schemas.microsoft.com/office/drawing/2014/main" val="2463883913"/>
                    </a:ext>
                  </a:extLst>
                </a:gridCol>
                <a:gridCol w="3913788">
                  <a:extLst>
                    <a:ext uri="{9D8B030D-6E8A-4147-A177-3AD203B41FA5}">
                      <a16:colId xmlns:a16="http://schemas.microsoft.com/office/drawing/2014/main" val="46392719"/>
                    </a:ext>
                  </a:extLst>
                </a:gridCol>
                <a:gridCol w="3462401">
                  <a:extLst>
                    <a:ext uri="{9D8B030D-6E8A-4147-A177-3AD203B41FA5}">
                      <a16:colId xmlns:a16="http://schemas.microsoft.com/office/drawing/2014/main" val="3572881960"/>
                    </a:ext>
                  </a:extLst>
                </a:gridCol>
                <a:gridCol w="1800237">
                  <a:extLst>
                    <a:ext uri="{9D8B030D-6E8A-4147-A177-3AD203B41FA5}">
                      <a16:colId xmlns:a16="http://schemas.microsoft.com/office/drawing/2014/main" val="2217152135"/>
                    </a:ext>
                  </a:extLst>
                </a:gridCol>
              </a:tblGrid>
              <a:tr h="205447">
                <a:tc>
                  <a:txBody>
                    <a:bodyPr/>
                    <a:lstStyle/>
                    <a:p>
                      <a:pPr algn="l">
                        <a:lnSpc>
                          <a:spcPct val="115000"/>
                        </a:lnSpc>
                        <a:spcAft>
                          <a:spcPts val="0"/>
                        </a:spcAft>
                      </a:pPr>
                      <a:r>
                        <a:rPr lang="es-CO" sz="1600">
                          <a:effectLst/>
                          <a:latin typeface="Agency FB" panose="020B0503020202020204" pitchFamily="34" charset="0"/>
                        </a:rPr>
                        <a:t>ORDEN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NOMBRE</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DFESCRIPCIÓN</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dirty="0">
                          <a:effectLst/>
                          <a:latin typeface="Agency FB" panose="020B0503020202020204" pitchFamily="34" charset="0"/>
                        </a:rPr>
                        <a:t>PRIORIDAD</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3481602468"/>
                  </a:ext>
                </a:extLst>
              </a:tr>
              <a:tr h="1048894">
                <a:tc>
                  <a:txBody>
                    <a:bodyPr/>
                    <a:lstStyle/>
                    <a:p>
                      <a:pPr algn="l">
                        <a:lnSpc>
                          <a:spcPct val="115000"/>
                        </a:lnSpc>
                        <a:spcAft>
                          <a:spcPts val="0"/>
                        </a:spcAft>
                      </a:pPr>
                      <a:r>
                        <a:rPr lang="es-CO" sz="1600">
                          <a:effectLst/>
                          <a:latin typeface="Agency FB" panose="020B0503020202020204" pitchFamily="34" charset="0"/>
                        </a:rPr>
                        <a:t>RQF_01</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REGISTRAR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La plataforma web permite registrar los productos disponibles en bodega, con tallas, precios y modelos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ALTA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323547120"/>
                  </a:ext>
                </a:extLst>
              </a:tr>
              <a:tr h="616343">
                <a:tc>
                  <a:txBody>
                    <a:bodyPr/>
                    <a:lstStyle/>
                    <a:p>
                      <a:pPr algn="l">
                        <a:lnSpc>
                          <a:spcPct val="115000"/>
                        </a:lnSpc>
                        <a:spcAft>
                          <a:spcPts val="0"/>
                        </a:spcAft>
                      </a:pPr>
                      <a:r>
                        <a:rPr lang="es-CO" sz="1600">
                          <a:effectLst/>
                          <a:latin typeface="Agency FB" panose="020B0503020202020204" pitchFamily="34" charset="0"/>
                        </a:rPr>
                        <a:t>RQF_02</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LISTAR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 los clientes ver todos los productos disponibles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BAJA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1726679276"/>
                  </a:ext>
                </a:extLst>
              </a:tr>
              <a:tr h="821792">
                <a:tc>
                  <a:txBody>
                    <a:bodyPr/>
                    <a:lstStyle/>
                    <a:p>
                      <a:pPr algn="l">
                        <a:lnSpc>
                          <a:spcPct val="115000"/>
                        </a:lnSpc>
                        <a:spcAft>
                          <a:spcPts val="0"/>
                        </a:spcAft>
                      </a:pPr>
                      <a:r>
                        <a:rPr lang="es-CO" sz="1600" dirty="0">
                          <a:effectLst/>
                          <a:latin typeface="Agency FB" panose="020B0503020202020204" pitchFamily="34" charset="0"/>
                        </a:rPr>
                        <a:t>RQF_03</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CONSULTAR PRECIO</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al usuario enviar una solicitud de información acerca de algún producto especifico.</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MEDIA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695764138"/>
                  </a:ext>
                </a:extLst>
              </a:tr>
              <a:tr h="821792">
                <a:tc>
                  <a:txBody>
                    <a:bodyPr/>
                    <a:lstStyle/>
                    <a:p>
                      <a:pPr algn="l">
                        <a:lnSpc>
                          <a:spcPct val="115000"/>
                        </a:lnSpc>
                        <a:spcAft>
                          <a:spcPts val="0"/>
                        </a:spcAft>
                      </a:pPr>
                      <a:r>
                        <a:rPr lang="es-CO" sz="1600">
                          <a:effectLst/>
                          <a:latin typeface="Agency FB" panose="020B0503020202020204" pitchFamily="34" charset="0"/>
                        </a:rPr>
                        <a:t>RQF_04</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RETIRAR PRODUCTOS DE LA PLATAFORMA</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El sistema permite al administrador eliminar aquellos productos ya vendidos.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ALTA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1572531703"/>
                  </a:ext>
                </a:extLst>
              </a:tr>
              <a:tr h="790123">
                <a:tc>
                  <a:txBody>
                    <a:bodyPr/>
                    <a:lstStyle/>
                    <a:p>
                      <a:pPr algn="l">
                        <a:lnSpc>
                          <a:spcPct val="115000"/>
                        </a:lnSpc>
                        <a:spcAft>
                          <a:spcPts val="0"/>
                        </a:spcAft>
                      </a:pPr>
                      <a:r>
                        <a:rPr lang="es-CO" sz="1600">
                          <a:effectLst/>
                          <a:latin typeface="Agency FB" panose="020B0503020202020204" pitchFamily="34" charset="0"/>
                        </a:rPr>
                        <a:t>RQF_05</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FILTRAR PRODUCTOS</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just">
                        <a:spcAft>
                          <a:spcPts val="0"/>
                        </a:spcAft>
                      </a:pPr>
                      <a:r>
                        <a:rPr lang="es-CO" sz="1600">
                          <a:effectLst/>
                          <a:latin typeface="Agency FB" panose="020B0503020202020204" pitchFamily="34" charset="0"/>
                        </a:rPr>
                        <a:t>El sistema permite al usuario filtrar productos, por tallas y modelos</a:t>
                      </a:r>
                    </a:p>
                    <a:p>
                      <a:pPr algn="l">
                        <a:lnSpc>
                          <a:spcPct val="115000"/>
                        </a:lnSpc>
                        <a:spcAft>
                          <a:spcPts val="0"/>
                        </a:spcAft>
                      </a:pPr>
                      <a:r>
                        <a:rPr lang="es-CO" sz="1600">
                          <a:effectLst/>
                          <a:latin typeface="Agency FB" panose="020B0503020202020204" pitchFamily="34" charset="0"/>
                        </a:rPr>
                        <a:t>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BAJA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3112379847"/>
                  </a:ext>
                </a:extLst>
              </a:tr>
              <a:tr h="790123">
                <a:tc>
                  <a:txBody>
                    <a:bodyPr/>
                    <a:lstStyle/>
                    <a:p>
                      <a:pPr algn="l">
                        <a:lnSpc>
                          <a:spcPct val="115000"/>
                        </a:lnSpc>
                        <a:spcAft>
                          <a:spcPts val="0"/>
                        </a:spcAft>
                      </a:pPr>
                      <a:r>
                        <a:rPr lang="es-CO" sz="1600">
                          <a:effectLst/>
                          <a:latin typeface="Agency FB" panose="020B0503020202020204" pitchFamily="34" charset="0"/>
                        </a:rPr>
                        <a:t>RQF_6</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l">
                        <a:lnSpc>
                          <a:spcPct val="115000"/>
                        </a:lnSpc>
                        <a:spcAft>
                          <a:spcPts val="0"/>
                        </a:spcAft>
                      </a:pPr>
                      <a:r>
                        <a:rPr lang="es-CO" sz="1600">
                          <a:effectLst/>
                          <a:latin typeface="Agency FB" panose="020B0503020202020204" pitchFamily="34" charset="0"/>
                        </a:rPr>
                        <a:t>PAGOS EN LINEA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just">
                        <a:spcAft>
                          <a:spcPts val="0"/>
                        </a:spcAft>
                      </a:pPr>
                      <a:r>
                        <a:rPr lang="es-CO" sz="1600">
                          <a:effectLst/>
                          <a:latin typeface="Agency FB" panose="020B0503020202020204" pitchFamily="34" charset="0"/>
                        </a:rPr>
                        <a:t>El sistema permite al usuario pagar el producto requerido, de forma online.</a:t>
                      </a:r>
                    </a:p>
                    <a:p>
                      <a:pPr algn="l">
                        <a:lnSpc>
                          <a:spcPct val="115000"/>
                        </a:lnSpc>
                        <a:spcAft>
                          <a:spcPts val="0"/>
                        </a:spcAft>
                      </a:pPr>
                      <a:r>
                        <a:rPr lang="es-CO" sz="1600">
                          <a:effectLst/>
                          <a:latin typeface="Agency FB" panose="020B0503020202020204" pitchFamily="34" charset="0"/>
                        </a:rPr>
                        <a:t> </a:t>
                      </a:r>
                      <a:endParaRPr lang="es-CO" sz="160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tc>
                  <a:txBody>
                    <a:bodyPr/>
                    <a:lstStyle/>
                    <a:p>
                      <a:pPr algn="ctr">
                        <a:lnSpc>
                          <a:spcPct val="115000"/>
                        </a:lnSpc>
                        <a:spcAft>
                          <a:spcPts val="0"/>
                        </a:spcAft>
                      </a:pPr>
                      <a:r>
                        <a:rPr lang="es-CO" sz="1600" dirty="0">
                          <a:effectLst/>
                          <a:latin typeface="Agency FB" panose="020B0503020202020204" pitchFamily="34" charset="0"/>
                        </a:rPr>
                        <a:t>MEDIA</a:t>
                      </a:r>
                      <a:endParaRPr lang="es-CO" sz="1600" dirty="0">
                        <a:effectLst/>
                        <a:latin typeface="Agency FB" panose="020B0503020202020204" pitchFamily="34" charset="0"/>
                        <a:ea typeface="Calibri" panose="020F0502020204030204" pitchFamily="34" charset="0"/>
                        <a:cs typeface="Times New Roman" panose="02020603050405020304" pitchFamily="18" charset="0"/>
                      </a:endParaRPr>
                    </a:p>
                  </a:txBody>
                  <a:tcPr marL="62423" marR="62423" marT="0" marB="0"/>
                </a:tc>
                <a:extLst>
                  <a:ext uri="{0D108BD9-81ED-4DB2-BD59-A6C34878D82A}">
                    <a16:rowId xmlns:a16="http://schemas.microsoft.com/office/drawing/2014/main" val="1766315114"/>
                  </a:ext>
                </a:extLst>
              </a:tr>
            </a:tbl>
          </a:graphicData>
        </a:graphic>
      </p:graphicFrame>
      <p:sp>
        <p:nvSpPr>
          <p:cNvPr id="5" name="Rectangle 1"/>
          <p:cNvSpPr>
            <a:spLocks noChangeArrowheads="1"/>
          </p:cNvSpPr>
          <p:nvPr/>
        </p:nvSpPr>
        <p:spPr bwMode="auto">
          <a:xfrm>
            <a:off x="-1188173" y="-36376"/>
            <a:ext cx="13380173" cy="49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515912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TERMINOS DE NEGOCIO</a:t>
            </a:r>
            <a:endParaRPr lang="es-CO" dirty="0"/>
          </a:p>
        </p:txBody>
      </p:sp>
      <p:pic>
        <p:nvPicPr>
          <p:cNvPr id="4" name="Marcador de contenido 3"/>
          <p:cNvPicPr>
            <a:picLocks noGrp="1" noChangeAspect="1"/>
          </p:cNvPicPr>
          <p:nvPr>
            <p:ph sz="quarter" idx="13"/>
          </p:nvPr>
        </p:nvPicPr>
        <p:blipFill>
          <a:blip r:embed="rId2"/>
          <a:stretch>
            <a:fillRect/>
          </a:stretch>
        </p:blipFill>
        <p:spPr>
          <a:xfrm>
            <a:off x="1248096" y="2756263"/>
            <a:ext cx="9695808" cy="1797617"/>
          </a:xfrm>
          <a:prstGeom prst="rect">
            <a:avLst/>
          </a:prstGeom>
        </p:spPr>
      </p:pic>
    </p:spTree>
    <p:extLst>
      <p:ext uri="{BB962C8B-B14F-4D97-AF65-F5344CB8AC3E}">
        <p14:creationId xmlns:p14="http://schemas.microsoft.com/office/powerpoint/2010/main" val="345268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8541" y="260429"/>
            <a:ext cx="10515600" cy="614923"/>
          </a:xfrm>
        </p:spPr>
        <p:txBody>
          <a:bodyPr>
            <a:normAutofit fontScale="90000"/>
          </a:bodyPr>
          <a:lstStyle/>
          <a:p>
            <a:r>
              <a:rPr lang="es-CO" dirty="0" smtClean="0"/>
              <a:t>REQUISITOS NO FUNCIONALES</a:t>
            </a:r>
            <a:endParaRPr lang="es-CO" dirty="0"/>
          </a:p>
        </p:txBody>
      </p:sp>
      <p:graphicFrame>
        <p:nvGraphicFramePr>
          <p:cNvPr id="7" name="Marcador de contenido 6"/>
          <p:cNvGraphicFramePr>
            <a:graphicFrameLocks noGrp="1"/>
          </p:cNvGraphicFramePr>
          <p:nvPr>
            <p:ph sz="quarter" idx="13"/>
            <p:extLst>
              <p:ext uri="{D42A27DB-BD31-4B8C-83A1-F6EECF244321}">
                <p14:modId xmlns:p14="http://schemas.microsoft.com/office/powerpoint/2010/main" val="17696440"/>
              </p:ext>
            </p:extLst>
          </p:nvPr>
        </p:nvGraphicFramePr>
        <p:xfrm>
          <a:off x="475129" y="1050163"/>
          <a:ext cx="10919012" cy="4955260"/>
        </p:xfrm>
        <a:graphic>
          <a:graphicData uri="http://schemas.openxmlformats.org/drawingml/2006/table">
            <a:tbl>
              <a:tblPr firstRow="1" firstCol="1" bandRow="1">
                <a:tableStyleId>{5C22544A-7EE6-4342-B048-85BDC9FD1C3A}</a:tableStyleId>
              </a:tblPr>
              <a:tblGrid>
                <a:gridCol w="2729144">
                  <a:extLst>
                    <a:ext uri="{9D8B030D-6E8A-4147-A177-3AD203B41FA5}">
                      <a16:colId xmlns:a16="http://schemas.microsoft.com/office/drawing/2014/main" val="3739843961"/>
                    </a:ext>
                  </a:extLst>
                </a:gridCol>
                <a:gridCol w="2729144">
                  <a:extLst>
                    <a:ext uri="{9D8B030D-6E8A-4147-A177-3AD203B41FA5}">
                      <a16:colId xmlns:a16="http://schemas.microsoft.com/office/drawing/2014/main" val="3701475337"/>
                    </a:ext>
                  </a:extLst>
                </a:gridCol>
                <a:gridCol w="2730362">
                  <a:extLst>
                    <a:ext uri="{9D8B030D-6E8A-4147-A177-3AD203B41FA5}">
                      <a16:colId xmlns:a16="http://schemas.microsoft.com/office/drawing/2014/main" val="1454204754"/>
                    </a:ext>
                  </a:extLst>
                </a:gridCol>
                <a:gridCol w="2730362">
                  <a:extLst>
                    <a:ext uri="{9D8B030D-6E8A-4147-A177-3AD203B41FA5}">
                      <a16:colId xmlns:a16="http://schemas.microsoft.com/office/drawing/2014/main" val="776898227"/>
                    </a:ext>
                  </a:extLst>
                </a:gridCol>
              </a:tblGrid>
              <a:tr h="152522">
                <a:tc>
                  <a:txBody>
                    <a:bodyPr/>
                    <a:lstStyle/>
                    <a:p>
                      <a:pPr>
                        <a:lnSpc>
                          <a:spcPct val="115000"/>
                        </a:lnSpc>
                        <a:spcAft>
                          <a:spcPts val="0"/>
                        </a:spcAft>
                      </a:pPr>
                      <a:r>
                        <a:rPr lang="es-CO" sz="1400">
                          <a:effectLst/>
                          <a:latin typeface="Agency FB" panose="020B0503020202020204" pitchFamily="34" charset="0"/>
                        </a:rPr>
                        <a:t>ORDEN </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NOMBRE</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DFESCRIPCIÓN</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dirty="0">
                          <a:effectLst/>
                          <a:latin typeface="Agency FB" panose="020B0503020202020204" pitchFamily="34" charset="0"/>
                        </a:rPr>
                        <a:t>PRIORIDAD</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1821887633"/>
                  </a:ext>
                </a:extLst>
              </a:tr>
              <a:tr h="1181795">
                <a:tc>
                  <a:txBody>
                    <a:bodyPr/>
                    <a:lstStyle/>
                    <a:p>
                      <a:pPr>
                        <a:lnSpc>
                          <a:spcPct val="115000"/>
                        </a:lnSpc>
                        <a:spcAft>
                          <a:spcPts val="0"/>
                        </a:spcAft>
                      </a:pPr>
                      <a:r>
                        <a:rPr lang="es-CO" sz="1400">
                          <a:effectLst/>
                          <a:latin typeface="Agency FB" panose="020B0503020202020204" pitchFamily="34" charset="0"/>
                        </a:rPr>
                        <a:t>RQNF_01</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VISUALIZAR INFORMACION DETALLADA DE PRODUCTO</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0"/>
                        </a:spcAft>
                      </a:pPr>
                      <a:r>
                        <a:rPr lang="es-CO" sz="1400" dirty="0">
                          <a:effectLst/>
                          <a:latin typeface="Agency FB" panose="020B0503020202020204" pitchFamily="34" charset="0"/>
                        </a:rPr>
                        <a:t>El sistema permite al usuario visualizar, información detallada como, talla, colores disponibles, precio, y plazo de llegada del producto.</a:t>
                      </a:r>
                      <a:endParaRPr lang="es-CO" sz="1400" dirty="0">
                        <a:solidFill>
                          <a:srgbClr val="000000"/>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1529867977"/>
                  </a:ext>
                </a:extLst>
              </a:tr>
              <a:tr h="762608">
                <a:tc>
                  <a:txBody>
                    <a:bodyPr/>
                    <a:lstStyle/>
                    <a:p>
                      <a:pPr>
                        <a:lnSpc>
                          <a:spcPct val="115000"/>
                        </a:lnSpc>
                        <a:spcAft>
                          <a:spcPts val="0"/>
                        </a:spcAft>
                      </a:pPr>
                      <a:r>
                        <a:rPr lang="es-CO" sz="1400">
                          <a:effectLst/>
                          <a:latin typeface="Agency FB" panose="020B0503020202020204" pitchFamily="34" charset="0"/>
                        </a:rPr>
                        <a:t>RQNF_02</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DIVISION DE MARCAS DE PRODUCTOS</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El sistema dividirá los productos, en marcas y para que tipo de persona está diseñado.</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515473791"/>
                  </a:ext>
                </a:extLst>
              </a:tr>
              <a:tr h="761402">
                <a:tc>
                  <a:txBody>
                    <a:bodyPr/>
                    <a:lstStyle/>
                    <a:p>
                      <a:pPr>
                        <a:lnSpc>
                          <a:spcPct val="115000"/>
                        </a:lnSpc>
                        <a:spcAft>
                          <a:spcPts val="0"/>
                        </a:spcAft>
                      </a:pPr>
                      <a:r>
                        <a:rPr lang="es-CO" sz="1400">
                          <a:effectLst/>
                          <a:latin typeface="Agency FB" panose="020B0503020202020204" pitchFamily="34" charset="0"/>
                        </a:rPr>
                        <a:t>RQNF_03</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RECUPERACIÓN SISTEMA</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280"/>
                        </a:spcAft>
                      </a:pPr>
                      <a:r>
                        <a:rPr lang="es-CO" sz="1400">
                          <a:effectLst/>
                          <a:latin typeface="Agency FB" panose="020B0503020202020204" pitchFamily="34" charset="0"/>
                        </a:rPr>
                        <a:t>La recuperación del sistema es del 1 al 100% en 2 minutos. </a:t>
                      </a:r>
                    </a:p>
                    <a:p>
                      <a:pPr>
                        <a:lnSpc>
                          <a:spcPct val="115000"/>
                        </a:lnSpc>
                        <a:spcAft>
                          <a:spcPts val="0"/>
                        </a:spcAft>
                      </a:pPr>
                      <a:r>
                        <a:rPr lang="es-CO" sz="1400">
                          <a:effectLst/>
                          <a:latin typeface="Agency FB" panose="020B0503020202020204" pitchFamily="34" charset="0"/>
                        </a:rPr>
                        <a:t> </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ALTA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762360644"/>
                  </a:ext>
                </a:extLst>
              </a:tr>
              <a:tr h="981035">
                <a:tc>
                  <a:txBody>
                    <a:bodyPr/>
                    <a:lstStyle/>
                    <a:p>
                      <a:pPr>
                        <a:lnSpc>
                          <a:spcPct val="115000"/>
                        </a:lnSpc>
                        <a:spcAft>
                          <a:spcPts val="0"/>
                        </a:spcAft>
                      </a:pPr>
                      <a:r>
                        <a:rPr lang="es-CO" sz="1400" dirty="0">
                          <a:effectLst/>
                          <a:latin typeface="Agency FB" panose="020B0503020202020204" pitchFamily="34" charset="0"/>
                        </a:rPr>
                        <a:t>RQNF_04</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MANTENIMIENTO SISTEMA</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just">
                        <a:spcAft>
                          <a:spcPts val="280"/>
                        </a:spcAft>
                      </a:pPr>
                      <a:r>
                        <a:rPr lang="es-CO" sz="1400">
                          <a:effectLst/>
                          <a:latin typeface="Agency FB" panose="020B0503020202020204" pitchFamily="34" charset="0"/>
                        </a:rPr>
                        <a:t>El mantenimiento y actualización de la plataforma, se da, si es requerida por el usuario por medio del administrador del sistema. </a:t>
                      </a:r>
                    </a:p>
                    <a:p>
                      <a:pPr>
                        <a:lnSpc>
                          <a:spcPct val="115000"/>
                        </a:lnSpc>
                        <a:spcAft>
                          <a:spcPts val="0"/>
                        </a:spcAft>
                      </a:pPr>
                      <a:r>
                        <a:rPr lang="es-CO" sz="1400">
                          <a:effectLst/>
                          <a:latin typeface="Agency FB" panose="020B0503020202020204" pitchFamily="34" charset="0"/>
                        </a:rPr>
                        <a:t> </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MEDIA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3476658200"/>
                  </a:ext>
                </a:extLst>
              </a:tr>
              <a:tr h="915129">
                <a:tc>
                  <a:txBody>
                    <a:bodyPr/>
                    <a:lstStyle/>
                    <a:p>
                      <a:pPr>
                        <a:lnSpc>
                          <a:spcPct val="115000"/>
                        </a:lnSpc>
                        <a:spcAft>
                          <a:spcPts val="0"/>
                        </a:spcAft>
                      </a:pPr>
                      <a:r>
                        <a:rPr lang="es-CO" sz="1400">
                          <a:effectLst/>
                          <a:latin typeface="Agency FB" panose="020B0503020202020204" pitchFamily="34" charset="0"/>
                        </a:rPr>
                        <a:t>RQNF_05</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DATOS</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nSpc>
                          <a:spcPct val="115000"/>
                        </a:lnSpc>
                        <a:spcAft>
                          <a:spcPts val="0"/>
                        </a:spcAft>
                      </a:pPr>
                      <a:r>
                        <a:rPr lang="es-CO" sz="1400">
                          <a:effectLst/>
                          <a:latin typeface="Agency FB" panose="020B0503020202020204" pitchFamily="34" charset="0"/>
                        </a:rPr>
                        <a:t>El sistema debe estar disponible para agregar datos y actualizar valores de los productos y datos personales.</a:t>
                      </a:r>
                      <a:endParaRPr lang="es-CO" sz="140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tc>
                  <a:txBody>
                    <a:bodyPr/>
                    <a:lstStyle/>
                    <a:p>
                      <a:pPr algn="ctr">
                        <a:lnSpc>
                          <a:spcPct val="115000"/>
                        </a:lnSpc>
                        <a:spcAft>
                          <a:spcPts val="0"/>
                        </a:spcAft>
                      </a:pPr>
                      <a:r>
                        <a:rPr lang="es-CO" sz="1400" dirty="0">
                          <a:effectLst/>
                          <a:latin typeface="Agency FB" panose="020B0503020202020204" pitchFamily="34" charset="0"/>
                        </a:rPr>
                        <a:t>BAJA</a:t>
                      </a:r>
                      <a:endParaRPr lang="es-CO" sz="1400" dirty="0">
                        <a:effectLst/>
                        <a:latin typeface="Agency FB" panose="020B0503020202020204" pitchFamily="34" charset="0"/>
                        <a:ea typeface="Calibri" panose="020F0502020204030204" pitchFamily="34" charset="0"/>
                        <a:cs typeface="Times New Roman" panose="02020603050405020304" pitchFamily="18" charset="0"/>
                      </a:endParaRPr>
                    </a:p>
                  </a:txBody>
                  <a:tcPr marL="43894" marR="43894" marT="0" marB="0"/>
                </a:tc>
                <a:extLst>
                  <a:ext uri="{0D108BD9-81ED-4DB2-BD59-A6C34878D82A}">
                    <a16:rowId xmlns:a16="http://schemas.microsoft.com/office/drawing/2014/main" val="4127599319"/>
                  </a:ext>
                </a:extLst>
              </a:tr>
            </a:tbl>
          </a:graphicData>
        </a:graphic>
      </p:graphicFrame>
      <p:sp>
        <p:nvSpPr>
          <p:cNvPr id="8" name="Rectangle 2"/>
          <p:cNvSpPr>
            <a:spLocks noChangeArrowheads="1"/>
          </p:cNvSpPr>
          <p:nvPr/>
        </p:nvSpPr>
        <p:spPr bwMode="auto">
          <a:xfrm>
            <a:off x="-4146492" y="-50085"/>
            <a:ext cx="17775878" cy="52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00139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sz="quarter" idx="13"/>
            <p:extLst>
              <p:ext uri="{D42A27DB-BD31-4B8C-83A1-F6EECF244321}">
                <p14:modId xmlns:p14="http://schemas.microsoft.com/office/powerpoint/2010/main" val="1746096220"/>
              </p:ext>
            </p:extLst>
          </p:nvPr>
        </p:nvGraphicFramePr>
        <p:xfrm>
          <a:off x="941293" y="0"/>
          <a:ext cx="10582836" cy="5786846"/>
        </p:xfrm>
        <a:graphic>
          <a:graphicData uri="http://schemas.openxmlformats.org/drawingml/2006/table">
            <a:tbl>
              <a:tblPr firstRow="1" firstCol="1" bandRow="1">
                <a:tableStyleId>{5C22544A-7EE6-4342-B048-85BDC9FD1C3A}</a:tableStyleId>
              </a:tblPr>
              <a:tblGrid>
                <a:gridCol w="2645121">
                  <a:extLst>
                    <a:ext uri="{9D8B030D-6E8A-4147-A177-3AD203B41FA5}">
                      <a16:colId xmlns:a16="http://schemas.microsoft.com/office/drawing/2014/main" val="2964172170"/>
                    </a:ext>
                  </a:extLst>
                </a:gridCol>
                <a:gridCol w="2645121">
                  <a:extLst>
                    <a:ext uri="{9D8B030D-6E8A-4147-A177-3AD203B41FA5}">
                      <a16:colId xmlns:a16="http://schemas.microsoft.com/office/drawing/2014/main" val="1127464977"/>
                    </a:ext>
                  </a:extLst>
                </a:gridCol>
                <a:gridCol w="2646297">
                  <a:extLst>
                    <a:ext uri="{9D8B030D-6E8A-4147-A177-3AD203B41FA5}">
                      <a16:colId xmlns:a16="http://schemas.microsoft.com/office/drawing/2014/main" val="17096475"/>
                    </a:ext>
                  </a:extLst>
                </a:gridCol>
                <a:gridCol w="2646297">
                  <a:extLst>
                    <a:ext uri="{9D8B030D-6E8A-4147-A177-3AD203B41FA5}">
                      <a16:colId xmlns:a16="http://schemas.microsoft.com/office/drawing/2014/main" val="281330033"/>
                    </a:ext>
                  </a:extLst>
                </a:gridCol>
              </a:tblGrid>
              <a:tr h="2909417">
                <a:tc>
                  <a:txBody>
                    <a:bodyPr/>
                    <a:lstStyle/>
                    <a:p>
                      <a:pPr>
                        <a:lnSpc>
                          <a:spcPct val="115000"/>
                        </a:lnSpc>
                        <a:spcAft>
                          <a:spcPts val="0"/>
                        </a:spcAft>
                      </a:pPr>
                      <a:r>
                        <a:rPr lang="es-CO" sz="1400" dirty="0">
                          <a:effectLst/>
                        </a:rPr>
                        <a:t>RQNF_06</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nSpc>
                          <a:spcPct val="115000"/>
                        </a:lnSpc>
                        <a:spcAft>
                          <a:spcPts val="0"/>
                        </a:spcAft>
                      </a:pPr>
                      <a:r>
                        <a:rPr lang="es-CO" sz="1400" dirty="0">
                          <a:effectLst/>
                        </a:rPr>
                        <a:t>SOPORTE SISTEMA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just">
                        <a:spcAft>
                          <a:spcPts val="0"/>
                        </a:spcAft>
                      </a:pPr>
                      <a:r>
                        <a:rPr lang="es-CO" sz="1800" dirty="0">
                          <a:effectLst/>
                          <a:latin typeface="Agency FB" panose="020B0503020202020204" pitchFamily="34" charset="0"/>
                        </a:rPr>
                        <a:t>La plataforma  debe poder actualizarse cuando él esté en caliente y sea necesario, esto tendrá una duración de 20 minutos máximo; esta actualización será únicamente realizada por las personas encargadas de brindar soporte al sistema. </a:t>
                      </a:r>
                    </a:p>
                    <a:p>
                      <a:pPr>
                        <a:lnSpc>
                          <a:spcPct val="115000"/>
                        </a:lnSpc>
                        <a:spcAft>
                          <a:spcPts val="0"/>
                        </a:spcAft>
                      </a:pPr>
                      <a:r>
                        <a:rPr lang="es-CO" sz="1200" dirty="0">
                          <a:effectLst/>
                        </a:rPr>
                        <a:t>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ctr">
                        <a:lnSpc>
                          <a:spcPct val="115000"/>
                        </a:lnSpc>
                        <a:spcAft>
                          <a:spcPts val="0"/>
                        </a:spcAft>
                      </a:pPr>
                      <a:r>
                        <a:rPr lang="es-CO" sz="800">
                          <a:effectLst/>
                        </a:rPr>
                        <a:t>MEDIA</a:t>
                      </a:r>
                      <a:endParaRPr lang="es-CO" sz="80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extLst>
                  <a:ext uri="{0D108BD9-81ED-4DB2-BD59-A6C34878D82A}">
                    <a16:rowId xmlns:a16="http://schemas.microsoft.com/office/drawing/2014/main" val="3361765404"/>
                  </a:ext>
                </a:extLst>
              </a:tr>
              <a:tr h="2877429">
                <a:tc>
                  <a:txBody>
                    <a:bodyPr/>
                    <a:lstStyle/>
                    <a:p>
                      <a:pPr>
                        <a:lnSpc>
                          <a:spcPct val="115000"/>
                        </a:lnSpc>
                        <a:spcAft>
                          <a:spcPts val="0"/>
                        </a:spcAft>
                      </a:pPr>
                      <a:r>
                        <a:rPr lang="es-CO" sz="1400" dirty="0">
                          <a:effectLst/>
                        </a:rPr>
                        <a:t>RQNF_07</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nSpc>
                          <a:spcPct val="115000"/>
                        </a:lnSpc>
                        <a:spcAft>
                          <a:spcPts val="0"/>
                        </a:spcAft>
                      </a:pPr>
                      <a:r>
                        <a:rPr lang="es-CO" sz="1600" dirty="0">
                          <a:solidFill>
                            <a:schemeClr val="bg1"/>
                          </a:solidFill>
                          <a:effectLst/>
                        </a:rPr>
                        <a:t>RENDIMIENTO</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just">
                        <a:lnSpc>
                          <a:spcPct val="115000"/>
                        </a:lnSpc>
                        <a:spcAft>
                          <a:spcPts val="0"/>
                        </a:spcAft>
                      </a:pPr>
                      <a:r>
                        <a:rPr lang="es-CO" sz="1600" dirty="0">
                          <a:solidFill>
                            <a:schemeClr val="bg1"/>
                          </a:solidFill>
                          <a:effectLst/>
                          <a:latin typeface="Agency FB" panose="020B0503020202020204" pitchFamily="34" charset="0"/>
                        </a:rPr>
                        <a:t>Se debe considerar que parte de la infraestructura presenta un esquema basado en redes seguras en donde se dispone de Firewalls, mediante los cuales el manejo de puertos y protocolos son administrados desde este punto, y no desde los sistemas de información.</a:t>
                      </a:r>
                      <a:endParaRPr lang="es-CO" sz="16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8105" marR="48105" marT="0" marB="0"/>
                </a:tc>
                <a:tc>
                  <a:txBody>
                    <a:bodyPr/>
                    <a:lstStyle/>
                    <a:p>
                      <a:pPr algn="ctr">
                        <a:lnSpc>
                          <a:spcPct val="115000"/>
                        </a:lnSpc>
                        <a:spcAft>
                          <a:spcPts val="0"/>
                        </a:spcAft>
                      </a:pPr>
                      <a:r>
                        <a:rPr lang="es-CO" sz="800" dirty="0">
                          <a:effectLst/>
                        </a:rPr>
                        <a:t>MEDIA</a:t>
                      </a:r>
                      <a:endParaRPr lang="es-CO"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105" marR="48105" marT="0" marB="0"/>
                </a:tc>
                <a:extLst>
                  <a:ext uri="{0D108BD9-81ED-4DB2-BD59-A6C34878D82A}">
                    <a16:rowId xmlns:a16="http://schemas.microsoft.com/office/drawing/2014/main" val="2449567604"/>
                  </a:ext>
                </a:extLst>
              </a:tr>
            </a:tbl>
          </a:graphicData>
        </a:graphic>
      </p:graphicFrame>
    </p:spTree>
    <p:extLst>
      <p:ext uri="{BB962C8B-B14F-4D97-AF65-F5344CB8AC3E}">
        <p14:creationId xmlns:p14="http://schemas.microsoft.com/office/powerpoint/2010/main" val="181046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p:cNvGraphicFramePr>
            <a:graphicFrameLocks noGrp="1"/>
          </p:cNvGraphicFramePr>
          <p:nvPr>
            <p:extLst>
              <p:ext uri="{D42A27DB-BD31-4B8C-83A1-F6EECF244321}">
                <p14:modId xmlns:p14="http://schemas.microsoft.com/office/powerpoint/2010/main" val="3790959793"/>
              </p:ext>
            </p:extLst>
          </p:nvPr>
        </p:nvGraphicFramePr>
        <p:xfrm>
          <a:off x="537880" y="209087"/>
          <a:ext cx="10650072" cy="5521188"/>
        </p:xfrm>
        <a:graphic>
          <a:graphicData uri="http://schemas.openxmlformats.org/drawingml/2006/table">
            <a:tbl>
              <a:tblPr firstRow="1" firstCol="1" bandRow="1">
                <a:tableStyleId>{5C22544A-7EE6-4342-B048-85BDC9FD1C3A}</a:tableStyleId>
              </a:tblPr>
              <a:tblGrid>
                <a:gridCol w="2661923">
                  <a:extLst>
                    <a:ext uri="{9D8B030D-6E8A-4147-A177-3AD203B41FA5}">
                      <a16:colId xmlns:a16="http://schemas.microsoft.com/office/drawing/2014/main" val="2803940385"/>
                    </a:ext>
                  </a:extLst>
                </a:gridCol>
                <a:gridCol w="2661923">
                  <a:extLst>
                    <a:ext uri="{9D8B030D-6E8A-4147-A177-3AD203B41FA5}">
                      <a16:colId xmlns:a16="http://schemas.microsoft.com/office/drawing/2014/main" val="2524726545"/>
                    </a:ext>
                  </a:extLst>
                </a:gridCol>
                <a:gridCol w="2663113">
                  <a:extLst>
                    <a:ext uri="{9D8B030D-6E8A-4147-A177-3AD203B41FA5}">
                      <a16:colId xmlns:a16="http://schemas.microsoft.com/office/drawing/2014/main" val="1850031099"/>
                    </a:ext>
                  </a:extLst>
                </a:gridCol>
                <a:gridCol w="2663113">
                  <a:extLst>
                    <a:ext uri="{9D8B030D-6E8A-4147-A177-3AD203B41FA5}">
                      <a16:colId xmlns:a16="http://schemas.microsoft.com/office/drawing/2014/main" val="3328259895"/>
                    </a:ext>
                  </a:extLst>
                </a:gridCol>
              </a:tblGrid>
              <a:tr h="3748561">
                <a:tc>
                  <a:txBody>
                    <a:bodyPr/>
                    <a:lstStyle/>
                    <a:p>
                      <a:pPr>
                        <a:lnSpc>
                          <a:spcPct val="115000"/>
                        </a:lnSpc>
                        <a:spcAft>
                          <a:spcPts val="0"/>
                        </a:spcAft>
                      </a:pPr>
                      <a:r>
                        <a:rPr lang="es-CO" sz="1200" dirty="0">
                          <a:effectLst/>
                        </a:rPr>
                        <a:t>RQNF_08</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200" dirty="0">
                          <a:effectLst/>
                        </a:rPr>
                        <a:t>FLEXIBILIDAD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just">
                        <a:lnSpc>
                          <a:spcPct val="115000"/>
                        </a:lnSpc>
                        <a:spcAft>
                          <a:spcPts val="0"/>
                        </a:spcAft>
                      </a:pPr>
                      <a:r>
                        <a:rPr lang="es-CO" sz="1600" dirty="0">
                          <a:solidFill>
                            <a:schemeClr val="tx1"/>
                          </a:solidFill>
                          <a:effectLst/>
                          <a:latin typeface="Agency FB" panose="020B0503020202020204" pitchFamily="34" charset="0"/>
                        </a:rPr>
                        <a:t>Se debe presentar directa coherencia con la aplicación de la normatividad establecida, teniendo en cuenta la flexibilidad que debe tener el sistema para el cambio de variables importantes que puedan ser ajustadas en el tiempo y que no impliquen cambios estructurales o de ajuste al código de la aplicación desarrollada. Por lo que el sistema debe tener un alto nivel de parametrización para garantizarlo.</a:t>
                      </a:r>
                      <a:endParaRPr lang="es-CO" sz="1600" dirty="0">
                        <a:solidFill>
                          <a:schemeClr val="tx1"/>
                        </a:solidFill>
                        <a:effectLst/>
                        <a:latin typeface="Agency FB" panose="020B050302020202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ctr">
                        <a:lnSpc>
                          <a:spcPct val="115000"/>
                        </a:lnSpc>
                        <a:spcAft>
                          <a:spcPts val="0"/>
                        </a:spcAft>
                      </a:pPr>
                      <a:r>
                        <a:rPr lang="es-CO" sz="700" dirty="0">
                          <a:effectLst/>
                        </a:rPr>
                        <a:t>ALTA</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extLst>
                  <a:ext uri="{0D108BD9-81ED-4DB2-BD59-A6C34878D82A}">
                    <a16:rowId xmlns:a16="http://schemas.microsoft.com/office/drawing/2014/main" val="2146999887"/>
                  </a:ext>
                </a:extLst>
              </a:tr>
              <a:tr h="1152103">
                <a:tc>
                  <a:txBody>
                    <a:bodyPr/>
                    <a:lstStyle/>
                    <a:p>
                      <a:pPr>
                        <a:lnSpc>
                          <a:spcPct val="115000"/>
                        </a:lnSpc>
                        <a:spcAft>
                          <a:spcPts val="0"/>
                        </a:spcAft>
                      </a:pPr>
                      <a:r>
                        <a:rPr lang="es-CO" sz="1200">
                          <a:effectLst/>
                        </a:rPr>
                        <a:t>RQNF_09</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200">
                          <a:effectLst/>
                        </a:rPr>
                        <a:t>LENGUAJE SISTEMA</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just">
                        <a:spcAft>
                          <a:spcPts val="295"/>
                        </a:spcAft>
                      </a:pPr>
                      <a:r>
                        <a:rPr lang="es-CO" sz="1600" dirty="0">
                          <a:effectLst/>
                        </a:rPr>
                        <a:t>El lenguaje en que será diseñada la plataforma del sistema de la empresa </a:t>
                      </a:r>
                      <a:r>
                        <a:rPr lang="es-CO" sz="1600" dirty="0" err="1">
                          <a:effectLst/>
                        </a:rPr>
                        <a:t>Mizapas</a:t>
                      </a:r>
                      <a:r>
                        <a:rPr lang="es-CO" sz="1600" dirty="0">
                          <a:effectLst/>
                        </a:rPr>
                        <a:t> es en HTML +CSS.</a:t>
                      </a:r>
                    </a:p>
                    <a:p>
                      <a:pPr>
                        <a:lnSpc>
                          <a:spcPct val="115000"/>
                        </a:lnSpc>
                        <a:spcAft>
                          <a:spcPts val="0"/>
                        </a:spcAft>
                      </a:pPr>
                      <a:r>
                        <a:rPr lang="es-CO" sz="1600" dirty="0">
                          <a:effectLst/>
                        </a:rPr>
                        <a:t>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ctr">
                        <a:lnSpc>
                          <a:spcPct val="115000"/>
                        </a:lnSpc>
                        <a:spcAft>
                          <a:spcPts val="0"/>
                        </a:spcAft>
                      </a:pPr>
                      <a:r>
                        <a:rPr lang="es-CO" sz="700">
                          <a:effectLst/>
                        </a:rPr>
                        <a:t>ALTA</a:t>
                      </a:r>
                      <a:endParaRPr lang="es-CO" sz="70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extLst>
                  <a:ext uri="{0D108BD9-81ED-4DB2-BD59-A6C34878D82A}">
                    <a16:rowId xmlns:a16="http://schemas.microsoft.com/office/drawing/2014/main" val="1146535659"/>
                  </a:ext>
                </a:extLst>
              </a:tr>
              <a:tr h="497674">
                <a:tc>
                  <a:txBody>
                    <a:bodyPr/>
                    <a:lstStyle/>
                    <a:p>
                      <a:pPr>
                        <a:lnSpc>
                          <a:spcPct val="115000"/>
                        </a:lnSpc>
                        <a:spcAft>
                          <a:spcPts val="0"/>
                        </a:spcAft>
                      </a:pPr>
                      <a:r>
                        <a:rPr lang="es-CO" sz="1200">
                          <a:effectLst/>
                        </a:rPr>
                        <a:t>RQNF_10</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nSpc>
                          <a:spcPct val="115000"/>
                        </a:lnSpc>
                        <a:spcAft>
                          <a:spcPts val="0"/>
                        </a:spcAft>
                      </a:pPr>
                      <a:r>
                        <a:rPr lang="es-CO" sz="1200" dirty="0">
                          <a:effectLst/>
                        </a:rPr>
                        <a:t>SISTEMA OPERATIVO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just">
                        <a:spcAft>
                          <a:spcPts val="0"/>
                        </a:spcAft>
                      </a:pPr>
                      <a:r>
                        <a:rPr lang="es-CO" sz="1400" dirty="0">
                          <a:effectLst/>
                        </a:rPr>
                        <a:t>Cualquier sistema operativo.</a:t>
                      </a:r>
                    </a:p>
                    <a:p>
                      <a:pPr algn="just">
                        <a:spcAft>
                          <a:spcPts val="0"/>
                        </a:spcAft>
                      </a:pPr>
                      <a:r>
                        <a:rPr lang="es-CO" sz="1400" dirty="0">
                          <a:effectLst/>
                        </a:rPr>
                        <a:t>-S.O.WEB</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tc>
                  <a:txBody>
                    <a:bodyPr/>
                    <a:lstStyle/>
                    <a:p>
                      <a:pPr algn="ctr">
                        <a:lnSpc>
                          <a:spcPct val="115000"/>
                        </a:lnSpc>
                        <a:spcAft>
                          <a:spcPts val="0"/>
                        </a:spcAft>
                      </a:pPr>
                      <a:r>
                        <a:rPr lang="es-CO" sz="700" dirty="0">
                          <a:effectLst/>
                        </a:rPr>
                        <a:t>BAJA</a:t>
                      </a:r>
                      <a:endParaRPr lang="es-CO"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954" marR="45954" marT="0" marB="0"/>
                </a:tc>
                <a:extLst>
                  <a:ext uri="{0D108BD9-81ED-4DB2-BD59-A6C34878D82A}">
                    <a16:rowId xmlns:a16="http://schemas.microsoft.com/office/drawing/2014/main" val="1027065616"/>
                  </a:ext>
                </a:extLst>
              </a:tr>
            </a:tbl>
          </a:graphicData>
        </a:graphic>
      </p:graphicFrame>
      <p:sp>
        <p:nvSpPr>
          <p:cNvPr id="8" name="Rectangle 2"/>
          <p:cNvSpPr>
            <a:spLocks noChangeArrowheads="1"/>
          </p:cNvSpPr>
          <p:nvPr/>
        </p:nvSpPr>
        <p:spPr bwMode="auto">
          <a:xfrm>
            <a:off x="54257" y="165055"/>
            <a:ext cx="14966759" cy="510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7102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CASOS DE USO</a:t>
            </a:r>
            <a:endParaRPr lang="es-CO" dirty="0"/>
          </a:p>
        </p:txBody>
      </p:sp>
      <p:pic>
        <p:nvPicPr>
          <p:cNvPr id="4" name="Marcador de contenido 3"/>
          <p:cNvPicPr>
            <a:picLocks noGrp="1"/>
          </p:cNvPicPr>
          <p:nvPr>
            <p:ph sz="quarter" idx="13"/>
          </p:nvPr>
        </p:nvPicPr>
        <p:blipFill>
          <a:blip r:embed="rId2"/>
          <a:stretch>
            <a:fillRect/>
          </a:stretch>
        </p:blipFill>
        <p:spPr>
          <a:xfrm>
            <a:off x="2795893" y="2063750"/>
            <a:ext cx="6174764" cy="3311525"/>
          </a:xfrm>
          <a:prstGeom prst="rect">
            <a:avLst/>
          </a:prstGeom>
        </p:spPr>
      </p:pic>
    </p:spTree>
    <p:extLst>
      <p:ext uri="{BB962C8B-B14F-4D97-AF65-F5344CB8AC3E}">
        <p14:creationId xmlns:p14="http://schemas.microsoft.com/office/powerpoint/2010/main" val="307628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sz="quarter" idx="13"/>
          </p:nvPr>
        </p:nvPicPr>
        <p:blipFill>
          <a:blip r:embed="rId2"/>
          <a:stretch>
            <a:fillRect/>
          </a:stretch>
        </p:blipFill>
        <p:spPr>
          <a:xfrm>
            <a:off x="2325190" y="836023"/>
            <a:ext cx="7303702" cy="5340940"/>
          </a:xfrm>
          <a:prstGeom prst="rect">
            <a:avLst/>
          </a:prstGeom>
        </p:spPr>
      </p:pic>
    </p:spTree>
    <p:extLst>
      <p:ext uri="{BB962C8B-B14F-4D97-AF65-F5344CB8AC3E}">
        <p14:creationId xmlns:p14="http://schemas.microsoft.com/office/powerpoint/2010/main" val="127021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257" y="300446"/>
            <a:ext cx="10515600" cy="580345"/>
          </a:xfrm>
        </p:spPr>
        <p:txBody>
          <a:bodyPr>
            <a:normAutofit fontScale="90000"/>
          </a:bodyPr>
          <a:lstStyle/>
          <a:p>
            <a:r>
              <a:rPr lang="es-CO" dirty="0" smtClean="0"/>
              <a:t>MOCK UP</a:t>
            </a:r>
            <a:endParaRPr lang="es-CO" dirty="0"/>
          </a:p>
        </p:txBody>
      </p:sp>
      <p:pic>
        <p:nvPicPr>
          <p:cNvPr id="4" name="Marcador de contenido 3"/>
          <p:cNvPicPr>
            <a:picLocks noGrp="1" noChangeAspect="1"/>
          </p:cNvPicPr>
          <p:nvPr>
            <p:ph sz="quarter" idx="13"/>
          </p:nvPr>
        </p:nvPicPr>
        <p:blipFill>
          <a:blip r:embed="rId2"/>
          <a:stretch>
            <a:fillRect/>
          </a:stretch>
        </p:blipFill>
        <p:spPr>
          <a:xfrm>
            <a:off x="3422468" y="1147239"/>
            <a:ext cx="6510610" cy="4427871"/>
          </a:xfrm>
          <a:prstGeom prst="rect">
            <a:avLst/>
          </a:prstGeom>
        </p:spPr>
      </p:pic>
      <p:sp>
        <p:nvSpPr>
          <p:cNvPr id="5" name="CuadroTexto 4"/>
          <p:cNvSpPr txBox="1"/>
          <p:nvPr/>
        </p:nvSpPr>
        <p:spPr>
          <a:xfrm>
            <a:off x="2194560" y="916407"/>
            <a:ext cx="922047" cy="461665"/>
          </a:xfrm>
          <a:prstGeom prst="rect">
            <a:avLst/>
          </a:prstGeom>
          <a:noFill/>
        </p:spPr>
        <p:txBody>
          <a:bodyPr wrap="none" rtlCol="0">
            <a:spAutoFit/>
          </a:bodyPr>
          <a:lstStyle/>
          <a:p>
            <a:r>
              <a:rPr lang="es-CO" sz="2400" dirty="0" smtClean="0"/>
              <a:t>Log in</a:t>
            </a:r>
            <a:endParaRPr lang="es-CO" sz="2400" dirty="0"/>
          </a:p>
        </p:txBody>
      </p:sp>
    </p:spTree>
    <p:extLst>
      <p:ext uri="{BB962C8B-B14F-4D97-AF65-F5344CB8AC3E}">
        <p14:creationId xmlns:p14="http://schemas.microsoft.com/office/powerpoint/2010/main" val="66051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stretch>
            <a:fillRect/>
          </a:stretch>
        </p:blipFill>
        <p:spPr>
          <a:xfrm>
            <a:off x="1630571" y="1998619"/>
            <a:ext cx="9058384" cy="2490220"/>
          </a:xfrm>
          <a:prstGeom prst="rect">
            <a:avLst/>
          </a:prstGeom>
        </p:spPr>
      </p:pic>
    </p:spTree>
    <p:extLst>
      <p:ext uri="{BB962C8B-B14F-4D97-AF65-F5344CB8AC3E}">
        <p14:creationId xmlns:p14="http://schemas.microsoft.com/office/powerpoint/2010/main" val="34857576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38</TotalTime>
  <Words>475</Words>
  <Application>Microsoft Office PowerPoint</Application>
  <PresentationFormat>Panorámica</PresentationFormat>
  <Paragraphs>97</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Agency FB</vt:lpstr>
      <vt:lpstr>Arial</vt:lpstr>
      <vt:lpstr>Calibri</vt:lpstr>
      <vt:lpstr>Impact</vt:lpstr>
      <vt:lpstr>Times New Roman</vt:lpstr>
      <vt:lpstr>Evento principal</vt:lpstr>
      <vt:lpstr>LEVANTAMIENTO DE REQUISITOS: MIZAPAS</vt:lpstr>
      <vt:lpstr>REQUISITOS FUNCIONALES</vt:lpstr>
      <vt:lpstr>REQUISITOS NO FUNCIONALES</vt:lpstr>
      <vt:lpstr>Presentación de PowerPoint</vt:lpstr>
      <vt:lpstr>Presentación de PowerPoint</vt:lpstr>
      <vt:lpstr>CASOS DE USO</vt:lpstr>
      <vt:lpstr>Presentación de PowerPoint</vt:lpstr>
      <vt:lpstr>MOCK UP</vt:lpstr>
      <vt:lpstr>Presentación de PowerPoint</vt:lpstr>
      <vt:lpstr>CONTACTO</vt:lpstr>
      <vt:lpstr>Presentación de PowerPoint</vt:lpstr>
      <vt:lpstr>LISTAR PRODUCTOS</vt:lpstr>
      <vt:lpstr>Presentación de PowerPoint</vt:lpstr>
      <vt:lpstr>AGREGAR PRODUCTO</vt:lpstr>
      <vt:lpstr>Presentación de PowerPoint</vt:lpstr>
      <vt:lpstr>LISTA DE PRODUCTOS GENERALES</vt:lpstr>
      <vt:lpstr>Presentación de PowerPoint</vt:lpstr>
      <vt:lpstr>ESPECIFICACIÓN DE PRODUCTO</vt:lpstr>
      <vt:lpstr>Presentación de PowerPoint</vt:lpstr>
      <vt:lpstr>TERMINOS DE NEGOCIO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LEVANTAMIENTO DE REQUISITOS: MIZAPAS</dc:title>
  <dc:creator>Usuario de Windows</dc:creator>
  <cp:lastModifiedBy>Usuario de Windows</cp:lastModifiedBy>
  <cp:revision>4</cp:revision>
  <dcterms:created xsi:type="dcterms:W3CDTF">2017-05-19T05:11:17Z</dcterms:created>
  <dcterms:modified xsi:type="dcterms:W3CDTF">2017-05-19T05:50:09Z</dcterms:modified>
</cp:coreProperties>
</file>