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1" r:id="rId4"/>
    <p:sldId id="263" r:id="rId5"/>
    <p:sldId id="295" r:id="rId6"/>
    <p:sldId id="264" r:id="rId7"/>
    <p:sldId id="273" r:id="rId8"/>
    <p:sldId id="265" r:id="rId9"/>
    <p:sldId id="267" r:id="rId10"/>
    <p:sldId id="268" r:id="rId11"/>
    <p:sldId id="271" r:id="rId12"/>
    <p:sldId id="274" r:id="rId13"/>
    <p:sldId id="287" r:id="rId14"/>
    <p:sldId id="278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" panose="020B0502030000000004" pitchFamily="34" charset="0"/>
      <p:regular r:id=""/>
      <p:bold r:id=""/>
    </p:embeddedFont>
    <p:embeddedFont>
      <p:font typeface="Inter-Regular" panose="020B0502030000000004" pitchFamily="34" charset="0"/>
      <p:regular r:id=""/>
      <p:bold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>
      <p:cViewPr varScale="1">
        <p:scale>
          <a:sx n="143" d="100"/>
          <a:sy n="14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9451a3e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9451a3e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10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iloDS1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linkedin.com/in/camilo-durango-s/" TargetMode="External"/><Relationship Id="rId4" Type="http://schemas.openxmlformats.org/officeDocument/2006/relationships/hyperlink" Target="mailto:camilodurangos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377475" y="381000"/>
            <a:ext cx="7068300" cy="26936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American Express Credit Card Default Prediction</a:t>
            </a:r>
            <a:endParaRPr sz="5000" dirty="0"/>
          </a:p>
        </p:txBody>
      </p:sp>
      <p:pic>
        <p:nvPicPr>
          <p:cNvPr id="1030" name="Picture 6" descr="American Express Logo Illustrated by Steven Noble on Behance">
            <a:extLst>
              <a:ext uri="{FF2B5EF4-FFF2-40B4-BE49-F238E27FC236}">
                <a16:creationId xmlns:a16="http://schemas.microsoft.com/office/drawing/2014/main" id="{01A60388-B744-BDC7-D4F1-3A6A4580E1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68" y="0"/>
            <a:ext cx="1388532" cy="18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75FD9-A1C0-F0CA-989A-DB4E1EB82341}"/>
              </a:ext>
            </a:extLst>
          </p:cNvPr>
          <p:cNvSpPr txBox="1"/>
          <p:nvPr/>
        </p:nvSpPr>
        <p:spPr>
          <a:xfrm>
            <a:off x="4453468" y="3674174"/>
            <a:ext cx="5444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lt1"/>
                </a:solidFill>
                <a:latin typeface="Inter-Regular"/>
                <a:ea typeface="Inter-Regular"/>
              </a:rPr>
              <a:t>Camilo </a:t>
            </a:r>
            <a:r>
              <a:rPr lang="en-US" sz="3000" dirty="0">
                <a:solidFill>
                  <a:schemeClr val="lt1"/>
                </a:solidFill>
                <a:latin typeface="Inter-Regular"/>
                <a:ea typeface="Inter-Regular"/>
                <a:sym typeface="Inter-Regular"/>
              </a:rPr>
              <a:t>Durango </a:t>
            </a:r>
            <a:r>
              <a:rPr lang="en-US" sz="3000" dirty="0">
                <a:solidFill>
                  <a:schemeClr val="lt1"/>
                </a:solidFill>
                <a:latin typeface="Inter-Regular"/>
                <a:ea typeface="Inter-Regular"/>
              </a:rPr>
              <a:t>S, MSc.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728CA-D3C8-9E0F-48AC-C3A6C4308F91}"/>
              </a:ext>
            </a:extLst>
          </p:cNvPr>
          <p:cNvSpPr txBox="1"/>
          <p:nvPr/>
        </p:nvSpPr>
        <p:spPr>
          <a:xfrm>
            <a:off x="4572000" y="4152332"/>
            <a:ext cx="508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lt1"/>
                </a:solidFill>
                <a:latin typeface="Inter-Regular"/>
                <a:ea typeface="Inter-Regular"/>
              </a:rPr>
              <a:t>Capstone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lt1"/>
                </a:solidFill>
                <a:latin typeface="Inter-Regular"/>
                <a:ea typeface="Inter-Regular"/>
              </a:rPr>
              <a:t>Project, Data Science Program </a:t>
            </a:r>
          </a:p>
        </p:txBody>
      </p:sp>
      <p:pic>
        <p:nvPicPr>
          <p:cNvPr id="1032" name="Picture 8" descr="Springboard: A Momentum Company">
            <a:extLst>
              <a:ext uri="{FF2B5EF4-FFF2-40B4-BE49-F238E27FC236}">
                <a16:creationId xmlns:a16="http://schemas.microsoft.com/office/drawing/2014/main" id="{A081544F-7879-22E8-161D-CEA42128724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4560244"/>
            <a:ext cx="2175935" cy="3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F54DD-A1A2-40C9-942D-9C3455EDB016}"/>
              </a:ext>
            </a:extLst>
          </p:cNvPr>
          <p:cNvSpPr txBox="1"/>
          <p:nvPr/>
        </p:nvSpPr>
        <p:spPr>
          <a:xfrm>
            <a:off x="-618067" y="3378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26;p20">
            <a:extLst>
              <a:ext uri="{FF2B5EF4-FFF2-40B4-BE49-F238E27FC236}">
                <a16:creationId xmlns:a16="http://schemas.microsoft.com/office/drawing/2014/main" id="{A576C0A9-E93F-DB56-BCFC-DD8087249546}"/>
              </a:ext>
            </a:extLst>
          </p:cNvPr>
          <p:cNvSpPr txBox="1">
            <a:spLocks/>
          </p:cNvSpPr>
          <p:nvPr/>
        </p:nvSpPr>
        <p:spPr>
          <a:xfrm>
            <a:off x="337929" y="349249"/>
            <a:ext cx="73350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dirty="0" err="1"/>
              <a:t>RandomizedSearchCV</a:t>
            </a:r>
            <a:endParaRPr lang="en-US" dirty="0"/>
          </a:p>
        </p:txBody>
      </p:sp>
      <p:graphicFrame>
        <p:nvGraphicFramePr>
          <p:cNvPr id="6" name="Google Shape;169;p24">
            <a:extLst>
              <a:ext uri="{FF2B5EF4-FFF2-40B4-BE49-F238E27FC236}">
                <a16:creationId xmlns:a16="http://schemas.microsoft.com/office/drawing/2014/main" id="{A42976ED-DF08-E7B2-40CA-FDEC69708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675046"/>
              </p:ext>
            </p:extLst>
          </p:nvPr>
        </p:nvGraphicFramePr>
        <p:xfrm>
          <a:off x="198783" y="1027345"/>
          <a:ext cx="5029200" cy="3494958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5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Model</a:t>
                      </a:r>
                      <a:endParaRPr sz="18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AUC-ROC Test Set</a:t>
                      </a:r>
                      <a:endParaRPr sz="11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Random Forest Classifier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0.994454</a:t>
                      </a:r>
                      <a:endParaRPr sz="1800" b="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K-NN Classifier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0.976874</a:t>
                      </a:r>
                    </a:p>
                  </a:txBody>
                  <a:tcPr marL="76200" marR="76200" marT="38100" marB="381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Bernoulli Naïve Bayes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0.982254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XGBoost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 Classifier</a:t>
                      </a:r>
                      <a:endParaRPr sz="18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0.994303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686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2CF636-8ED2-60BD-F847-D5A40315F3C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26157" y="0"/>
            <a:ext cx="372717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err="1"/>
              <a:t>XGBoost</a:t>
            </a:r>
            <a:r>
              <a:rPr lang="en" sz="4800" dirty="0"/>
              <a:t> Classifier</a:t>
            </a:r>
            <a:endParaRPr sz="4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AUC-ROC: 0.994</a:t>
            </a:r>
            <a:endParaRPr sz="2400"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0.994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Metric: AUC-ROC</a:t>
            </a:r>
            <a:endParaRPr sz="2400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Robustness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Scalability &amp; Overfitting Control Techniques</a:t>
            </a: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50C4E95-1948-C5BA-52B4-9E5F2558AE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639285"/>
            <a:ext cx="6005620" cy="4504215"/>
          </a:xfrm>
          <a:prstGeom prst="rect">
            <a:avLst/>
          </a:prstGeom>
        </p:spPr>
      </p:pic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5857C3FF-346C-8A7A-BCEE-44B327443B9D}"/>
              </a:ext>
            </a:extLst>
          </p:cNvPr>
          <p:cNvSpPr txBox="1">
            <a:spLocks/>
          </p:cNvSpPr>
          <p:nvPr/>
        </p:nvSpPr>
        <p:spPr>
          <a:xfrm>
            <a:off x="1152938" y="242985"/>
            <a:ext cx="73350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dirty="0"/>
              <a:t>Model Interpretation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0715A-A49C-5C2E-D6CD-28067A89EFA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95680" y="0"/>
            <a:ext cx="3148885" cy="2097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309D63-6EF9-8BDB-786D-504725F091A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95680" y="2021348"/>
            <a:ext cx="3138380" cy="3122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3"/>
          <p:cNvSpPr txBox="1">
            <a:spLocks noGrp="1"/>
          </p:cNvSpPr>
          <p:nvPr>
            <p:ph type="title"/>
          </p:nvPr>
        </p:nvSpPr>
        <p:spPr>
          <a:xfrm>
            <a:off x="199987" y="85655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Credit Card Default Likelihood – Conclusions</a:t>
            </a:r>
            <a:endParaRPr dirty="0"/>
          </a:p>
        </p:txBody>
      </p:sp>
      <p:sp>
        <p:nvSpPr>
          <p:cNvPr id="493" name="Google Shape;493;p4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494" name="Google Shape;494;p43"/>
          <p:cNvGrpSpPr/>
          <p:nvPr/>
        </p:nvGrpSpPr>
        <p:grpSpPr>
          <a:xfrm>
            <a:off x="348396" y="1462738"/>
            <a:ext cx="3608219" cy="3243858"/>
            <a:chOff x="3778727" y="4460423"/>
            <a:chExt cx="720160" cy="647438"/>
          </a:xfrm>
        </p:grpSpPr>
        <p:sp>
          <p:nvSpPr>
            <p:cNvPr id="495" name="Google Shape;49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Modeling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Deployment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Data Wrangling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Data Preprocessing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Exploratory Data Analysis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Training</a:t>
              </a:r>
              <a:endParaRPr sz="12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2" name="Picture 2" descr="AMEX | The differences between credit and charge cards | Milesopedia">
            <a:extLst>
              <a:ext uri="{FF2B5EF4-FFF2-40B4-BE49-F238E27FC236}">
                <a16:creationId xmlns:a16="http://schemas.microsoft.com/office/drawing/2014/main" id="{3B791BFD-959F-CC2C-4C17-F0F5955419D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00" y="0"/>
            <a:ext cx="2908800" cy="2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E026E-CDAB-CAE2-66BD-8A5B7C5FC697}"/>
              </a:ext>
            </a:extLst>
          </p:cNvPr>
          <p:cNvSpPr txBox="1"/>
          <p:nvPr/>
        </p:nvSpPr>
        <p:spPr>
          <a:xfrm>
            <a:off x="3868847" y="2521354"/>
            <a:ext cx="382075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err="1"/>
              <a:t>XGBoost</a:t>
            </a:r>
            <a:r>
              <a:rPr lang="en-US" sz="1600" dirty="0"/>
              <a:t> model demonstrated superior predictive performance of defaults.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sz="1600" dirty="0"/>
              <a:t>Feature selection can be weighted based on importance.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American Express could apply the model as second filter before issuing credit.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342135" y="524524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342135" y="1732538"/>
            <a:ext cx="5889600" cy="28864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hlinkClick r:id="rId3"/>
              </a:rPr>
              <a:t>Github Camilo Durango</a:t>
            </a:r>
            <a:endParaRPr lang="en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>
                <a:hlinkClick r:id="rId4"/>
              </a:rPr>
              <a:t>camilodurangos@gmail.com</a:t>
            </a:r>
            <a:endParaRPr lang="en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hlinkClick r:id="rId5"/>
              </a:rPr>
              <a:t>LinkedIn Camilo Durango</a:t>
            </a:r>
            <a:endParaRPr sz="1800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9195A-D2D2-6F8F-8C68-F14FE7CBE99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9809" y="-6985"/>
            <a:ext cx="4214192" cy="5150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lang="en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New York Post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Federal </a:t>
            </a:r>
            <a:r>
              <a:rPr lang="en" u="sng">
                <a:solidFill>
                  <a:schemeClr val="hlink"/>
                </a:solidFill>
              </a:rPr>
              <a:t>Bank Reserve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2400" u="sng" dirty="0">
              <a:solidFill>
                <a:schemeClr val="hlink"/>
              </a:solidFill>
            </a:endParaRPr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870014" y="1878494"/>
            <a:ext cx="4524725" cy="5739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Challenge &amp; Context</a:t>
            </a:r>
            <a:endParaRPr sz="3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52C234-12E5-7546-CC51-27E6D9B5EF5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9333" y="91143"/>
            <a:ext cx="5918200" cy="1678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F1581-A337-52D2-EA62-AB32020C492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18213" y="1274373"/>
            <a:ext cx="2556760" cy="405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3B86D-DE01-7321-5BD9-C927D2455FF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50193" y="3230770"/>
            <a:ext cx="58928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CEC53-A800-136E-8894-C9389F7ADC5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082208" y="2750433"/>
            <a:ext cx="3644460" cy="40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75138" y="731551"/>
            <a:ext cx="7068300" cy="57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Harnessing Data Science to Mitigate Financial Risk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1246" y="1563551"/>
            <a:ext cx="695373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Business Challenge:</a:t>
            </a:r>
          </a:p>
          <a:p>
            <a:pPr lvl="1">
              <a:spcBef>
                <a:spcPts val="600"/>
              </a:spcBef>
              <a:buFont typeface="Inter-Regular"/>
              <a:buChar char="●"/>
            </a:pPr>
            <a:r>
              <a:rPr lang="en-US" sz="1600" dirty="0"/>
              <a:t>Increasing credit defaults and delinquencies amid rising credit card usage.</a:t>
            </a:r>
          </a:p>
          <a:p>
            <a:pPr lvl="1"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Objective:</a:t>
            </a:r>
          </a:p>
          <a:p>
            <a:pPr lvl="1">
              <a:spcBef>
                <a:spcPts val="600"/>
              </a:spcBef>
              <a:buChar char="●"/>
            </a:pPr>
            <a:r>
              <a:rPr lang="en-US" sz="1600" dirty="0"/>
              <a:t>Predict customer credit default likelihood.</a:t>
            </a:r>
          </a:p>
          <a:p>
            <a:pPr lvl="1">
              <a:spcBef>
                <a:spcPts val="600"/>
              </a:spcBef>
              <a:buChar char="●"/>
            </a:pPr>
            <a:r>
              <a:rPr lang="en-US" sz="1600" dirty="0"/>
              <a:t>Proactively manage credit risk to safeguard revenue and financial stability.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 descr="The complete guide to Amex's one-bonus-per-lifetime restrictions - The  Points Guy">
            <a:extLst>
              <a:ext uri="{FF2B5EF4-FFF2-40B4-BE49-F238E27FC236}">
                <a16:creationId xmlns:a16="http://schemas.microsoft.com/office/drawing/2014/main" id="{854F75F6-41EE-AA8D-D3A9-8D9623A21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0" r="26968" b="1219"/>
          <a:stretch/>
        </p:blipFill>
        <p:spPr bwMode="auto">
          <a:xfrm>
            <a:off x="7004983" y="0"/>
            <a:ext cx="2202283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824818" y="582312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Dataset Overview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45,2528 customer records across 19 columns.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41661" y="456053"/>
            <a:ext cx="7068300" cy="598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48BC0B3-5FD0-7E3A-6DA3-AF02499C348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2027344"/>
            <a:ext cx="7772400" cy="3116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36;p21">
            <a:extLst>
              <a:ext uri="{FF2B5EF4-FFF2-40B4-BE49-F238E27FC236}">
                <a16:creationId xmlns:a16="http://schemas.microsoft.com/office/drawing/2014/main" id="{E2C37CE8-6DD2-EA90-5884-8BC3A0B4A87A}"/>
              </a:ext>
            </a:extLst>
          </p:cNvPr>
          <p:cNvSpPr txBox="1">
            <a:spLocks/>
          </p:cNvSpPr>
          <p:nvPr/>
        </p:nvSpPr>
        <p:spPr>
          <a:xfrm>
            <a:off x="794341" y="1047223"/>
            <a:ext cx="29088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" sz="1800" dirty="0"/>
          </a:p>
        </p:txBody>
      </p:sp>
      <p:sp>
        <p:nvSpPr>
          <p:cNvPr id="2" name="Google Shape;119;p19">
            <a:extLst>
              <a:ext uri="{FF2B5EF4-FFF2-40B4-BE49-F238E27FC236}">
                <a16:creationId xmlns:a16="http://schemas.microsoft.com/office/drawing/2014/main" id="{3F446A79-255E-A599-FA59-AB81B5874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661" y="456053"/>
            <a:ext cx="7068300" cy="598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</a:t>
            </a:r>
            <a:endParaRPr dirty="0"/>
          </a:p>
        </p:txBody>
      </p:sp>
      <p:pic>
        <p:nvPicPr>
          <p:cNvPr id="3" name="Picture 2" descr="A graph with text overlay&#10;&#10;Description automatically generated">
            <a:extLst>
              <a:ext uri="{FF2B5EF4-FFF2-40B4-BE49-F238E27FC236}">
                <a16:creationId xmlns:a16="http://schemas.microsoft.com/office/drawing/2014/main" id="{034C0E45-6B73-E963-660C-60550018A9E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44061" y="1148728"/>
            <a:ext cx="5379253" cy="3842323"/>
          </a:xfrm>
          <a:prstGeom prst="rect">
            <a:avLst/>
          </a:prstGeom>
        </p:spPr>
      </p:pic>
      <p:sp>
        <p:nvSpPr>
          <p:cNvPr id="5" name="Google Shape;118;p19">
            <a:extLst>
              <a:ext uri="{FF2B5EF4-FFF2-40B4-BE49-F238E27FC236}">
                <a16:creationId xmlns:a16="http://schemas.microsoft.com/office/drawing/2014/main" id="{63DE210A-9B9E-18E3-CE11-CCCED228E9E3}"/>
              </a:ext>
            </a:extLst>
          </p:cNvPr>
          <p:cNvSpPr txBox="1">
            <a:spLocks/>
          </p:cNvSpPr>
          <p:nvPr/>
        </p:nvSpPr>
        <p:spPr>
          <a:xfrm>
            <a:off x="441661" y="1442051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Cleaned data handling missing values and nomenclature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Records from 2021 American Express Code Lab. </a:t>
            </a:r>
          </a:p>
          <a:p>
            <a:pPr>
              <a:spcBef>
                <a:spcPts val="600"/>
              </a:spcBef>
            </a:pPr>
            <a:br>
              <a:rPr lang="en-US" sz="1600" dirty="0"/>
            </a:br>
            <a:endParaRPr lang="en-US" dirty="0"/>
          </a:p>
        </p:txBody>
      </p:sp>
      <p:pic>
        <p:nvPicPr>
          <p:cNvPr id="5124" name="Picture 4" descr="Data Wrangling: Benefits, Processes, and Application in AI | Coresignal">
            <a:extLst>
              <a:ext uri="{FF2B5EF4-FFF2-40B4-BE49-F238E27FC236}">
                <a16:creationId xmlns:a16="http://schemas.microsoft.com/office/drawing/2014/main" id="{21509FB6-A764-9073-A0F6-2B327B3E242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1" y="3329615"/>
            <a:ext cx="3105599" cy="19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6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54585" y="37319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754585" y="857968"/>
            <a:ext cx="7310995" cy="514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Class imbalanced    Multicollinearity    Bernoulli Distribution Y</a:t>
            </a: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FA829-7AD7-DCB1-F0E9-B20FF9ACC61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461052"/>
            <a:ext cx="5555974" cy="3675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26;p20">
            <a:extLst>
              <a:ext uri="{FF2B5EF4-FFF2-40B4-BE49-F238E27FC236}">
                <a16:creationId xmlns:a16="http://schemas.microsoft.com/office/drawing/2014/main" id="{CF76A23A-E694-E7C2-C56D-BBE6EF7EA349}"/>
              </a:ext>
            </a:extLst>
          </p:cNvPr>
          <p:cNvSpPr txBox="1">
            <a:spLocks/>
          </p:cNvSpPr>
          <p:nvPr/>
        </p:nvSpPr>
        <p:spPr>
          <a:xfrm>
            <a:off x="794341" y="323494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7" name="Google Shape;127;p20">
            <a:extLst>
              <a:ext uri="{FF2B5EF4-FFF2-40B4-BE49-F238E27FC236}">
                <a16:creationId xmlns:a16="http://schemas.microsoft.com/office/drawing/2014/main" id="{7C23B440-7D03-0C20-7711-CF6324DC9F3C}"/>
              </a:ext>
            </a:extLst>
          </p:cNvPr>
          <p:cNvSpPr txBox="1">
            <a:spLocks/>
          </p:cNvSpPr>
          <p:nvPr/>
        </p:nvSpPr>
        <p:spPr>
          <a:xfrm>
            <a:off x="754585" y="857968"/>
            <a:ext cx="7310995" cy="51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-Regular"/>
              <a:buChar char="●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-Regular"/>
              <a:buChar char="○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-Regular"/>
              <a:buChar char="■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●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○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■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●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○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-Regular"/>
              <a:buChar char="■"/>
              <a:defRPr sz="1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n"/>
              <a:t>Class imbalanced    Multicollinearity    Bernoulli Distribution Y</a:t>
            </a:r>
            <a:endParaRPr lang="e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5EE627-CFAE-969F-8CC9-BF95F3975EF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0" y="1192639"/>
            <a:ext cx="5074285" cy="3805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A6D4C5-8961-60FC-1642-F8C07DB3D7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5"/>
          <a:stretch/>
        </p:blipFill>
        <p:spPr>
          <a:xfrm>
            <a:off x="4750692" y="1339702"/>
            <a:ext cx="4393308" cy="3480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11710" y="319256"/>
            <a:ext cx="2908800" cy="873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Data Preprocessing</a:t>
            </a:r>
            <a:endParaRPr sz="2900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02455" y="1245373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Utilized SMOTE to balance classes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Feature Engineering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chart of a credit card default&#10;&#10;Description automatically generated">
            <a:extLst>
              <a:ext uri="{FF2B5EF4-FFF2-40B4-BE49-F238E27FC236}">
                <a16:creationId xmlns:a16="http://schemas.microsoft.com/office/drawing/2014/main" id="{87965B5B-E7D2-C020-6D8F-5C2A49F90E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2000" y="215951"/>
            <a:ext cx="5842000" cy="4381500"/>
          </a:xfrm>
          <a:prstGeom prst="rect">
            <a:avLst/>
          </a:prstGeom>
        </p:spPr>
      </p:pic>
      <p:pic>
        <p:nvPicPr>
          <p:cNvPr id="3076" name="Picture 4" descr="Free vector gradient sql illustration">
            <a:extLst>
              <a:ext uri="{FF2B5EF4-FFF2-40B4-BE49-F238E27FC236}">
                <a16:creationId xmlns:a16="http://schemas.microsoft.com/office/drawing/2014/main" id="{20009C5B-825E-984F-0F3F-1B155380EA8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2775"/>
            <a:ext cx="3302000" cy="23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26;p20">
            <a:extLst>
              <a:ext uri="{FF2B5EF4-FFF2-40B4-BE49-F238E27FC236}">
                <a16:creationId xmlns:a16="http://schemas.microsoft.com/office/drawing/2014/main" id="{B2BA8ED7-4EE4-513D-9668-1D0BA289F7BC}"/>
              </a:ext>
            </a:extLst>
          </p:cNvPr>
          <p:cNvSpPr txBox="1">
            <a:spLocks/>
          </p:cNvSpPr>
          <p:nvPr/>
        </p:nvSpPr>
        <p:spPr>
          <a:xfrm>
            <a:off x="337929" y="349249"/>
            <a:ext cx="73350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dirty="0"/>
              <a:t>Model Selection – Default Evaluation</a:t>
            </a:r>
          </a:p>
        </p:txBody>
      </p:sp>
      <p:sp>
        <p:nvSpPr>
          <p:cNvPr id="7" name="Google Shape;136;p21">
            <a:extLst>
              <a:ext uri="{FF2B5EF4-FFF2-40B4-BE49-F238E27FC236}">
                <a16:creationId xmlns:a16="http://schemas.microsoft.com/office/drawing/2014/main" id="{E2C37CE8-6DD2-EA90-5884-8BC3A0B4A87A}"/>
              </a:ext>
            </a:extLst>
          </p:cNvPr>
          <p:cNvSpPr txBox="1">
            <a:spLocks/>
          </p:cNvSpPr>
          <p:nvPr/>
        </p:nvSpPr>
        <p:spPr>
          <a:xfrm>
            <a:off x="794341" y="1047223"/>
            <a:ext cx="29088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" sz="1800" dirty="0"/>
          </a:p>
        </p:txBody>
      </p:sp>
      <p:graphicFrame>
        <p:nvGraphicFramePr>
          <p:cNvPr id="9" name="Google Shape;169;p24">
            <a:extLst>
              <a:ext uri="{FF2B5EF4-FFF2-40B4-BE49-F238E27FC236}">
                <a16:creationId xmlns:a16="http://schemas.microsoft.com/office/drawing/2014/main" id="{5EEE67FF-54E2-34AF-9FA9-41C812F8C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644618"/>
              </p:ext>
            </p:extLst>
          </p:nvPr>
        </p:nvGraphicFramePr>
        <p:xfrm>
          <a:off x="178904" y="1047223"/>
          <a:ext cx="7781532" cy="3442803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218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080">
                  <a:extLst>
                    <a:ext uri="{9D8B030D-6E8A-4147-A177-3AD203B41FA5}">
                      <a16:colId xmlns:a16="http://schemas.microsoft.com/office/drawing/2014/main" val="2005121440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Model</a:t>
                      </a:r>
                      <a:endParaRPr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Train AUC-PRC</a:t>
                      </a:r>
                      <a:endParaRPr sz="11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Test AUC-PRC</a:t>
                      </a:r>
                      <a:endParaRPr sz="11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Train AUC-ROC</a:t>
                      </a:r>
                      <a:endParaRPr sz="11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Test AU-ROC</a:t>
                      </a:r>
                      <a:endParaRPr sz="11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Random Forest Classifier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1.0</a:t>
                      </a:r>
                      <a:endParaRPr sz="1800" b="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0.999637</a:t>
                      </a:r>
                      <a:endParaRPr sz="1800" b="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1.0</a:t>
                      </a:r>
                      <a:endParaRPr sz="1800" b="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0.999649</a:t>
                      </a:r>
                      <a:endParaRPr sz="1800" b="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K-NN Classifier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0.999414</a:t>
                      </a:r>
                    </a:p>
                  </a:txBody>
                  <a:tcPr marL="76200" marR="76200" marT="38100" marB="381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0.982557</a:t>
                      </a:r>
                    </a:p>
                  </a:txBody>
                  <a:tcPr marL="76200" marR="76200" marT="38100" marB="381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0.999639</a:t>
                      </a:r>
                    </a:p>
                  </a:txBody>
                  <a:tcPr marL="76200" marR="76200" marT="38100" marB="381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0.990969</a:t>
                      </a:r>
                    </a:p>
                  </a:txBody>
                  <a:tcPr marL="76200" marR="76200" marT="38100" marB="381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5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Bernoulli Naïve Bayes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0.937956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0.937906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0.914634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0.914550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XGBoost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 Classifier</a:t>
                      </a:r>
                      <a:endParaRPr sz="18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0.999998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0.999633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0.999998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sym typeface="Arial"/>
                        </a:rPr>
                        <a:t>0.999626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6867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1E4069C-BE2B-58CD-4DAE-6B75A615E7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5400000">
            <a:off x="6064410" y="1896026"/>
            <a:ext cx="5143500" cy="135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306</Words>
  <Application>Microsoft Macintosh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Inter</vt:lpstr>
      <vt:lpstr>Arial</vt:lpstr>
      <vt:lpstr>Inter-Regular</vt:lpstr>
      <vt:lpstr>Söhne</vt:lpstr>
      <vt:lpstr>Calibri</vt:lpstr>
      <vt:lpstr>Joan template</vt:lpstr>
      <vt:lpstr>American Express Credit Card Default Prediction</vt:lpstr>
      <vt:lpstr>Challenge &amp; Context</vt:lpstr>
      <vt:lpstr>Harnessing Data Science to Mitigate Financial Risk</vt:lpstr>
      <vt:lpstr>Data Wrangling</vt:lpstr>
      <vt:lpstr>Data Wrangling</vt:lpstr>
      <vt:lpstr>Exploratory Data Analysis</vt:lpstr>
      <vt:lpstr>PowerPoint Presentation</vt:lpstr>
      <vt:lpstr>Data Preprocessing</vt:lpstr>
      <vt:lpstr>PowerPoint Presentation</vt:lpstr>
      <vt:lpstr>PowerPoint Presentation</vt:lpstr>
      <vt:lpstr>XGBoost Classifier</vt:lpstr>
      <vt:lpstr>PowerPoint Presentation</vt:lpstr>
      <vt:lpstr>Predicting Credit Card Default Likelihood – Conclusions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Credit Card Default Prediction</dc:title>
  <cp:lastModifiedBy>Camilo Durango</cp:lastModifiedBy>
  <cp:revision>5</cp:revision>
  <dcterms:modified xsi:type="dcterms:W3CDTF">2023-10-18T22:28:49Z</dcterms:modified>
</cp:coreProperties>
</file>