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matic SC"/>
      <p:regular r:id="rId18"/>
      <p:bold r:id="rId19"/>
    </p:embeddedFont>
    <p:embeddedFont>
      <p:font typeface="Source Code Pr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regular.fntdata"/><Relationship Id="rId11" Type="http://schemas.openxmlformats.org/officeDocument/2006/relationships/slide" Target="slides/slide6.xml"/><Relationship Id="rId22" Type="http://schemas.openxmlformats.org/officeDocument/2006/relationships/font" Target="fonts/SourceCodePro-italic.fntdata"/><Relationship Id="rId10" Type="http://schemas.openxmlformats.org/officeDocument/2006/relationships/slide" Target="slides/slide5.xml"/><Relationship Id="rId21" Type="http://schemas.openxmlformats.org/officeDocument/2006/relationships/font" Target="fonts/SourceCodePr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SourceCodePr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maticSC-bold.fntdata"/><Relationship Id="rId6" Type="http://schemas.openxmlformats.org/officeDocument/2006/relationships/slide" Target="slides/slide1.xml"/><Relationship Id="rId18" Type="http://schemas.openxmlformats.org/officeDocument/2006/relationships/font" Target="fonts/AmaticSC-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fb07a5af3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fb07a5af3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faff0db50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faff0db50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faff0db50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faff0db50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faff0db50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faff0db50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fb07a5af3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fb07a5af3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fb07a5af3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fb07a5af3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b07a5af3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b07a5af3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fb07a5af3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fb07a5af3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faff0db50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faff0db50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fb07a5af3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fb07a5af3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aff0db50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aff0db50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8000"/>
              <a:buNone/>
              <a:defRPr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accent1"/>
              </a:buClr>
              <a:buSzPts val="2100"/>
              <a:buNone/>
              <a:defRPr b="1" sz="2100">
                <a:solidFill>
                  <a:schemeClr val="accent1"/>
                </a:solidFill>
              </a:defRPr>
            </a:lvl1pPr>
            <a:lvl2pPr lvl="1" rtl="0" algn="ctr">
              <a:lnSpc>
                <a:spcPct val="100000"/>
              </a:lnSpc>
              <a:spcBef>
                <a:spcPts val="0"/>
              </a:spcBef>
              <a:spcAft>
                <a:spcPts val="0"/>
              </a:spcAft>
              <a:buClr>
                <a:schemeClr val="accent1"/>
              </a:buClr>
              <a:buSzPts val="2100"/>
              <a:buNone/>
              <a:defRPr b="1" sz="2100">
                <a:solidFill>
                  <a:schemeClr val="accent1"/>
                </a:solidFill>
              </a:defRPr>
            </a:lvl2pPr>
            <a:lvl3pPr lvl="2" rtl="0" algn="ctr">
              <a:lnSpc>
                <a:spcPct val="100000"/>
              </a:lnSpc>
              <a:spcBef>
                <a:spcPts val="0"/>
              </a:spcBef>
              <a:spcAft>
                <a:spcPts val="0"/>
              </a:spcAft>
              <a:buClr>
                <a:schemeClr val="accent1"/>
              </a:buClr>
              <a:buSzPts val="2100"/>
              <a:buNone/>
              <a:defRPr b="1" sz="2100">
                <a:solidFill>
                  <a:schemeClr val="accent1"/>
                </a:solidFill>
              </a:defRPr>
            </a:lvl3pPr>
            <a:lvl4pPr lvl="3" rtl="0" algn="ctr">
              <a:lnSpc>
                <a:spcPct val="100000"/>
              </a:lnSpc>
              <a:spcBef>
                <a:spcPts val="0"/>
              </a:spcBef>
              <a:spcAft>
                <a:spcPts val="0"/>
              </a:spcAft>
              <a:buClr>
                <a:schemeClr val="accent1"/>
              </a:buClr>
              <a:buSzPts val="2100"/>
              <a:buNone/>
              <a:defRPr b="1" sz="2100">
                <a:solidFill>
                  <a:schemeClr val="accent1"/>
                </a:solidFill>
              </a:defRPr>
            </a:lvl4pPr>
            <a:lvl5pPr lvl="4" rtl="0" algn="ctr">
              <a:lnSpc>
                <a:spcPct val="100000"/>
              </a:lnSpc>
              <a:spcBef>
                <a:spcPts val="0"/>
              </a:spcBef>
              <a:spcAft>
                <a:spcPts val="0"/>
              </a:spcAft>
              <a:buClr>
                <a:schemeClr val="accent1"/>
              </a:buClr>
              <a:buSzPts val="2100"/>
              <a:buNone/>
              <a:defRPr b="1" sz="2100">
                <a:solidFill>
                  <a:schemeClr val="accent1"/>
                </a:solidFill>
              </a:defRPr>
            </a:lvl5pPr>
            <a:lvl6pPr lvl="5" rtl="0" algn="ctr">
              <a:lnSpc>
                <a:spcPct val="100000"/>
              </a:lnSpc>
              <a:spcBef>
                <a:spcPts val="0"/>
              </a:spcBef>
              <a:spcAft>
                <a:spcPts val="0"/>
              </a:spcAft>
              <a:buClr>
                <a:schemeClr val="accent1"/>
              </a:buClr>
              <a:buSzPts val="2100"/>
              <a:buNone/>
              <a:defRPr b="1" sz="2100">
                <a:solidFill>
                  <a:schemeClr val="accent1"/>
                </a:solidFill>
              </a:defRPr>
            </a:lvl6pPr>
            <a:lvl7pPr lvl="6" rtl="0" algn="ctr">
              <a:lnSpc>
                <a:spcPct val="100000"/>
              </a:lnSpc>
              <a:spcBef>
                <a:spcPts val="0"/>
              </a:spcBef>
              <a:spcAft>
                <a:spcPts val="0"/>
              </a:spcAft>
              <a:buClr>
                <a:schemeClr val="accent1"/>
              </a:buClr>
              <a:buSzPts val="2100"/>
              <a:buNone/>
              <a:defRPr b="1" sz="2100">
                <a:solidFill>
                  <a:schemeClr val="accent1"/>
                </a:solidFill>
              </a:defRPr>
            </a:lvl7pPr>
            <a:lvl8pPr lvl="7" rtl="0" algn="ctr">
              <a:lnSpc>
                <a:spcPct val="100000"/>
              </a:lnSpc>
              <a:spcBef>
                <a:spcPts val="0"/>
              </a:spcBef>
              <a:spcAft>
                <a:spcPts val="0"/>
              </a:spcAft>
              <a:buClr>
                <a:schemeClr val="accent1"/>
              </a:buClr>
              <a:buSzPts val="2100"/>
              <a:buNone/>
              <a:defRPr b="1" sz="2100">
                <a:solidFill>
                  <a:schemeClr val="accent1"/>
                </a:solidFill>
              </a:defRPr>
            </a:lvl8pPr>
            <a:lvl9pPr lvl="8" rtl="0"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highlight>
                  <a:schemeClr val="accent1"/>
                </a:highlight>
              </a:defRPr>
            </a:lvl1pPr>
            <a:lvl2pPr lvl="1" rtl="0" algn="ctr">
              <a:spcBef>
                <a:spcPts val="0"/>
              </a:spcBef>
              <a:spcAft>
                <a:spcPts val="0"/>
              </a:spcAft>
              <a:buClr>
                <a:schemeClr val="lt1"/>
              </a:buClr>
              <a:buSzPts val="12000"/>
              <a:buNone/>
              <a:defRPr sz="12000">
                <a:solidFill>
                  <a:schemeClr val="lt1"/>
                </a:solidFill>
                <a:highlight>
                  <a:schemeClr val="accent1"/>
                </a:highlight>
              </a:defRPr>
            </a:lvl2pPr>
            <a:lvl3pPr lvl="2" rtl="0" algn="ctr">
              <a:spcBef>
                <a:spcPts val="0"/>
              </a:spcBef>
              <a:spcAft>
                <a:spcPts val="0"/>
              </a:spcAft>
              <a:buClr>
                <a:schemeClr val="lt1"/>
              </a:buClr>
              <a:buSzPts val="12000"/>
              <a:buNone/>
              <a:defRPr sz="12000">
                <a:solidFill>
                  <a:schemeClr val="lt1"/>
                </a:solidFill>
                <a:highlight>
                  <a:schemeClr val="accent1"/>
                </a:highlight>
              </a:defRPr>
            </a:lvl3pPr>
            <a:lvl4pPr lvl="3" rtl="0" algn="ctr">
              <a:spcBef>
                <a:spcPts val="0"/>
              </a:spcBef>
              <a:spcAft>
                <a:spcPts val="0"/>
              </a:spcAft>
              <a:buClr>
                <a:schemeClr val="lt1"/>
              </a:buClr>
              <a:buSzPts val="12000"/>
              <a:buNone/>
              <a:defRPr sz="12000">
                <a:solidFill>
                  <a:schemeClr val="lt1"/>
                </a:solidFill>
                <a:highlight>
                  <a:schemeClr val="accent1"/>
                </a:highlight>
              </a:defRPr>
            </a:lvl4pPr>
            <a:lvl5pPr lvl="4" rtl="0" algn="ctr">
              <a:spcBef>
                <a:spcPts val="0"/>
              </a:spcBef>
              <a:spcAft>
                <a:spcPts val="0"/>
              </a:spcAft>
              <a:buClr>
                <a:schemeClr val="lt1"/>
              </a:buClr>
              <a:buSzPts val="12000"/>
              <a:buNone/>
              <a:defRPr sz="12000">
                <a:solidFill>
                  <a:schemeClr val="lt1"/>
                </a:solidFill>
                <a:highlight>
                  <a:schemeClr val="accent1"/>
                </a:highlight>
              </a:defRPr>
            </a:lvl5pPr>
            <a:lvl6pPr lvl="5" rtl="0" algn="ctr">
              <a:spcBef>
                <a:spcPts val="0"/>
              </a:spcBef>
              <a:spcAft>
                <a:spcPts val="0"/>
              </a:spcAft>
              <a:buClr>
                <a:schemeClr val="lt1"/>
              </a:buClr>
              <a:buSzPts val="12000"/>
              <a:buNone/>
              <a:defRPr sz="12000">
                <a:solidFill>
                  <a:schemeClr val="lt1"/>
                </a:solidFill>
                <a:highlight>
                  <a:schemeClr val="accent1"/>
                </a:highlight>
              </a:defRPr>
            </a:lvl6pPr>
            <a:lvl7pPr lvl="6" rtl="0" algn="ctr">
              <a:spcBef>
                <a:spcPts val="0"/>
              </a:spcBef>
              <a:spcAft>
                <a:spcPts val="0"/>
              </a:spcAft>
              <a:buClr>
                <a:schemeClr val="lt1"/>
              </a:buClr>
              <a:buSzPts val="12000"/>
              <a:buNone/>
              <a:defRPr sz="12000">
                <a:solidFill>
                  <a:schemeClr val="lt1"/>
                </a:solidFill>
                <a:highlight>
                  <a:schemeClr val="accent1"/>
                </a:highlight>
              </a:defRPr>
            </a:lvl7pPr>
            <a:lvl8pPr lvl="7" rtl="0" algn="ctr">
              <a:spcBef>
                <a:spcPts val="0"/>
              </a:spcBef>
              <a:spcAft>
                <a:spcPts val="0"/>
              </a:spcAft>
              <a:buClr>
                <a:schemeClr val="lt1"/>
              </a:buClr>
              <a:buSzPts val="12000"/>
              <a:buNone/>
              <a:defRPr sz="12000">
                <a:solidFill>
                  <a:schemeClr val="lt1"/>
                </a:solidFill>
                <a:highlight>
                  <a:schemeClr val="accent1"/>
                </a:highlight>
              </a:defRPr>
            </a:lvl8pPr>
            <a:lvl9pPr lvl="8" rtl="0"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rtl="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rtl="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rtl="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rtl="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rtl="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rtl="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rtl="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rtl="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sz="3000">
                <a:highlight>
                  <a:schemeClr val="dk1"/>
                </a:highlight>
              </a:defRPr>
            </a:lvl1pPr>
            <a:lvl2pPr lvl="1" rtl="0">
              <a:spcBef>
                <a:spcPts val="0"/>
              </a:spcBef>
              <a:spcAft>
                <a:spcPts val="0"/>
              </a:spcAft>
              <a:buSzPts val="3000"/>
              <a:buNone/>
              <a:defRPr sz="3000">
                <a:highlight>
                  <a:schemeClr val="dk1"/>
                </a:highlight>
              </a:defRPr>
            </a:lvl2pPr>
            <a:lvl3pPr lvl="2" rtl="0">
              <a:spcBef>
                <a:spcPts val="0"/>
              </a:spcBef>
              <a:spcAft>
                <a:spcPts val="0"/>
              </a:spcAft>
              <a:buSzPts val="3000"/>
              <a:buNone/>
              <a:defRPr sz="3000">
                <a:highlight>
                  <a:schemeClr val="dk1"/>
                </a:highlight>
              </a:defRPr>
            </a:lvl3pPr>
            <a:lvl4pPr lvl="3" rtl="0">
              <a:spcBef>
                <a:spcPts val="0"/>
              </a:spcBef>
              <a:spcAft>
                <a:spcPts val="0"/>
              </a:spcAft>
              <a:buSzPts val="3000"/>
              <a:buNone/>
              <a:defRPr sz="3000">
                <a:highlight>
                  <a:schemeClr val="dk1"/>
                </a:highlight>
              </a:defRPr>
            </a:lvl4pPr>
            <a:lvl5pPr lvl="4" rtl="0">
              <a:spcBef>
                <a:spcPts val="0"/>
              </a:spcBef>
              <a:spcAft>
                <a:spcPts val="0"/>
              </a:spcAft>
              <a:buSzPts val="3000"/>
              <a:buNone/>
              <a:defRPr sz="3000">
                <a:highlight>
                  <a:schemeClr val="dk1"/>
                </a:highlight>
              </a:defRPr>
            </a:lvl5pPr>
            <a:lvl6pPr lvl="5" rtl="0">
              <a:spcBef>
                <a:spcPts val="0"/>
              </a:spcBef>
              <a:spcAft>
                <a:spcPts val="0"/>
              </a:spcAft>
              <a:buSzPts val="3000"/>
              <a:buNone/>
              <a:defRPr sz="3000">
                <a:highlight>
                  <a:schemeClr val="dk1"/>
                </a:highlight>
              </a:defRPr>
            </a:lvl6pPr>
            <a:lvl7pPr lvl="6" rtl="0">
              <a:spcBef>
                <a:spcPts val="0"/>
              </a:spcBef>
              <a:spcAft>
                <a:spcPts val="0"/>
              </a:spcAft>
              <a:buSzPts val="3000"/>
              <a:buNone/>
              <a:defRPr sz="3000">
                <a:highlight>
                  <a:schemeClr val="dk1"/>
                </a:highlight>
              </a:defRPr>
            </a:lvl7pPr>
            <a:lvl8pPr lvl="7" rtl="0">
              <a:spcBef>
                <a:spcPts val="0"/>
              </a:spcBef>
              <a:spcAft>
                <a:spcPts val="0"/>
              </a:spcAft>
              <a:buSzPts val="3000"/>
              <a:buNone/>
              <a:defRPr sz="3000">
                <a:highlight>
                  <a:schemeClr val="dk1"/>
                </a:highlight>
              </a:defRPr>
            </a:lvl8pPr>
            <a:lvl9pPr lvl="8" rtl="0">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accent1"/>
              </a:buClr>
              <a:buSzPts val="1800"/>
              <a:buChar char="●"/>
              <a:defRPr>
                <a:solidFill>
                  <a:schemeClr val="accent1"/>
                </a:solidFill>
                <a:highlight>
                  <a:schemeClr val="lt1"/>
                </a:highlight>
              </a:defRPr>
            </a:lvl1pPr>
            <a:lvl2pPr indent="-317500" lvl="1" marL="914400" rtl="0">
              <a:spcBef>
                <a:spcPts val="0"/>
              </a:spcBef>
              <a:spcAft>
                <a:spcPts val="0"/>
              </a:spcAft>
              <a:buClr>
                <a:schemeClr val="accent1"/>
              </a:buClr>
              <a:buSzPts val="1400"/>
              <a:buChar char="○"/>
              <a:defRPr>
                <a:solidFill>
                  <a:schemeClr val="accent1"/>
                </a:solidFill>
                <a:highlight>
                  <a:schemeClr val="lt1"/>
                </a:highlight>
              </a:defRPr>
            </a:lvl2pPr>
            <a:lvl3pPr indent="-317500" lvl="2" marL="1371600" rtl="0">
              <a:spcBef>
                <a:spcPts val="0"/>
              </a:spcBef>
              <a:spcAft>
                <a:spcPts val="0"/>
              </a:spcAft>
              <a:buClr>
                <a:schemeClr val="accent1"/>
              </a:buClr>
              <a:buSzPts val="1400"/>
              <a:buChar char="■"/>
              <a:defRPr>
                <a:solidFill>
                  <a:schemeClr val="accent1"/>
                </a:solidFill>
                <a:highlight>
                  <a:schemeClr val="lt1"/>
                </a:highlight>
              </a:defRPr>
            </a:lvl3pPr>
            <a:lvl4pPr indent="-317500" lvl="3" marL="1828800" rtl="0">
              <a:spcBef>
                <a:spcPts val="0"/>
              </a:spcBef>
              <a:spcAft>
                <a:spcPts val="0"/>
              </a:spcAft>
              <a:buClr>
                <a:schemeClr val="accent1"/>
              </a:buClr>
              <a:buSzPts val="1400"/>
              <a:buChar char="●"/>
              <a:defRPr>
                <a:solidFill>
                  <a:schemeClr val="accent1"/>
                </a:solidFill>
                <a:highlight>
                  <a:schemeClr val="lt1"/>
                </a:highlight>
              </a:defRPr>
            </a:lvl4pPr>
            <a:lvl5pPr indent="-317500" lvl="4" marL="2286000" rtl="0">
              <a:spcBef>
                <a:spcPts val="0"/>
              </a:spcBef>
              <a:spcAft>
                <a:spcPts val="0"/>
              </a:spcAft>
              <a:buClr>
                <a:schemeClr val="accent1"/>
              </a:buClr>
              <a:buSzPts val="1400"/>
              <a:buChar char="○"/>
              <a:defRPr>
                <a:solidFill>
                  <a:schemeClr val="accent1"/>
                </a:solidFill>
                <a:highlight>
                  <a:schemeClr val="lt1"/>
                </a:highlight>
              </a:defRPr>
            </a:lvl5pPr>
            <a:lvl6pPr indent="-317500" lvl="5" marL="2743200" rtl="0">
              <a:spcBef>
                <a:spcPts val="0"/>
              </a:spcBef>
              <a:spcAft>
                <a:spcPts val="0"/>
              </a:spcAft>
              <a:buClr>
                <a:schemeClr val="accent1"/>
              </a:buClr>
              <a:buSzPts val="1400"/>
              <a:buChar char="■"/>
              <a:defRPr>
                <a:solidFill>
                  <a:schemeClr val="accent1"/>
                </a:solidFill>
                <a:highlight>
                  <a:schemeClr val="lt1"/>
                </a:highlight>
              </a:defRPr>
            </a:lvl6pPr>
            <a:lvl7pPr indent="-317500" lvl="6" marL="3200400" rtl="0">
              <a:spcBef>
                <a:spcPts val="0"/>
              </a:spcBef>
              <a:spcAft>
                <a:spcPts val="0"/>
              </a:spcAft>
              <a:buClr>
                <a:schemeClr val="accent1"/>
              </a:buClr>
              <a:buSzPts val="1400"/>
              <a:buChar char="●"/>
              <a:defRPr>
                <a:solidFill>
                  <a:schemeClr val="accent1"/>
                </a:solidFill>
                <a:highlight>
                  <a:schemeClr val="lt1"/>
                </a:highlight>
              </a:defRPr>
            </a:lvl7pPr>
            <a:lvl8pPr indent="-317500" lvl="7" marL="3657600" rtl="0">
              <a:spcBef>
                <a:spcPts val="0"/>
              </a:spcBef>
              <a:spcAft>
                <a:spcPts val="0"/>
              </a:spcAft>
              <a:buClr>
                <a:schemeClr val="accent1"/>
              </a:buClr>
              <a:buSzPts val="1400"/>
              <a:buChar char="○"/>
              <a:defRPr>
                <a:solidFill>
                  <a:schemeClr val="accent1"/>
                </a:solidFill>
                <a:highlight>
                  <a:schemeClr val="lt1"/>
                </a:highlight>
              </a:defRPr>
            </a:lvl8pPr>
            <a:lvl9pPr indent="-317500" lvl="8" marL="4114800" rtl="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Source Code Pro"/>
                <a:ea typeface="Source Code Pro"/>
                <a:cs typeface="Source Code Pro"/>
                <a:sym typeface="Source Code Pro"/>
              </a:defRPr>
            </a:lvl1pPr>
            <a:lvl2pPr lvl="1" rtl="0" algn="r">
              <a:buNone/>
              <a:defRPr sz="1000">
                <a:solidFill>
                  <a:schemeClr val="accent1"/>
                </a:solidFill>
                <a:latin typeface="Source Code Pro"/>
                <a:ea typeface="Source Code Pro"/>
                <a:cs typeface="Source Code Pro"/>
                <a:sym typeface="Source Code Pro"/>
              </a:defRPr>
            </a:lvl2pPr>
            <a:lvl3pPr lvl="2" rtl="0" algn="r">
              <a:buNone/>
              <a:defRPr sz="1000">
                <a:solidFill>
                  <a:schemeClr val="accent1"/>
                </a:solidFill>
                <a:latin typeface="Source Code Pro"/>
                <a:ea typeface="Source Code Pro"/>
                <a:cs typeface="Source Code Pro"/>
                <a:sym typeface="Source Code Pro"/>
              </a:defRPr>
            </a:lvl3pPr>
            <a:lvl4pPr lvl="3" rtl="0" algn="r">
              <a:buNone/>
              <a:defRPr sz="1000">
                <a:solidFill>
                  <a:schemeClr val="accent1"/>
                </a:solidFill>
                <a:latin typeface="Source Code Pro"/>
                <a:ea typeface="Source Code Pro"/>
                <a:cs typeface="Source Code Pro"/>
                <a:sym typeface="Source Code Pro"/>
              </a:defRPr>
            </a:lvl4pPr>
            <a:lvl5pPr lvl="4" rtl="0" algn="r">
              <a:buNone/>
              <a:defRPr sz="1000">
                <a:solidFill>
                  <a:schemeClr val="accent1"/>
                </a:solidFill>
                <a:latin typeface="Source Code Pro"/>
                <a:ea typeface="Source Code Pro"/>
                <a:cs typeface="Source Code Pro"/>
                <a:sym typeface="Source Code Pro"/>
              </a:defRPr>
            </a:lvl5pPr>
            <a:lvl6pPr lvl="5" rtl="0" algn="r">
              <a:buNone/>
              <a:defRPr sz="1000">
                <a:solidFill>
                  <a:schemeClr val="accent1"/>
                </a:solidFill>
                <a:latin typeface="Source Code Pro"/>
                <a:ea typeface="Source Code Pro"/>
                <a:cs typeface="Source Code Pro"/>
                <a:sym typeface="Source Code Pro"/>
              </a:defRPr>
            </a:lvl6pPr>
            <a:lvl7pPr lvl="6" rtl="0" algn="r">
              <a:buNone/>
              <a:defRPr sz="1000">
                <a:solidFill>
                  <a:schemeClr val="accent1"/>
                </a:solidFill>
                <a:latin typeface="Source Code Pro"/>
                <a:ea typeface="Source Code Pro"/>
                <a:cs typeface="Source Code Pro"/>
                <a:sym typeface="Source Code Pro"/>
              </a:defRPr>
            </a:lvl7pPr>
            <a:lvl8pPr lvl="7" rtl="0" algn="r">
              <a:buNone/>
              <a:defRPr sz="1000">
                <a:solidFill>
                  <a:schemeClr val="accent1"/>
                </a:solidFill>
                <a:latin typeface="Source Code Pro"/>
                <a:ea typeface="Source Code Pro"/>
                <a:cs typeface="Source Code Pro"/>
                <a:sym typeface="Source Code Pro"/>
              </a:defRPr>
            </a:lvl8pPr>
            <a:lvl9pPr lvl="8" rtl="0"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jpg"/><Relationship Id="rId4" Type="http://schemas.openxmlformats.org/officeDocument/2006/relationships/image" Target="../media/image4.png"/><Relationship Id="rId5" Type="http://schemas.openxmlformats.org/officeDocument/2006/relationships/image" Target="../media/image10.jpg"/><Relationship Id="rId6" Type="http://schemas.openxmlformats.org/officeDocument/2006/relationships/image" Target="../media/image11.jpg"/><Relationship Id="rId7"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1050405"/>
            <a:ext cx="8520600" cy="1905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Red de colores</a:t>
            </a:r>
            <a:endParaRPr/>
          </a:p>
        </p:txBody>
      </p:sp>
      <p:sp>
        <p:nvSpPr>
          <p:cNvPr id="57" name="Google Shape;57;p13"/>
          <p:cNvSpPr txBox="1"/>
          <p:nvPr>
            <p:ph idx="1" type="subTitle"/>
          </p:nvPr>
        </p:nvSpPr>
        <p:spPr>
          <a:xfrm>
            <a:off x="5069100" y="3728900"/>
            <a:ext cx="3915600" cy="1155900"/>
          </a:xfrm>
          <a:prstGeom prst="rect">
            <a:avLst/>
          </a:prstGeom>
        </p:spPr>
        <p:txBody>
          <a:bodyPr anchorCtr="0" anchor="ctr" bIns="91425" lIns="91425" spcFirstLastPara="1" rIns="91425" wrap="square" tIns="91425">
            <a:noAutofit/>
          </a:bodyPr>
          <a:lstStyle/>
          <a:p>
            <a:pPr indent="0" lvl="0" marL="0" rtl="0" algn="r">
              <a:lnSpc>
                <a:spcPct val="80000"/>
              </a:lnSpc>
              <a:spcBef>
                <a:spcPts val="0"/>
              </a:spcBef>
              <a:spcAft>
                <a:spcPts val="0"/>
              </a:spcAft>
              <a:buSzPts val="688"/>
              <a:buNone/>
            </a:pPr>
            <a:r>
              <a:rPr lang="es" sz="1512"/>
              <a:t>Nombres:</a:t>
            </a:r>
            <a:r>
              <a:rPr b="0" lang="es" sz="1512"/>
              <a:t> </a:t>
            </a:r>
            <a:endParaRPr b="0" sz="1512"/>
          </a:p>
          <a:p>
            <a:pPr indent="0" lvl="0" marL="0" rtl="0" algn="r">
              <a:lnSpc>
                <a:spcPct val="95000"/>
              </a:lnSpc>
              <a:spcBef>
                <a:spcPts val="0"/>
              </a:spcBef>
              <a:spcAft>
                <a:spcPts val="0"/>
              </a:spcAft>
              <a:buSzPts val="688"/>
              <a:buNone/>
            </a:pPr>
            <a:r>
              <a:rPr b="0" lang="es" sz="1512"/>
              <a:t>Ignacia Ramírez</a:t>
            </a:r>
            <a:endParaRPr b="0" sz="1512"/>
          </a:p>
          <a:p>
            <a:pPr indent="0" lvl="0" marL="0" rtl="0" algn="r">
              <a:lnSpc>
                <a:spcPct val="95000"/>
              </a:lnSpc>
              <a:spcBef>
                <a:spcPts val="0"/>
              </a:spcBef>
              <a:spcAft>
                <a:spcPts val="0"/>
              </a:spcAft>
              <a:buSzPts val="688"/>
              <a:buNone/>
            </a:pPr>
            <a:r>
              <a:rPr b="0" lang="es" sz="1512"/>
              <a:t>Michael Apaza</a:t>
            </a:r>
            <a:endParaRPr b="0" sz="1512"/>
          </a:p>
          <a:p>
            <a:pPr indent="0" lvl="0" marL="0" rtl="0" algn="r">
              <a:lnSpc>
                <a:spcPct val="95000"/>
              </a:lnSpc>
              <a:spcBef>
                <a:spcPts val="0"/>
              </a:spcBef>
              <a:spcAft>
                <a:spcPts val="0"/>
              </a:spcAft>
              <a:buSzPts val="688"/>
              <a:buNone/>
            </a:pPr>
            <a:r>
              <a:rPr b="0" lang="es" sz="1512"/>
              <a:t>Camilo Huaquimpan</a:t>
            </a:r>
            <a:endParaRPr b="0" sz="1512"/>
          </a:p>
          <a:p>
            <a:pPr indent="0" lvl="0" marL="0" rtl="0" algn="r">
              <a:lnSpc>
                <a:spcPct val="95000"/>
              </a:lnSpc>
              <a:spcBef>
                <a:spcPts val="0"/>
              </a:spcBef>
              <a:spcAft>
                <a:spcPts val="0"/>
              </a:spcAft>
              <a:buSzPts val="688"/>
              <a:buNone/>
            </a:pPr>
            <a:r>
              <a:rPr b="0" lang="es" sz="1512"/>
              <a:t>David Godoy</a:t>
            </a:r>
            <a:endParaRPr b="0" sz="1512"/>
          </a:p>
        </p:txBody>
      </p:sp>
      <p:pic>
        <p:nvPicPr>
          <p:cNvPr id="58" name="Google Shape;58;p13"/>
          <p:cNvPicPr preferRelativeResize="0"/>
          <p:nvPr/>
        </p:nvPicPr>
        <p:blipFill>
          <a:blip r:embed="rId3">
            <a:alphaModFix/>
          </a:blip>
          <a:stretch>
            <a:fillRect/>
          </a:stretch>
        </p:blipFill>
        <p:spPr>
          <a:xfrm>
            <a:off x="7691021" y="241750"/>
            <a:ext cx="1141279" cy="1155900"/>
          </a:xfrm>
          <a:prstGeom prst="rect">
            <a:avLst/>
          </a:prstGeom>
          <a:noFill/>
          <a:ln>
            <a:noFill/>
          </a:ln>
        </p:spPr>
      </p:pic>
      <p:pic>
        <p:nvPicPr>
          <p:cNvPr id="59" name="Google Shape;59;p13"/>
          <p:cNvPicPr preferRelativeResize="0"/>
          <p:nvPr/>
        </p:nvPicPr>
        <p:blipFill>
          <a:blip r:embed="rId4">
            <a:alphaModFix/>
          </a:blip>
          <a:stretch>
            <a:fillRect/>
          </a:stretch>
        </p:blipFill>
        <p:spPr>
          <a:xfrm>
            <a:off x="311700" y="3502750"/>
            <a:ext cx="1608200" cy="1608200"/>
          </a:xfrm>
          <a:prstGeom prst="rect">
            <a:avLst/>
          </a:prstGeom>
          <a:noFill/>
          <a:ln>
            <a:noFill/>
          </a:ln>
        </p:spPr>
      </p:pic>
      <p:sp>
        <p:nvSpPr>
          <p:cNvPr id="60" name="Google Shape;60;p13"/>
          <p:cNvSpPr txBox="1"/>
          <p:nvPr>
            <p:ph type="ctrTitle"/>
          </p:nvPr>
        </p:nvSpPr>
        <p:spPr>
          <a:xfrm>
            <a:off x="1771350" y="2571750"/>
            <a:ext cx="5601300" cy="82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i="1" lang="es" sz="2400">
                <a:latin typeface="Source Code Pro"/>
                <a:ea typeface="Source Code Pro"/>
                <a:cs typeface="Source Code Pro"/>
                <a:sym typeface="Source Code Pro"/>
              </a:rPr>
              <a:t>“Corporación Alta Vida”</a:t>
            </a:r>
            <a:endParaRPr b="0" i="1" sz="2400">
              <a:latin typeface="Source Code Pro"/>
              <a:ea typeface="Source Code Pro"/>
              <a:cs typeface="Source Code Pro"/>
              <a:sym typeface="Source Code Pro"/>
            </a:endParaRPr>
          </a:p>
        </p:txBody>
      </p:sp>
      <p:pic>
        <p:nvPicPr>
          <p:cNvPr id="61" name="Google Shape;61;p13"/>
          <p:cNvPicPr preferRelativeResize="0"/>
          <p:nvPr/>
        </p:nvPicPr>
        <p:blipFill rotWithShape="1">
          <a:blip r:embed="rId5">
            <a:alphaModFix/>
          </a:blip>
          <a:srcRect b="0" l="0" r="0" t="0"/>
          <a:stretch/>
        </p:blipFill>
        <p:spPr>
          <a:xfrm>
            <a:off x="1919900" y="568294"/>
            <a:ext cx="829350" cy="829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311700" y="23570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u="sng"/>
              <a:t>Metodología Ágil</a:t>
            </a:r>
            <a:endParaRPr u="sng"/>
          </a:p>
        </p:txBody>
      </p:sp>
      <p:sp>
        <p:nvSpPr>
          <p:cNvPr id="154" name="Google Shape;154;p22"/>
          <p:cNvSpPr txBox="1"/>
          <p:nvPr>
            <p:ph idx="1" type="body"/>
          </p:nvPr>
        </p:nvSpPr>
        <p:spPr>
          <a:xfrm>
            <a:off x="-9022800" y="580975"/>
            <a:ext cx="8520600" cy="129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Utilizamos la metodología ágil Scrum para el desarrollo del proyecto, facilitando entregas continuas y ajustes basados en el feedback.</a:t>
            </a:r>
            <a:endParaRPr/>
          </a:p>
        </p:txBody>
      </p:sp>
      <p:sp>
        <p:nvSpPr>
          <p:cNvPr id="155" name="Google Shape;155;p22"/>
          <p:cNvSpPr txBox="1"/>
          <p:nvPr>
            <p:ph idx="1" type="body"/>
          </p:nvPr>
        </p:nvSpPr>
        <p:spPr>
          <a:xfrm>
            <a:off x="3086100" y="1408500"/>
            <a:ext cx="5962800" cy="2687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
              <a:t>&gt; Product Owner: Ignacia Ramirez – Define las características del sistema y priorizar tareas.</a:t>
            </a:r>
            <a:endParaRPr/>
          </a:p>
          <a:p>
            <a:pPr indent="0" lvl="0" marL="0" rtl="0" algn="l">
              <a:spcBef>
                <a:spcPts val="1200"/>
              </a:spcBef>
              <a:spcAft>
                <a:spcPts val="0"/>
              </a:spcAft>
              <a:buNone/>
            </a:pPr>
            <a:r>
              <a:rPr lang="es"/>
              <a:t>&gt; Scrum Master: David Godoy – Facilita el equipo y asegura el cumplimiento de Scrum.</a:t>
            </a:r>
            <a:endParaRPr/>
          </a:p>
          <a:p>
            <a:pPr indent="0" lvl="0" marL="0" rtl="0" algn="l">
              <a:spcBef>
                <a:spcPts val="1200"/>
              </a:spcBef>
              <a:spcAft>
                <a:spcPts val="1200"/>
              </a:spcAft>
              <a:buNone/>
            </a:pPr>
            <a:r>
              <a:rPr lang="es"/>
              <a:t>&gt; Equipo de Desarrollo: Camilo Huaquimpan y Michael Apaza – Implementan el sistema.</a:t>
            </a:r>
            <a:endParaRPr/>
          </a:p>
        </p:txBody>
      </p:sp>
      <p:sp>
        <p:nvSpPr>
          <p:cNvPr id="156" name="Google Shape;156;p22"/>
          <p:cNvSpPr txBox="1"/>
          <p:nvPr>
            <p:ph idx="1" type="body"/>
          </p:nvPr>
        </p:nvSpPr>
        <p:spPr>
          <a:xfrm>
            <a:off x="-3886650" y="2662500"/>
            <a:ext cx="3707400" cy="24813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b="1" i="1" lang="es" sz="1100">
                <a:solidFill>
                  <a:srgbClr val="000000"/>
                </a:solidFill>
              </a:rPr>
              <a:t>Etapas Clave:</a:t>
            </a:r>
            <a:endParaRPr b="1" i="1" sz="1100">
              <a:solidFill>
                <a:srgbClr val="000000"/>
              </a:solidFill>
            </a:endParaRPr>
          </a:p>
          <a:p>
            <a:pPr indent="-298450" lvl="0" marL="457200" rtl="0" algn="l">
              <a:spcBef>
                <a:spcPts val="1200"/>
              </a:spcBef>
              <a:spcAft>
                <a:spcPts val="0"/>
              </a:spcAft>
              <a:buClr>
                <a:srgbClr val="000000"/>
              </a:buClr>
              <a:buSzPts val="1100"/>
              <a:buFont typeface="Source Code Pro"/>
              <a:buChar char="●"/>
            </a:pPr>
            <a:r>
              <a:rPr b="1" i="1" lang="es" sz="1100">
                <a:solidFill>
                  <a:srgbClr val="000000"/>
                </a:solidFill>
              </a:rPr>
              <a:t>Sprint Planning:</a:t>
            </a:r>
            <a:r>
              <a:rPr lang="es" sz="1100">
                <a:solidFill>
                  <a:srgbClr val="000000"/>
                </a:solidFill>
              </a:rPr>
              <a:t> Planificación de tareas prioritarias al inicio de cada sprint.</a:t>
            </a:r>
            <a:endParaRPr sz="1100">
              <a:solidFill>
                <a:srgbClr val="000000"/>
              </a:solidFill>
            </a:endParaRPr>
          </a:p>
          <a:p>
            <a:pPr indent="-298450" lvl="0" marL="457200" rtl="0" algn="l">
              <a:spcBef>
                <a:spcPts val="0"/>
              </a:spcBef>
              <a:spcAft>
                <a:spcPts val="0"/>
              </a:spcAft>
              <a:buClr>
                <a:srgbClr val="000000"/>
              </a:buClr>
              <a:buSzPts val="1100"/>
              <a:buFont typeface="Source Code Pro"/>
              <a:buChar char="●"/>
            </a:pPr>
            <a:r>
              <a:rPr b="1" i="1" lang="es" sz="1100">
                <a:solidFill>
                  <a:srgbClr val="000000"/>
                </a:solidFill>
              </a:rPr>
              <a:t>Sprint Review y Retrospective:</a:t>
            </a:r>
            <a:r>
              <a:rPr lang="es" sz="1100">
                <a:solidFill>
                  <a:srgbClr val="000000"/>
                </a:solidFill>
              </a:rPr>
              <a:t> Revisión de avances, feedback y mejora continua.</a:t>
            </a:r>
            <a:endParaRPr sz="1100">
              <a:solidFill>
                <a:srgbClr val="000000"/>
              </a:solidFill>
            </a:endParaRPr>
          </a:p>
          <a:p>
            <a:pPr indent="-298450" lvl="0" marL="457200" rtl="0" algn="l">
              <a:spcBef>
                <a:spcPts val="0"/>
              </a:spcBef>
              <a:spcAft>
                <a:spcPts val="0"/>
              </a:spcAft>
              <a:buClr>
                <a:srgbClr val="000000"/>
              </a:buClr>
              <a:buSzPts val="1100"/>
              <a:buFont typeface="Source Code Pro"/>
              <a:buChar char="●"/>
            </a:pPr>
            <a:r>
              <a:rPr b="1" i="1" lang="es" sz="1100">
                <a:solidFill>
                  <a:srgbClr val="000000"/>
                </a:solidFill>
              </a:rPr>
              <a:t>Entregas Incrementales:</a:t>
            </a:r>
            <a:r>
              <a:rPr lang="es" sz="1100">
                <a:solidFill>
                  <a:srgbClr val="000000"/>
                </a:solidFill>
              </a:rPr>
              <a:t> Entregas continuas para asegurar funcionalidad y ajustes rápidos.</a:t>
            </a:r>
            <a:endParaRPr sz="1100">
              <a:solidFill>
                <a:srgbClr val="000000"/>
              </a:solidFill>
            </a:endParaRPr>
          </a:p>
          <a:p>
            <a:pPr indent="0" lvl="0" marL="0" rtl="0" algn="l">
              <a:spcBef>
                <a:spcPts val="1200"/>
              </a:spcBef>
              <a:spcAft>
                <a:spcPts val="1200"/>
              </a:spcAft>
              <a:buNone/>
            </a:pPr>
            <a:r>
              <a:t/>
            </a:r>
            <a:endParaRPr sz="1100">
              <a:solidFill>
                <a:srgbClr val="000000"/>
              </a:solidFill>
            </a:endParaRPr>
          </a:p>
        </p:txBody>
      </p:sp>
      <p:sp>
        <p:nvSpPr>
          <p:cNvPr id="157" name="Google Shape;157;p22"/>
          <p:cNvSpPr/>
          <p:nvPr/>
        </p:nvSpPr>
        <p:spPr>
          <a:xfrm>
            <a:off x="0" y="4095600"/>
            <a:ext cx="9144000" cy="10479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pic>
        <p:nvPicPr>
          <p:cNvPr id="158" name="Google Shape;158;p22"/>
          <p:cNvPicPr preferRelativeResize="0"/>
          <p:nvPr/>
        </p:nvPicPr>
        <p:blipFill>
          <a:blip r:embed="rId3">
            <a:alphaModFix/>
          </a:blip>
          <a:stretch>
            <a:fillRect/>
          </a:stretch>
        </p:blipFill>
        <p:spPr>
          <a:xfrm>
            <a:off x="311700" y="1879975"/>
            <a:ext cx="2854975" cy="2854975"/>
          </a:xfrm>
          <a:prstGeom prst="rect">
            <a:avLst/>
          </a:prstGeom>
          <a:noFill/>
          <a:ln>
            <a:noFill/>
          </a:ln>
        </p:spPr>
      </p:pic>
      <p:sp>
        <p:nvSpPr>
          <p:cNvPr id="159" name="Google Shape;159;p22"/>
          <p:cNvSpPr txBox="1"/>
          <p:nvPr>
            <p:ph idx="1" type="body"/>
          </p:nvPr>
        </p:nvSpPr>
        <p:spPr>
          <a:xfrm>
            <a:off x="406942" y="911875"/>
            <a:ext cx="1572000" cy="63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a:solidFill>
                  <a:schemeClr val="accent1"/>
                </a:solidFill>
              </a:rPr>
              <a:t>SCRUM</a:t>
            </a:r>
            <a:endParaRPr b="1">
              <a:solidFill>
                <a:schemeClr val="accent1"/>
              </a:solidFill>
            </a:endParaRPr>
          </a:p>
        </p:txBody>
      </p:sp>
      <p:sp>
        <p:nvSpPr>
          <p:cNvPr id="160" name="Google Shape;160;p22"/>
          <p:cNvSpPr txBox="1"/>
          <p:nvPr>
            <p:ph idx="1" type="body"/>
          </p:nvPr>
        </p:nvSpPr>
        <p:spPr>
          <a:xfrm>
            <a:off x="1978950" y="987325"/>
            <a:ext cx="5962800" cy="48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u="sng"/>
              <a:t>Roles y Responsabilidades: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u="sng"/>
              <a:t>Carta Gantt</a:t>
            </a:r>
            <a:endParaRPr u="sng"/>
          </a:p>
        </p:txBody>
      </p:sp>
      <p:sp>
        <p:nvSpPr>
          <p:cNvPr id="166" name="Google Shape;166;p2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7" name="Google Shape;167;p23"/>
          <p:cNvPicPr preferRelativeResize="0"/>
          <p:nvPr/>
        </p:nvPicPr>
        <p:blipFill>
          <a:blip r:embed="rId3">
            <a:alphaModFix/>
          </a:blip>
          <a:stretch>
            <a:fillRect/>
          </a:stretch>
        </p:blipFill>
        <p:spPr>
          <a:xfrm>
            <a:off x="158262" y="1093850"/>
            <a:ext cx="8827476" cy="3895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311700" y="642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u="sng"/>
              <a:t>Conclusión</a:t>
            </a:r>
            <a:r>
              <a:rPr lang="es" u="sng"/>
              <a:t>  </a:t>
            </a:r>
            <a:endParaRPr u="sng"/>
          </a:p>
        </p:txBody>
      </p:sp>
      <p:sp>
        <p:nvSpPr>
          <p:cNvPr id="173" name="Google Shape;173;p24"/>
          <p:cNvSpPr txBox="1"/>
          <p:nvPr>
            <p:ph idx="1" type="body"/>
          </p:nvPr>
        </p:nvSpPr>
        <p:spPr>
          <a:xfrm>
            <a:off x="-10172700" y="655700"/>
            <a:ext cx="8705700" cy="4278300"/>
          </a:xfrm>
          <a:prstGeom prst="rect">
            <a:avLst/>
          </a:prstGeom>
        </p:spPr>
        <p:txBody>
          <a:bodyPr anchorCtr="0" anchor="t" bIns="91425" lIns="91425" spcFirstLastPara="1" rIns="91425" wrap="square" tIns="91425">
            <a:normAutofit fontScale="85000" lnSpcReduction="20000"/>
          </a:bodyPr>
          <a:lstStyle/>
          <a:p>
            <a:pPr indent="0" lvl="0" marL="0" rtl="0" algn="l">
              <a:spcBef>
                <a:spcPts val="1200"/>
              </a:spcBef>
              <a:spcAft>
                <a:spcPts val="0"/>
              </a:spcAft>
              <a:buNone/>
            </a:pPr>
            <a:r>
              <a:t/>
            </a:r>
            <a:endParaRPr/>
          </a:p>
          <a:p>
            <a:pPr indent="0" lvl="0" marL="0" rtl="0" algn="l">
              <a:spcBef>
                <a:spcPts val="1200"/>
              </a:spcBef>
              <a:spcAft>
                <a:spcPts val="0"/>
              </a:spcAft>
              <a:buNone/>
            </a:pPr>
            <a:r>
              <a:rPr lang="es"/>
              <a:t>El proyecto para el Colegio Alta Vida representa una solución integral y avanzada para abordar las dificultades en la gestión de información y el seguimiento personalizado de los estudiantes con Trastorno del Espectro Autista (TEA). Al implementar una plataforma digital centralizada y un chatbot impulsado por inteligencia artificial, se garantizará que cada niño reciba un apoyo educativo adaptado a sus necesidades específicas. Este enfoque no solo mejorará la eficiencia operativa del colegio, sino que también optimizará el proceso educativo, permitiendo un desarrollo académico y personal más efectivo para los estudiantes. La aplicación de metodologías ágiles y la colaboración efectiva del equipo de desarrollo aseguran que el proyecto se llevará a cabo de manera ordenada y con altos estándares de calidad, cumpliendo con los objetivos propuestos y ofreciendo un valor significativo a la comunidad educativa del Colegio Alta Vida.</a:t>
            </a:r>
            <a:endParaRPr/>
          </a:p>
          <a:p>
            <a:pPr indent="0" lvl="0" marL="0" rtl="0" algn="l">
              <a:spcBef>
                <a:spcPts val="1200"/>
              </a:spcBef>
              <a:spcAft>
                <a:spcPts val="0"/>
              </a:spcAft>
              <a:buNone/>
            </a:pPr>
            <a:r>
              <a:t/>
            </a:r>
            <a:endParaRPr/>
          </a:p>
          <a:p>
            <a:pPr indent="0" lvl="0" marL="0" rtl="0" algn="l">
              <a:spcBef>
                <a:spcPts val="0"/>
              </a:spcBef>
              <a:spcAft>
                <a:spcPts val="1200"/>
              </a:spcAft>
              <a:buNone/>
            </a:pPr>
            <a:r>
              <a:t/>
            </a:r>
            <a:endParaRPr/>
          </a:p>
        </p:txBody>
      </p:sp>
      <p:sp>
        <p:nvSpPr>
          <p:cNvPr id="174" name="Google Shape;174;p24"/>
          <p:cNvSpPr txBox="1"/>
          <p:nvPr>
            <p:ph idx="1" type="body"/>
          </p:nvPr>
        </p:nvSpPr>
        <p:spPr>
          <a:xfrm>
            <a:off x="10077150" y="865250"/>
            <a:ext cx="8458800" cy="1895400"/>
          </a:xfrm>
          <a:prstGeom prst="rect">
            <a:avLst/>
          </a:prstGeom>
        </p:spPr>
        <p:txBody>
          <a:bodyPr anchorCtr="0" anchor="t" bIns="91425" lIns="91425" spcFirstLastPara="1" rIns="91425" wrap="square" tIns="91425">
            <a:normAutofit fontScale="92500"/>
          </a:bodyPr>
          <a:lstStyle/>
          <a:p>
            <a:pPr indent="0" lvl="0" marL="457200" rtl="0" algn="l">
              <a:spcBef>
                <a:spcPts val="0"/>
              </a:spcBef>
              <a:spcAft>
                <a:spcPts val="0"/>
              </a:spcAft>
              <a:buNone/>
            </a:pPr>
            <a:r>
              <a:rPr lang="es"/>
              <a:t>El proyecto para el Colegio Alta Vida representa una solución integral y avanzada para abordar las dificultades en la gestión de información y el seguimiento personalizado de los estudiantes con Trastorno del Espectro Autista.</a:t>
            </a:r>
            <a:endParaRPr/>
          </a:p>
          <a:p>
            <a:pPr indent="0" lvl="0" marL="457200" rtl="0" algn="l">
              <a:spcBef>
                <a:spcPts val="1200"/>
              </a:spcBef>
              <a:spcAft>
                <a:spcPts val="1200"/>
              </a:spcAft>
              <a:buNone/>
            </a:pPr>
            <a:r>
              <a:t/>
            </a:r>
            <a:endParaRPr/>
          </a:p>
        </p:txBody>
      </p:sp>
      <p:sp>
        <p:nvSpPr>
          <p:cNvPr id="175" name="Google Shape;175;p24"/>
          <p:cNvSpPr txBox="1"/>
          <p:nvPr/>
        </p:nvSpPr>
        <p:spPr>
          <a:xfrm>
            <a:off x="2838150" y="361950"/>
            <a:ext cx="6229500" cy="50103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rPr b="1" lang="es" sz="1800">
                <a:solidFill>
                  <a:srgbClr val="434343"/>
                </a:solidFill>
                <a:latin typeface="Source Code Pro"/>
                <a:ea typeface="Source Code Pro"/>
                <a:cs typeface="Source Code Pro"/>
                <a:sym typeface="Source Code Pro"/>
              </a:rPr>
              <a:t>Plataforma Digital Centralizada:</a:t>
            </a:r>
            <a:r>
              <a:rPr lang="es" sz="1800">
                <a:solidFill>
                  <a:srgbClr val="434343"/>
                </a:solidFill>
                <a:latin typeface="Source Code Pro"/>
                <a:ea typeface="Source Code Pro"/>
                <a:cs typeface="Source Code Pro"/>
                <a:sym typeface="Source Code Pro"/>
              </a:rPr>
              <a:t> Mejorar la gestión de información de los estudiantes.</a:t>
            </a:r>
            <a:endParaRPr sz="1800">
              <a:solidFill>
                <a:srgbClr val="434343"/>
              </a:solidFill>
              <a:latin typeface="Source Code Pro"/>
              <a:ea typeface="Source Code Pro"/>
              <a:cs typeface="Source Code Pro"/>
              <a:sym typeface="Source Code Pro"/>
            </a:endParaRPr>
          </a:p>
          <a:p>
            <a:pPr indent="0" lvl="0" marL="457200" rtl="0" algn="l">
              <a:lnSpc>
                <a:spcPct val="115000"/>
              </a:lnSpc>
              <a:spcBef>
                <a:spcPts val="1200"/>
              </a:spcBef>
              <a:spcAft>
                <a:spcPts val="0"/>
              </a:spcAft>
              <a:buNone/>
            </a:pPr>
            <a:r>
              <a:rPr b="1" lang="es" sz="1800">
                <a:solidFill>
                  <a:srgbClr val="434343"/>
                </a:solidFill>
                <a:latin typeface="Source Code Pro"/>
                <a:ea typeface="Source Code Pro"/>
                <a:cs typeface="Source Code Pro"/>
                <a:sym typeface="Source Code Pro"/>
              </a:rPr>
              <a:t>Chatbot con Inteligencia Artificial:</a:t>
            </a:r>
            <a:r>
              <a:rPr lang="es" sz="1800">
                <a:solidFill>
                  <a:srgbClr val="434343"/>
                </a:solidFill>
                <a:latin typeface="Source Code Pro"/>
                <a:ea typeface="Source Code Pro"/>
                <a:cs typeface="Source Code Pro"/>
                <a:sym typeface="Source Code Pro"/>
              </a:rPr>
              <a:t> Ofrecer planes de acción personalizados para cada niño.</a:t>
            </a:r>
            <a:endParaRPr sz="1800">
              <a:solidFill>
                <a:srgbClr val="434343"/>
              </a:solidFill>
              <a:latin typeface="Source Code Pro"/>
              <a:ea typeface="Source Code Pro"/>
              <a:cs typeface="Source Code Pro"/>
              <a:sym typeface="Source Code Pro"/>
            </a:endParaRPr>
          </a:p>
          <a:p>
            <a:pPr indent="0" lvl="0" marL="457200" rtl="0" algn="l">
              <a:lnSpc>
                <a:spcPct val="115000"/>
              </a:lnSpc>
              <a:spcBef>
                <a:spcPts val="1200"/>
              </a:spcBef>
              <a:spcAft>
                <a:spcPts val="0"/>
              </a:spcAft>
              <a:buNone/>
            </a:pPr>
            <a:r>
              <a:rPr b="1" lang="es" sz="1800">
                <a:solidFill>
                  <a:srgbClr val="434343"/>
                </a:solidFill>
                <a:latin typeface="Source Code Pro"/>
                <a:ea typeface="Source Code Pro"/>
                <a:cs typeface="Source Code Pro"/>
                <a:sym typeface="Source Code Pro"/>
              </a:rPr>
              <a:t>Optimización Educativa:</a:t>
            </a:r>
            <a:r>
              <a:rPr lang="es" sz="1800">
                <a:solidFill>
                  <a:srgbClr val="434343"/>
                </a:solidFill>
                <a:latin typeface="Source Code Pro"/>
                <a:ea typeface="Source Code Pro"/>
                <a:cs typeface="Source Code Pro"/>
                <a:sym typeface="Source Code Pro"/>
              </a:rPr>
              <a:t> Asegurar apoyo adecuado y mejora el desarrollo académico.</a:t>
            </a:r>
            <a:endParaRPr sz="1800">
              <a:solidFill>
                <a:srgbClr val="434343"/>
              </a:solidFill>
              <a:latin typeface="Source Code Pro"/>
              <a:ea typeface="Source Code Pro"/>
              <a:cs typeface="Source Code Pro"/>
              <a:sym typeface="Source Code Pro"/>
            </a:endParaRPr>
          </a:p>
          <a:p>
            <a:pPr indent="0" lvl="0" marL="457200" rtl="0" algn="l">
              <a:lnSpc>
                <a:spcPct val="115000"/>
              </a:lnSpc>
              <a:spcBef>
                <a:spcPts val="1200"/>
              </a:spcBef>
              <a:spcAft>
                <a:spcPts val="1200"/>
              </a:spcAft>
              <a:buNone/>
            </a:pPr>
            <a:r>
              <a:rPr b="1" lang="es" sz="1800">
                <a:solidFill>
                  <a:srgbClr val="434343"/>
                </a:solidFill>
                <a:latin typeface="Source Code Pro"/>
                <a:ea typeface="Source Code Pro"/>
                <a:cs typeface="Source Code Pro"/>
                <a:sym typeface="Source Code Pro"/>
              </a:rPr>
              <a:t>Valor Significativo:</a:t>
            </a:r>
            <a:r>
              <a:rPr lang="es" sz="1800">
                <a:solidFill>
                  <a:srgbClr val="434343"/>
                </a:solidFill>
                <a:latin typeface="Source Code Pro"/>
                <a:ea typeface="Source Code Pro"/>
                <a:cs typeface="Source Code Pro"/>
                <a:sym typeface="Source Code Pro"/>
              </a:rPr>
              <a:t> Aportará mejoras clave a la comunidad educativa del Colegio Alta Vida.</a:t>
            </a:r>
            <a:endParaRPr sz="2500">
              <a:solidFill>
                <a:srgbClr val="434343"/>
              </a:solidFill>
              <a:latin typeface="Source Code Pro"/>
              <a:ea typeface="Source Code Pro"/>
              <a:cs typeface="Source Code Pro"/>
              <a:sym typeface="Source Code Pro"/>
            </a:endParaRPr>
          </a:p>
        </p:txBody>
      </p:sp>
      <p:pic>
        <p:nvPicPr>
          <p:cNvPr id="176" name="Google Shape;176;p24"/>
          <p:cNvPicPr preferRelativeResize="0"/>
          <p:nvPr/>
        </p:nvPicPr>
        <p:blipFill>
          <a:blip r:embed="rId3">
            <a:alphaModFix/>
          </a:blip>
          <a:stretch>
            <a:fillRect/>
          </a:stretch>
        </p:blipFill>
        <p:spPr>
          <a:xfrm>
            <a:off x="0" y="1195925"/>
            <a:ext cx="3037550" cy="3037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87900" y="167300"/>
            <a:ext cx="38388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4311" u="sng"/>
              <a:t>nUESTRO CLIENTE</a:t>
            </a:r>
            <a:endParaRPr sz="4311" u="sng"/>
          </a:p>
        </p:txBody>
      </p:sp>
      <p:sp>
        <p:nvSpPr>
          <p:cNvPr id="67" name="Google Shape;67;p14"/>
          <p:cNvSpPr txBox="1"/>
          <p:nvPr>
            <p:ph idx="1" type="body"/>
          </p:nvPr>
        </p:nvSpPr>
        <p:spPr>
          <a:xfrm>
            <a:off x="-9848850" y="1373950"/>
            <a:ext cx="9144000" cy="327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highlight>
                  <a:srgbClr val="B6D7A8"/>
                </a:highlight>
              </a:rPr>
              <a:t>Tras un análisis exhaustivo de los desafíos que enfrentan los colegios de admisión especial en Chile, hemos identificado que el Colegio Alta Vida ubicado en </a:t>
            </a:r>
            <a:r>
              <a:rPr lang="es">
                <a:highlight>
                  <a:srgbClr val="B6D7A8"/>
                </a:highlight>
              </a:rPr>
              <a:t>Valparaiso</a:t>
            </a:r>
            <a:r>
              <a:rPr lang="es">
                <a:highlight>
                  <a:srgbClr val="B6D7A8"/>
                </a:highlight>
              </a:rPr>
              <a:t>, Placilla. Cuya misión es apoyar y formar a niños y niñas con Trastorno del Espectro Autista (TEA) y condiciones afines, </a:t>
            </a:r>
            <a:r>
              <a:rPr lang="es"/>
              <a:t>enfrenta una problemática crítica en el manejo de la información de sus estudiantes.</a:t>
            </a:r>
            <a:endParaRPr/>
          </a:p>
        </p:txBody>
      </p:sp>
      <p:sp>
        <p:nvSpPr>
          <p:cNvPr id="68" name="Google Shape;68;p14"/>
          <p:cNvSpPr txBox="1"/>
          <p:nvPr>
            <p:ph idx="1" type="body"/>
          </p:nvPr>
        </p:nvSpPr>
        <p:spPr>
          <a:xfrm>
            <a:off x="1298475" y="1373950"/>
            <a:ext cx="4620600" cy="130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C</a:t>
            </a:r>
            <a:r>
              <a:rPr lang="es"/>
              <a:t>olegio Alta Vida ubicado en Valparaiso, Placilla.</a:t>
            </a:r>
            <a:endParaRPr/>
          </a:p>
        </p:txBody>
      </p:sp>
      <p:sp>
        <p:nvSpPr>
          <p:cNvPr id="69" name="Google Shape;69;p14"/>
          <p:cNvSpPr/>
          <p:nvPr/>
        </p:nvSpPr>
        <p:spPr>
          <a:xfrm>
            <a:off x="125" y="4095600"/>
            <a:ext cx="9144000" cy="10479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pic>
        <p:nvPicPr>
          <p:cNvPr descr="Icono de ubicación símbolo simple signo de pin rojo | Vector Premium" id="70" name="Google Shape;70;p14"/>
          <p:cNvPicPr preferRelativeResize="0"/>
          <p:nvPr/>
        </p:nvPicPr>
        <p:blipFill rotWithShape="1">
          <a:blip r:embed="rId3">
            <a:alphaModFix/>
          </a:blip>
          <a:srcRect b="11506" l="29958" r="28939" t="10055"/>
          <a:stretch/>
        </p:blipFill>
        <p:spPr>
          <a:xfrm>
            <a:off x="582900" y="1265300"/>
            <a:ext cx="630127" cy="801000"/>
          </a:xfrm>
          <a:prstGeom prst="rect">
            <a:avLst/>
          </a:prstGeom>
          <a:noFill/>
          <a:ln>
            <a:noFill/>
          </a:ln>
        </p:spPr>
      </p:pic>
      <p:pic>
        <p:nvPicPr>
          <p:cNvPr id="71" name="Google Shape;71;p14"/>
          <p:cNvPicPr preferRelativeResize="0"/>
          <p:nvPr/>
        </p:nvPicPr>
        <p:blipFill>
          <a:blip r:embed="rId4">
            <a:alphaModFix/>
          </a:blip>
          <a:stretch>
            <a:fillRect/>
          </a:stretch>
        </p:blipFill>
        <p:spPr>
          <a:xfrm>
            <a:off x="497464" y="2680449"/>
            <a:ext cx="801000" cy="801000"/>
          </a:xfrm>
          <a:prstGeom prst="rect">
            <a:avLst/>
          </a:prstGeom>
          <a:noFill/>
          <a:ln>
            <a:noFill/>
          </a:ln>
        </p:spPr>
      </p:pic>
      <p:sp>
        <p:nvSpPr>
          <p:cNvPr id="72" name="Google Shape;72;p14"/>
          <p:cNvSpPr txBox="1"/>
          <p:nvPr>
            <p:ph idx="1" type="body"/>
          </p:nvPr>
        </p:nvSpPr>
        <p:spPr>
          <a:xfrm>
            <a:off x="1298475" y="2680450"/>
            <a:ext cx="5023800" cy="1143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A</a:t>
            </a:r>
            <a:r>
              <a:rPr lang="es"/>
              <a:t>poyar y formar a niños y niñas con Trastorno del Espectro Autista (TEA) y condiciones afines</a:t>
            </a:r>
            <a:endParaRPr/>
          </a:p>
        </p:txBody>
      </p:sp>
      <p:sp>
        <p:nvSpPr>
          <p:cNvPr id="73" name="Google Shape;73;p14"/>
          <p:cNvSpPr txBox="1"/>
          <p:nvPr>
            <p:ph type="title"/>
          </p:nvPr>
        </p:nvSpPr>
        <p:spPr>
          <a:xfrm>
            <a:off x="1298475" y="968300"/>
            <a:ext cx="1330500" cy="405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s" sz="2111" u="sng"/>
              <a:t>uBICACIÓN</a:t>
            </a:r>
            <a:endParaRPr i="1" sz="2111" u="sng"/>
          </a:p>
        </p:txBody>
      </p:sp>
      <p:sp>
        <p:nvSpPr>
          <p:cNvPr id="74" name="Google Shape;74;p14"/>
          <p:cNvSpPr txBox="1"/>
          <p:nvPr>
            <p:ph type="title"/>
          </p:nvPr>
        </p:nvSpPr>
        <p:spPr>
          <a:xfrm>
            <a:off x="1374675" y="2329150"/>
            <a:ext cx="1330500" cy="405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s" sz="2111" u="sng"/>
              <a:t>mISIÓN</a:t>
            </a:r>
            <a:endParaRPr i="1" sz="2111" u="sng"/>
          </a:p>
        </p:txBody>
      </p:sp>
      <p:sp>
        <p:nvSpPr>
          <p:cNvPr id="75" name="Google Shape;75;p14"/>
          <p:cNvSpPr txBox="1"/>
          <p:nvPr/>
        </p:nvSpPr>
        <p:spPr>
          <a:xfrm>
            <a:off x="-8863" y="2035988"/>
            <a:ext cx="9144000" cy="46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p:txBody>
      </p:sp>
      <p:pic>
        <p:nvPicPr>
          <p:cNvPr id="76" name="Google Shape;76;p14"/>
          <p:cNvPicPr preferRelativeResize="0"/>
          <p:nvPr/>
        </p:nvPicPr>
        <p:blipFill>
          <a:blip r:embed="rId5">
            <a:alphaModFix/>
          </a:blip>
          <a:stretch>
            <a:fillRect/>
          </a:stretch>
        </p:blipFill>
        <p:spPr>
          <a:xfrm>
            <a:off x="5544382" y="302600"/>
            <a:ext cx="2325776" cy="1475674"/>
          </a:xfrm>
          <a:prstGeom prst="rect">
            <a:avLst/>
          </a:prstGeom>
          <a:noFill/>
          <a:ln cap="flat" cmpd="sng" w="9525">
            <a:solidFill>
              <a:srgbClr val="FFFFFF"/>
            </a:solidFill>
            <a:prstDash val="solid"/>
            <a:round/>
            <a:headEnd len="sm" w="sm" type="none"/>
            <a:tailEnd len="sm" w="sm" type="none"/>
          </a:ln>
        </p:spPr>
      </p:pic>
      <p:pic>
        <p:nvPicPr>
          <p:cNvPr id="77" name="Google Shape;77;p14"/>
          <p:cNvPicPr preferRelativeResize="0"/>
          <p:nvPr/>
        </p:nvPicPr>
        <p:blipFill rotWithShape="1">
          <a:blip r:embed="rId6">
            <a:alphaModFix/>
          </a:blip>
          <a:srcRect b="17584" l="8784" r="0" t="4503"/>
          <a:stretch/>
        </p:blipFill>
        <p:spPr>
          <a:xfrm>
            <a:off x="6701775" y="1701450"/>
            <a:ext cx="2325774" cy="2121999"/>
          </a:xfrm>
          <a:prstGeom prst="rect">
            <a:avLst/>
          </a:prstGeom>
          <a:noFill/>
          <a:ln cap="flat" cmpd="sng" w="9525">
            <a:solidFill>
              <a:srgbClr val="FFFFFF"/>
            </a:solidFill>
            <a:prstDash val="solid"/>
            <a:round/>
            <a:headEnd len="sm" w="sm" type="none"/>
            <a:tailEnd len="sm" w="sm" type="none"/>
          </a:ln>
        </p:spPr>
      </p:pic>
      <p:pic>
        <p:nvPicPr>
          <p:cNvPr id="78" name="Google Shape;78;p14"/>
          <p:cNvPicPr preferRelativeResize="0"/>
          <p:nvPr/>
        </p:nvPicPr>
        <p:blipFill>
          <a:blip r:embed="rId7">
            <a:alphaModFix/>
          </a:blip>
          <a:stretch>
            <a:fillRect/>
          </a:stretch>
        </p:blipFill>
        <p:spPr>
          <a:xfrm>
            <a:off x="7365111" y="826075"/>
            <a:ext cx="1330499" cy="1240235"/>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311700" y="292850"/>
            <a:ext cx="38388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4311" u="sng"/>
              <a:t>Problemas detectados</a:t>
            </a:r>
            <a:endParaRPr sz="4311" u="sng"/>
          </a:p>
        </p:txBody>
      </p:sp>
      <p:sp>
        <p:nvSpPr>
          <p:cNvPr id="84" name="Google Shape;84;p15"/>
          <p:cNvSpPr txBox="1"/>
          <p:nvPr>
            <p:ph idx="1" type="body"/>
          </p:nvPr>
        </p:nvSpPr>
        <p:spPr>
          <a:xfrm>
            <a:off x="-5073175" y="1265300"/>
            <a:ext cx="4736700" cy="18216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1200"/>
              </a:spcAft>
              <a:buNone/>
            </a:pPr>
            <a:r>
              <a:rPr lang="es"/>
              <a:t>Tras un análisis exhaustivo de los desafíos que enfrentan los colegios de admisión especial en Chile, hemos identificado que el Colegio Alta Vida ubicado en Valparaiso, Placilla. Cuya misión es apoyar y formar a niños y niñas con Trastorno del Espectro Autista (TEA) y condiciones afines, </a:t>
            </a:r>
            <a:r>
              <a:rPr i="1" lang="es">
                <a:highlight>
                  <a:srgbClr val="B6D7A8"/>
                </a:highlight>
              </a:rPr>
              <a:t>enfrenta una problemática crítica en el manejo de la información de sus estudiantes.</a:t>
            </a:r>
            <a:endParaRPr i="1">
              <a:highlight>
                <a:srgbClr val="B6D7A8"/>
              </a:highlight>
            </a:endParaRPr>
          </a:p>
        </p:txBody>
      </p:sp>
      <p:pic>
        <p:nvPicPr>
          <p:cNvPr id="85" name="Google Shape;85;p15"/>
          <p:cNvPicPr preferRelativeResize="0"/>
          <p:nvPr/>
        </p:nvPicPr>
        <p:blipFill>
          <a:blip r:embed="rId3">
            <a:alphaModFix/>
          </a:blip>
          <a:stretch>
            <a:fillRect/>
          </a:stretch>
        </p:blipFill>
        <p:spPr>
          <a:xfrm>
            <a:off x="7479125" y="135299"/>
            <a:ext cx="1483980" cy="1503000"/>
          </a:xfrm>
          <a:prstGeom prst="rect">
            <a:avLst/>
          </a:prstGeom>
          <a:noFill/>
          <a:ln>
            <a:noFill/>
          </a:ln>
        </p:spPr>
      </p:pic>
      <p:sp>
        <p:nvSpPr>
          <p:cNvPr id="86" name="Google Shape;86;p15"/>
          <p:cNvSpPr txBox="1"/>
          <p:nvPr>
            <p:ph idx="1" type="body"/>
          </p:nvPr>
        </p:nvSpPr>
        <p:spPr>
          <a:xfrm>
            <a:off x="1023900" y="1175550"/>
            <a:ext cx="7096200" cy="2792400"/>
          </a:xfrm>
          <a:prstGeom prst="rect">
            <a:avLst/>
          </a:prstGeom>
        </p:spPr>
        <p:txBody>
          <a:bodyPr anchorCtr="0" anchor="t" bIns="91425" lIns="91425" spcFirstLastPara="1" rIns="91425" wrap="square" tIns="91425">
            <a:normAutofit fontScale="70000" lnSpcReduction="20000"/>
          </a:bodyPr>
          <a:lstStyle/>
          <a:p>
            <a:pPr indent="-329609" lvl="0" marL="457200" rtl="0" algn="l">
              <a:lnSpc>
                <a:spcPct val="150000"/>
              </a:lnSpc>
              <a:spcBef>
                <a:spcPts val="0"/>
              </a:spcBef>
              <a:spcAft>
                <a:spcPts val="0"/>
              </a:spcAft>
              <a:buSzPct val="100000"/>
              <a:buChar char="➔"/>
            </a:pPr>
            <a:r>
              <a:rPr lang="es" sz="2272"/>
              <a:t>Dificultad </a:t>
            </a:r>
            <a:r>
              <a:rPr lang="es" sz="2272"/>
              <a:t>en la gestión de datos.</a:t>
            </a:r>
            <a:endParaRPr sz="2272"/>
          </a:p>
          <a:p>
            <a:pPr indent="-329609" lvl="0" marL="457200" rtl="0" algn="l">
              <a:lnSpc>
                <a:spcPct val="150000"/>
              </a:lnSpc>
              <a:spcBef>
                <a:spcPts val="0"/>
              </a:spcBef>
              <a:spcAft>
                <a:spcPts val="0"/>
              </a:spcAft>
              <a:buSzPct val="100000"/>
              <a:buChar char="➔"/>
            </a:pPr>
            <a:r>
              <a:rPr lang="es" sz="2272"/>
              <a:t>Dificultades en el seguimiento personalizado académico y terapéutico.</a:t>
            </a:r>
            <a:endParaRPr sz="2272"/>
          </a:p>
          <a:p>
            <a:pPr indent="-329609" lvl="0" marL="457200" rtl="0" algn="l">
              <a:lnSpc>
                <a:spcPct val="150000"/>
              </a:lnSpc>
              <a:spcBef>
                <a:spcPts val="0"/>
              </a:spcBef>
              <a:spcAft>
                <a:spcPts val="0"/>
              </a:spcAft>
              <a:buSzPct val="100000"/>
              <a:buChar char="➔"/>
            </a:pPr>
            <a:r>
              <a:rPr lang="es" sz="2272"/>
              <a:t>Falta de una plataforma centralizada para la información.</a:t>
            </a:r>
            <a:endParaRPr sz="2272"/>
          </a:p>
          <a:p>
            <a:pPr indent="-329609" lvl="0" marL="457200" rtl="0" algn="l">
              <a:lnSpc>
                <a:spcPct val="150000"/>
              </a:lnSpc>
              <a:spcBef>
                <a:spcPts val="0"/>
              </a:spcBef>
              <a:spcAft>
                <a:spcPts val="0"/>
              </a:spcAft>
              <a:buSzPct val="100000"/>
              <a:buChar char="➔"/>
            </a:pPr>
            <a:r>
              <a:rPr lang="es" sz="2272"/>
              <a:t>Impacto negativo en la calidad de la educación y apoyo especializado.</a:t>
            </a:r>
            <a:endParaRPr sz="2272"/>
          </a:p>
          <a:p>
            <a:pPr indent="0" lvl="0" marL="0" rtl="0" algn="l">
              <a:spcBef>
                <a:spcPts val="1200"/>
              </a:spcBef>
              <a:spcAft>
                <a:spcPts val="1200"/>
              </a:spcAft>
              <a:buNone/>
            </a:pPr>
            <a:r>
              <a:t/>
            </a:r>
            <a:endParaRPr/>
          </a:p>
        </p:txBody>
      </p:sp>
      <p:sp>
        <p:nvSpPr>
          <p:cNvPr id="87" name="Google Shape;87;p15"/>
          <p:cNvSpPr/>
          <p:nvPr/>
        </p:nvSpPr>
        <p:spPr>
          <a:xfrm>
            <a:off x="125" y="4095600"/>
            <a:ext cx="9144000" cy="10479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pic>
        <p:nvPicPr>
          <p:cNvPr id="88" name="Google Shape;88;p15"/>
          <p:cNvPicPr preferRelativeResize="0"/>
          <p:nvPr/>
        </p:nvPicPr>
        <p:blipFill>
          <a:blip r:embed="rId4">
            <a:alphaModFix/>
          </a:blip>
          <a:stretch>
            <a:fillRect/>
          </a:stretch>
        </p:blipFill>
        <p:spPr>
          <a:xfrm>
            <a:off x="311700" y="3569250"/>
            <a:ext cx="1402801" cy="14028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200150" y="19760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u="sng"/>
              <a:t>Presentación del proyecto</a:t>
            </a:r>
            <a:endParaRPr u="sng"/>
          </a:p>
        </p:txBody>
      </p:sp>
      <p:pic>
        <p:nvPicPr>
          <p:cNvPr id="94" name="Google Shape;94;p16"/>
          <p:cNvPicPr preferRelativeResize="0"/>
          <p:nvPr/>
        </p:nvPicPr>
        <p:blipFill>
          <a:blip r:embed="rId3">
            <a:alphaModFix/>
          </a:blip>
          <a:stretch>
            <a:fillRect/>
          </a:stretch>
        </p:blipFill>
        <p:spPr>
          <a:xfrm>
            <a:off x="-5289500" y="111475"/>
            <a:ext cx="1784418" cy="1393326"/>
          </a:xfrm>
          <a:prstGeom prst="rect">
            <a:avLst/>
          </a:prstGeom>
          <a:noFill/>
          <a:ln>
            <a:noFill/>
          </a:ln>
        </p:spPr>
      </p:pic>
      <p:sp>
        <p:nvSpPr>
          <p:cNvPr id="95" name="Google Shape;95;p16"/>
          <p:cNvSpPr/>
          <p:nvPr/>
        </p:nvSpPr>
        <p:spPr>
          <a:xfrm>
            <a:off x="0" y="4095600"/>
            <a:ext cx="9144000" cy="10479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pic>
        <p:nvPicPr>
          <p:cNvPr id="96" name="Google Shape;96;p16"/>
          <p:cNvPicPr preferRelativeResize="0"/>
          <p:nvPr/>
        </p:nvPicPr>
        <p:blipFill>
          <a:blip r:embed="rId4">
            <a:alphaModFix/>
          </a:blip>
          <a:stretch>
            <a:fillRect/>
          </a:stretch>
        </p:blipFill>
        <p:spPr>
          <a:xfrm>
            <a:off x="7010600" y="197600"/>
            <a:ext cx="1936000" cy="1936000"/>
          </a:xfrm>
          <a:prstGeom prst="rect">
            <a:avLst/>
          </a:prstGeom>
          <a:noFill/>
          <a:ln>
            <a:noFill/>
          </a:ln>
        </p:spPr>
      </p:pic>
      <p:sp>
        <p:nvSpPr>
          <p:cNvPr id="97" name="Google Shape;97;p16"/>
          <p:cNvSpPr txBox="1"/>
          <p:nvPr>
            <p:ph idx="1" type="body"/>
          </p:nvPr>
        </p:nvSpPr>
        <p:spPr>
          <a:xfrm>
            <a:off x="200150" y="1085700"/>
            <a:ext cx="7210200" cy="1047900"/>
          </a:xfrm>
          <a:prstGeom prst="rect">
            <a:avLst/>
          </a:prstGeom>
        </p:spPr>
        <p:txBody>
          <a:bodyPr anchorCtr="0" anchor="t" bIns="91425" lIns="91425" spcFirstLastPara="1" rIns="278900" wrap="square" tIns="91425">
            <a:noAutofit/>
          </a:bodyPr>
          <a:lstStyle/>
          <a:p>
            <a:pPr indent="0" lvl="0" marL="0" rtl="0" algn="l">
              <a:lnSpc>
                <a:spcPct val="95000"/>
              </a:lnSpc>
              <a:spcBef>
                <a:spcPts val="0"/>
              </a:spcBef>
              <a:spcAft>
                <a:spcPts val="0"/>
              </a:spcAft>
              <a:buSzPts val="935"/>
              <a:buNone/>
            </a:pPr>
            <a:r>
              <a:rPr lang="es" sz="1829"/>
              <a:t>D</a:t>
            </a:r>
            <a:r>
              <a:rPr lang="es" sz="1829"/>
              <a:t>esarrollar una plataforma digital centralice toda la información relevante de cada alumno:</a:t>
            </a:r>
            <a:endParaRPr sz="1829"/>
          </a:p>
          <a:p>
            <a:pPr indent="0" lvl="0" marL="457200" rtl="0" algn="l">
              <a:lnSpc>
                <a:spcPct val="95000"/>
              </a:lnSpc>
              <a:spcBef>
                <a:spcPts val="1200"/>
              </a:spcBef>
              <a:spcAft>
                <a:spcPts val="1200"/>
              </a:spcAft>
              <a:buSzPts val="935"/>
              <a:buNone/>
            </a:pPr>
            <a:r>
              <a:t/>
            </a:r>
            <a:endParaRPr sz="1530"/>
          </a:p>
        </p:txBody>
      </p:sp>
      <p:sp>
        <p:nvSpPr>
          <p:cNvPr id="98" name="Google Shape;98;p16"/>
          <p:cNvSpPr txBox="1"/>
          <p:nvPr>
            <p:ph idx="1" type="body"/>
          </p:nvPr>
        </p:nvSpPr>
        <p:spPr>
          <a:xfrm>
            <a:off x="-5562600" y="1803300"/>
            <a:ext cx="50100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El proyecto consistirá en desarrollar una plataforma digital que centralice toda la información relevante de cada alumno, incluyendo su hoja de vida, certificados, observaciones, fechas importantes, y datos familiares.</a:t>
            </a:r>
            <a:endParaRPr/>
          </a:p>
        </p:txBody>
      </p:sp>
      <p:sp>
        <p:nvSpPr>
          <p:cNvPr id="99" name="Google Shape;99;p16"/>
          <p:cNvSpPr txBox="1"/>
          <p:nvPr>
            <p:ph idx="1" type="body"/>
          </p:nvPr>
        </p:nvSpPr>
        <p:spPr>
          <a:xfrm>
            <a:off x="966900" y="1885800"/>
            <a:ext cx="7210200" cy="2209800"/>
          </a:xfrm>
          <a:prstGeom prst="rect">
            <a:avLst/>
          </a:prstGeom>
        </p:spPr>
        <p:txBody>
          <a:bodyPr anchorCtr="0" anchor="t" bIns="91425" lIns="91425" spcFirstLastPara="1" rIns="278900" wrap="square" tIns="91425">
            <a:normAutofit/>
          </a:bodyPr>
          <a:lstStyle/>
          <a:p>
            <a:pPr indent="-342900" lvl="0" marL="457200" rtl="0" algn="l">
              <a:spcBef>
                <a:spcPts val="0"/>
              </a:spcBef>
              <a:spcAft>
                <a:spcPts val="0"/>
              </a:spcAft>
              <a:buSzPts val="1800"/>
              <a:buChar char="➔"/>
            </a:pPr>
            <a:r>
              <a:rPr lang="es"/>
              <a:t>Incluir su hoja de vida</a:t>
            </a:r>
            <a:endParaRPr/>
          </a:p>
          <a:p>
            <a:pPr indent="-342900" lvl="0" marL="457200" rtl="0" algn="l">
              <a:spcBef>
                <a:spcPts val="0"/>
              </a:spcBef>
              <a:spcAft>
                <a:spcPts val="0"/>
              </a:spcAft>
              <a:buSzPts val="1800"/>
              <a:buChar char="➔"/>
            </a:pPr>
            <a:r>
              <a:rPr lang="es"/>
              <a:t>Certificados</a:t>
            </a:r>
            <a:endParaRPr/>
          </a:p>
          <a:p>
            <a:pPr indent="-342900" lvl="0" marL="457200" rtl="0" algn="l">
              <a:spcBef>
                <a:spcPts val="0"/>
              </a:spcBef>
              <a:spcAft>
                <a:spcPts val="0"/>
              </a:spcAft>
              <a:buSzPts val="1800"/>
              <a:buChar char="➔"/>
            </a:pPr>
            <a:r>
              <a:rPr lang="es"/>
              <a:t>Observaciones</a:t>
            </a:r>
            <a:endParaRPr/>
          </a:p>
          <a:p>
            <a:pPr indent="-342900" lvl="0" marL="457200" rtl="0" algn="l">
              <a:spcBef>
                <a:spcPts val="0"/>
              </a:spcBef>
              <a:spcAft>
                <a:spcPts val="0"/>
              </a:spcAft>
              <a:buSzPts val="1800"/>
              <a:buChar char="➔"/>
            </a:pPr>
            <a:r>
              <a:rPr lang="es"/>
              <a:t>Fechas importantes</a:t>
            </a:r>
            <a:endParaRPr/>
          </a:p>
          <a:p>
            <a:pPr indent="-342900" lvl="0" marL="457200" rtl="0" algn="l">
              <a:spcBef>
                <a:spcPts val="0"/>
              </a:spcBef>
              <a:spcAft>
                <a:spcPts val="0"/>
              </a:spcAft>
              <a:buSzPts val="1800"/>
              <a:buChar char="➔"/>
            </a:pPr>
            <a:r>
              <a:rPr lang="es"/>
              <a:t>Datos familiares.</a:t>
            </a:r>
            <a:endParaRPr/>
          </a:p>
          <a:p>
            <a:pPr indent="-342900" lvl="0" marL="457200" rtl="0" algn="l">
              <a:spcBef>
                <a:spcPts val="0"/>
              </a:spcBef>
              <a:spcAft>
                <a:spcPts val="0"/>
              </a:spcAft>
              <a:buSzPts val="1800"/>
              <a:buChar char="➔"/>
            </a:pPr>
            <a:r>
              <a:rPr lang="es"/>
              <a:t>Antecedentes de salud.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119050" y="11147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3980" u="sng"/>
              <a:t>Presentación del proyecto</a:t>
            </a:r>
            <a:endParaRPr sz="3980" u="sng"/>
          </a:p>
        </p:txBody>
      </p:sp>
      <p:pic>
        <p:nvPicPr>
          <p:cNvPr id="105" name="Google Shape;105;p17"/>
          <p:cNvPicPr preferRelativeResize="0"/>
          <p:nvPr/>
        </p:nvPicPr>
        <p:blipFill>
          <a:blip r:embed="rId3">
            <a:alphaModFix/>
          </a:blip>
          <a:stretch>
            <a:fillRect/>
          </a:stretch>
        </p:blipFill>
        <p:spPr>
          <a:xfrm>
            <a:off x="-5289500" y="111475"/>
            <a:ext cx="1784418" cy="1393326"/>
          </a:xfrm>
          <a:prstGeom prst="rect">
            <a:avLst/>
          </a:prstGeom>
          <a:noFill/>
          <a:ln>
            <a:noFill/>
          </a:ln>
        </p:spPr>
      </p:pic>
      <p:sp>
        <p:nvSpPr>
          <p:cNvPr id="106" name="Google Shape;106;p17"/>
          <p:cNvSpPr/>
          <p:nvPr/>
        </p:nvSpPr>
        <p:spPr>
          <a:xfrm>
            <a:off x="0" y="4095600"/>
            <a:ext cx="9144000" cy="10479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7" name="Google Shape;107;p17"/>
          <p:cNvSpPr txBox="1"/>
          <p:nvPr>
            <p:ph idx="1" type="body"/>
          </p:nvPr>
        </p:nvSpPr>
        <p:spPr>
          <a:xfrm>
            <a:off x="1895550" y="1084800"/>
            <a:ext cx="6253200" cy="801000"/>
          </a:xfrm>
          <a:prstGeom prst="rect">
            <a:avLst/>
          </a:prstGeom>
        </p:spPr>
        <p:txBody>
          <a:bodyPr anchorCtr="0" anchor="t" bIns="91425" lIns="91425" spcFirstLastPara="1" rIns="278900" wrap="square" tIns="91425">
            <a:noAutofit/>
          </a:bodyPr>
          <a:lstStyle/>
          <a:p>
            <a:pPr indent="0" lvl="0" marL="0" rtl="0" algn="l">
              <a:lnSpc>
                <a:spcPct val="95000"/>
              </a:lnSpc>
              <a:spcBef>
                <a:spcPts val="0"/>
              </a:spcBef>
              <a:spcAft>
                <a:spcPts val="1200"/>
              </a:spcAft>
              <a:buSzPts val="935"/>
              <a:buNone/>
            </a:pPr>
            <a:r>
              <a:rPr lang="es" sz="1829"/>
              <a:t>Inteligencia artificial (Chatbot):</a:t>
            </a:r>
            <a:endParaRPr baseline="30000" sz="1530"/>
          </a:p>
        </p:txBody>
      </p:sp>
      <p:sp>
        <p:nvSpPr>
          <p:cNvPr id="108" name="Google Shape;108;p17"/>
          <p:cNvSpPr txBox="1"/>
          <p:nvPr>
            <p:ph idx="1" type="body"/>
          </p:nvPr>
        </p:nvSpPr>
        <p:spPr>
          <a:xfrm>
            <a:off x="2890800" y="1795250"/>
            <a:ext cx="6158100" cy="2209800"/>
          </a:xfrm>
          <a:prstGeom prst="rect">
            <a:avLst/>
          </a:prstGeom>
        </p:spPr>
        <p:txBody>
          <a:bodyPr anchorCtr="0" anchor="t" bIns="91425" lIns="91425" spcFirstLastPara="1" rIns="278900" wrap="square" tIns="91425">
            <a:normAutofit/>
          </a:bodyPr>
          <a:lstStyle/>
          <a:p>
            <a:pPr indent="-342900" lvl="0" marL="457200" rtl="0" algn="l">
              <a:spcBef>
                <a:spcPts val="0"/>
              </a:spcBef>
              <a:spcAft>
                <a:spcPts val="0"/>
              </a:spcAft>
              <a:buSzPts val="1800"/>
              <a:buChar char="➔"/>
            </a:pPr>
            <a:r>
              <a:rPr lang="es"/>
              <a:t>Planes de acción para necesidades </a:t>
            </a:r>
            <a:r>
              <a:rPr lang="es"/>
              <a:t>específicas</a:t>
            </a:r>
            <a:endParaRPr/>
          </a:p>
          <a:p>
            <a:pPr indent="-342900" lvl="0" marL="457200" rtl="0" algn="l">
              <a:spcBef>
                <a:spcPts val="0"/>
              </a:spcBef>
              <a:spcAft>
                <a:spcPts val="0"/>
              </a:spcAft>
              <a:buSzPts val="1800"/>
              <a:buChar char="➔"/>
            </a:pPr>
            <a:r>
              <a:rPr lang="es"/>
              <a:t>Analizar información individual</a:t>
            </a:r>
            <a:endParaRPr/>
          </a:p>
          <a:p>
            <a:pPr indent="-342900" lvl="0" marL="457200" rtl="0" algn="l">
              <a:spcBef>
                <a:spcPts val="0"/>
              </a:spcBef>
              <a:spcAft>
                <a:spcPts val="0"/>
              </a:spcAft>
              <a:buSzPts val="1800"/>
              <a:buChar char="➔"/>
            </a:pPr>
            <a:r>
              <a:rPr lang="es"/>
              <a:t>Generar recomendaciones </a:t>
            </a:r>
            <a:r>
              <a:rPr lang="es"/>
              <a:t>personalizadas</a:t>
            </a:r>
            <a:endParaRPr/>
          </a:p>
        </p:txBody>
      </p:sp>
      <p:sp>
        <p:nvSpPr>
          <p:cNvPr id="109" name="Google Shape;109;p17"/>
          <p:cNvSpPr txBox="1"/>
          <p:nvPr>
            <p:ph idx="1" type="body"/>
          </p:nvPr>
        </p:nvSpPr>
        <p:spPr>
          <a:xfrm>
            <a:off x="-9003750" y="1885800"/>
            <a:ext cx="8520600" cy="334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t>Utilizaremos inteligencia artificial para desarrollar un chatbot innovador que ofrecerá planes de acción personalizados para cada niño según sus necesidades específicas. Este chatbot será capaz de:</a:t>
            </a:r>
            <a:endParaRPr/>
          </a:p>
          <a:p>
            <a:pPr indent="-334327" lvl="0" marL="457200" rtl="0" algn="l">
              <a:spcBef>
                <a:spcPts val="1200"/>
              </a:spcBef>
              <a:spcAft>
                <a:spcPts val="0"/>
              </a:spcAft>
              <a:buSzPct val="100000"/>
              <a:buChar char="-"/>
            </a:pPr>
            <a:r>
              <a:rPr lang="es"/>
              <a:t>Analizar Información Individual: Evaluar datos relacionados con el rendimiento académico, comportamiento e intereses de cada niño.</a:t>
            </a:r>
            <a:endParaRPr/>
          </a:p>
          <a:p>
            <a:pPr indent="-334327" lvl="0" marL="457200" rtl="0" algn="l">
              <a:spcBef>
                <a:spcPts val="0"/>
              </a:spcBef>
              <a:spcAft>
                <a:spcPts val="0"/>
              </a:spcAft>
              <a:buSzPct val="100000"/>
              <a:buChar char="-"/>
            </a:pPr>
            <a:r>
              <a:rPr lang="es"/>
              <a:t>Generar Recomendaciones Personalizadas: Proporcionar planes de acción adaptados a las necesidades particulares de cada niño.</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0" name="Google Shape;110;p17"/>
          <p:cNvPicPr preferRelativeResize="0"/>
          <p:nvPr/>
        </p:nvPicPr>
        <p:blipFill>
          <a:blip r:embed="rId4">
            <a:alphaModFix/>
          </a:blip>
          <a:stretch>
            <a:fillRect/>
          </a:stretch>
        </p:blipFill>
        <p:spPr>
          <a:xfrm>
            <a:off x="119050" y="1619100"/>
            <a:ext cx="2562100" cy="2562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200150" y="19760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4180" u="sng"/>
              <a:t>Enfoque</a:t>
            </a:r>
            <a:endParaRPr sz="4180" u="sng"/>
          </a:p>
        </p:txBody>
      </p:sp>
      <p:pic>
        <p:nvPicPr>
          <p:cNvPr id="116" name="Google Shape;116;p18"/>
          <p:cNvPicPr preferRelativeResize="0"/>
          <p:nvPr/>
        </p:nvPicPr>
        <p:blipFill>
          <a:blip r:embed="rId3">
            <a:alphaModFix/>
          </a:blip>
          <a:stretch>
            <a:fillRect/>
          </a:stretch>
        </p:blipFill>
        <p:spPr>
          <a:xfrm>
            <a:off x="-5289500" y="111475"/>
            <a:ext cx="1784418" cy="1393326"/>
          </a:xfrm>
          <a:prstGeom prst="rect">
            <a:avLst/>
          </a:prstGeom>
          <a:noFill/>
          <a:ln>
            <a:noFill/>
          </a:ln>
        </p:spPr>
      </p:pic>
      <p:sp>
        <p:nvSpPr>
          <p:cNvPr id="117" name="Google Shape;117;p18"/>
          <p:cNvSpPr/>
          <p:nvPr/>
        </p:nvSpPr>
        <p:spPr>
          <a:xfrm>
            <a:off x="0" y="4095600"/>
            <a:ext cx="9144000" cy="10479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18" name="Google Shape;118;p18"/>
          <p:cNvSpPr txBox="1"/>
          <p:nvPr>
            <p:ph idx="1" type="body"/>
          </p:nvPr>
        </p:nvSpPr>
        <p:spPr>
          <a:xfrm>
            <a:off x="200150" y="1405000"/>
            <a:ext cx="4600500" cy="22842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b="1" lang="es" sz="2200">
                <a:solidFill>
                  <a:srgbClr val="000000"/>
                </a:solidFill>
              </a:rPr>
              <a:t>Garantizar</a:t>
            </a:r>
            <a:r>
              <a:rPr b="1" lang="es" sz="2200">
                <a:solidFill>
                  <a:srgbClr val="000000"/>
                </a:solidFill>
              </a:rPr>
              <a:t> que cada niño reciba el apoyo adecuado para su desarrollo académico y personal</a:t>
            </a:r>
            <a:endParaRPr b="1" sz="2200">
              <a:solidFill>
                <a:srgbClr val="000000"/>
              </a:solidFill>
            </a:endParaRPr>
          </a:p>
          <a:p>
            <a:pPr indent="0" lvl="0" marL="0" rtl="0" algn="ctr">
              <a:spcBef>
                <a:spcPts val="1200"/>
              </a:spcBef>
              <a:spcAft>
                <a:spcPts val="1200"/>
              </a:spcAft>
              <a:buNone/>
            </a:pPr>
            <a:r>
              <a:rPr b="1" lang="es" sz="2200">
                <a:solidFill>
                  <a:srgbClr val="000000"/>
                </a:solidFill>
              </a:rPr>
              <a:t>Optimizando el proceso educativo mediante el uso de tecnologías avanzadas.</a:t>
            </a:r>
            <a:endParaRPr b="1" sz="2200">
              <a:solidFill>
                <a:srgbClr val="000000"/>
              </a:solidFill>
            </a:endParaRPr>
          </a:p>
        </p:txBody>
      </p:sp>
      <p:pic>
        <p:nvPicPr>
          <p:cNvPr id="119" name="Google Shape;119;p18"/>
          <p:cNvPicPr preferRelativeResize="0"/>
          <p:nvPr/>
        </p:nvPicPr>
        <p:blipFill>
          <a:blip r:embed="rId4">
            <a:alphaModFix/>
          </a:blip>
          <a:stretch>
            <a:fillRect/>
          </a:stretch>
        </p:blipFill>
        <p:spPr>
          <a:xfrm>
            <a:off x="5150750" y="407150"/>
            <a:ext cx="3898001" cy="38980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4311" u="sng"/>
              <a:t>Á</a:t>
            </a:r>
            <a:r>
              <a:rPr lang="es" sz="4311" u="sng"/>
              <a:t>reas</a:t>
            </a:r>
            <a:r>
              <a:rPr lang="es" sz="4311" u="sng"/>
              <a:t> de desempeño </a:t>
            </a:r>
            <a:endParaRPr sz="4311" u="sng"/>
          </a:p>
        </p:txBody>
      </p:sp>
      <p:sp>
        <p:nvSpPr>
          <p:cNvPr id="125" name="Google Shape;125;p19"/>
          <p:cNvSpPr txBox="1"/>
          <p:nvPr>
            <p:ph idx="1" type="body"/>
          </p:nvPr>
        </p:nvSpPr>
        <p:spPr>
          <a:xfrm>
            <a:off x="311700" y="1276350"/>
            <a:ext cx="6012900" cy="3409800"/>
          </a:xfrm>
          <a:prstGeom prst="rect">
            <a:avLst/>
          </a:prstGeom>
        </p:spPr>
        <p:txBody>
          <a:bodyPr anchorCtr="0" anchor="t" bIns="91425" lIns="91425" spcFirstLastPara="1" rIns="91425" wrap="square" tIns="91425">
            <a:normAutofit fontScale="92500" lnSpcReduction="20000"/>
          </a:bodyPr>
          <a:lstStyle/>
          <a:p>
            <a:pPr indent="-334327" lvl="0" marL="457200" rtl="0" algn="l">
              <a:lnSpc>
                <a:spcPct val="150000"/>
              </a:lnSpc>
              <a:spcBef>
                <a:spcPts val="0"/>
              </a:spcBef>
              <a:spcAft>
                <a:spcPts val="0"/>
              </a:spcAft>
              <a:buSzPct val="100000"/>
              <a:buChar char="➔"/>
            </a:pPr>
            <a:r>
              <a:rPr lang="es"/>
              <a:t>Análisis y Evaluación de soluciones informáticas.</a:t>
            </a:r>
            <a:endParaRPr/>
          </a:p>
          <a:p>
            <a:pPr indent="-334327" lvl="0" marL="457200" rtl="0" algn="l">
              <a:lnSpc>
                <a:spcPct val="150000"/>
              </a:lnSpc>
              <a:spcBef>
                <a:spcPts val="0"/>
              </a:spcBef>
              <a:spcAft>
                <a:spcPts val="0"/>
              </a:spcAft>
              <a:buSzPct val="100000"/>
              <a:buChar char="➔"/>
            </a:pPr>
            <a:r>
              <a:rPr lang="es"/>
              <a:t>Desarrollo de software.</a:t>
            </a:r>
            <a:endParaRPr/>
          </a:p>
          <a:p>
            <a:pPr indent="-334327" lvl="0" marL="457200" rtl="0" algn="l">
              <a:lnSpc>
                <a:spcPct val="150000"/>
              </a:lnSpc>
              <a:spcBef>
                <a:spcPts val="0"/>
              </a:spcBef>
              <a:spcAft>
                <a:spcPts val="0"/>
              </a:spcAft>
              <a:buSzPct val="100000"/>
              <a:buChar char="➔"/>
            </a:pPr>
            <a:r>
              <a:rPr lang="es"/>
              <a:t>Gestión de Proyectos Informáticos.</a:t>
            </a:r>
            <a:endParaRPr/>
          </a:p>
          <a:p>
            <a:pPr indent="-334327" lvl="0" marL="457200" rtl="0" algn="l">
              <a:lnSpc>
                <a:spcPct val="150000"/>
              </a:lnSpc>
              <a:spcBef>
                <a:spcPts val="0"/>
              </a:spcBef>
              <a:spcAft>
                <a:spcPts val="0"/>
              </a:spcAft>
              <a:buSzPct val="100000"/>
              <a:buChar char="➔"/>
            </a:pPr>
            <a:r>
              <a:rPr lang="es"/>
              <a:t>Inteligencia Artificial y Análisis de Datos</a:t>
            </a:r>
            <a:endParaRPr/>
          </a:p>
          <a:p>
            <a:pPr indent="-334327" lvl="0" marL="457200" rtl="0" algn="l">
              <a:lnSpc>
                <a:spcPct val="150000"/>
              </a:lnSpc>
              <a:spcBef>
                <a:spcPts val="0"/>
              </a:spcBef>
              <a:spcAft>
                <a:spcPts val="0"/>
              </a:spcAft>
              <a:buSzPct val="100000"/>
              <a:buChar char="➔"/>
            </a:pPr>
            <a:r>
              <a:rPr lang="es"/>
              <a:t>Interacción Hombre-Computadora</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26" name="Google Shape;126;p19"/>
          <p:cNvSpPr/>
          <p:nvPr/>
        </p:nvSpPr>
        <p:spPr>
          <a:xfrm>
            <a:off x="0" y="4095600"/>
            <a:ext cx="9144000" cy="10479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pic>
        <p:nvPicPr>
          <p:cNvPr id="127" name="Google Shape;127;p19"/>
          <p:cNvPicPr preferRelativeResize="0"/>
          <p:nvPr/>
        </p:nvPicPr>
        <p:blipFill>
          <a:blip r:embed="rId3">
            <a:alphaModFix/>
          </a:blip>
          <a:stretch>
            <a:fillRect/>
          </a:stretch>
        </p:blipFill>
        <p:spPr>
          <a:xfrm>
            <a:off x="6172200" y="2095500"/>
            <a:ext cx="2857500" cy="2857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4311" u="sng"/>
              <a:t>Áreas de desempeño </a:t>
            </a:r>
            <a:endParaRPr sz="4311" u="sng"/>
          </a:p>
        </p:txBody>
      </p:sp>
      <p:sp>
        <p:nvSpPr>
          <p:cNvPr id="133" name="Google Shape;133;p20"/>
          <p:cNvSpPr txBox="1"/>
          <p:nvPr>
            <p:ph idx="1" type="body"/>
          </p:nvPr>
        </p:nvSpPr>
        <p:spPr>
          <a:xfrm>
            <a:off x="311700" y="1314450"/>
            <a:ext cx="6717600" cy="3429000"/>
          </a:xfrm>
          <a:prstGeom prst="rect">
            <a:avLst/>
          </a:prstGeom>
        </p:spPr>
        <p:txBody>
          <a:bodyPr anchorCtr="0" anchor="t" bIns="91425" lIns="91425" spcFirstLastPara="1" rIns="91425" wrap="square" tIns="91425">
            <a:normAutofit fontScale="62500" lnSpcReduction="10000"/>
          </a:bodyPr>
          <a:lstStyle/>
          <a:p>
            <a:pPr indent="-321618" lvl="0" marL="457200" rtl="0" algn="l">
              <a:lnSpc>
                <a:spcPct val="150000"/>
              </a:lnSpc>
              <a:spcBef>
                <a:spcPts val="0"/>
              </a:spcBef>
              <a:spcAft>
                <a:spcPts val="0"/>
              </a:spcAft>
              <a:buSzPct val="100000"/>
              <a:buChar char="➔"/>
            </a:pPr>
            <a:r>
              <a:rPr lang="es" sz="2343"/>
              <a:t>Desarrollo y Mantenimiento de Software</a:t>
            </a:r>
            <a:endParaRPr sz="2343"/>
          </a:p>
          <a:p>
            <a:pPr indent="-321618" lvl="0" marL="457200" rtl="0" algn="l">
              <a:lnSpc>
                <a:spcPct val="150000"/>
              </a:lnSpc>
              <a:spcBef>
                <a:spcPts val="0"/>
              </a:spcBef>
              <a:spcAft>
                <a:spcPts val="0"/>
              </a:spcAft>
              <a:buSzPct val="100000"/>
              <a:buChar char="➔"/>
            </a:pPr>
            <a:r>
              <a:rPr lang="es" sz="2343"/>
              <a:t>Construcción de Modelos de Datos</a:t>
            </a:r>
            <a:endParaRPr sz="2343"/>
          </a:p>
          <a:p>
            <a:pPr indent="-321618" lvl="0" marL="457200" rtl="0" algn="l">
              <a:lnSpc>
                <a:spcPct val="150000"/>
              </a:lnSpc>
              <a:spcBef>
                <a:spcPts val="0"/>
              </a:spcBef>
              <a:spcAft>
                <a:spcPts val="0"/>
              </a:spcAft>
              <a:buSzPct val="100000"/>
              <a:buChar char="➔"/>
            </a:pPr>
            <a:r>
              <a:rPr lang="es" sz="2343"/>
              <a:t>Pruebas de Certificación</a:t>
            </a:r>
            <a:endParaRPr sz="2343"/>
          </a:p>
          <a:p>
            <a:pPr indent="-321618" lvl="0" marL="457200" rtl="0" algn="l">
              <a:lnSpc>
                <a:spcPct val="150000"/>
              </a:lnSpc>
              <a:spcBef>
                <a:spcPts val="0"/>
              </a:spcBef>
              <a:spcAft>
                <a:spcPts val="0"/>
              </a:spcAft>
              <a:buSzPct val="100000"/>
              <a:buChar char="➔"/>
            </a:pPr>
            <a:r>
              <a:rPr lang="es" sz="2343"/>
              <a:t>Diseño y Desarrollo de Sistemas de Información</a:t>
            </a:r>
            <a:endParaRPr sz="2343"/>
          </a:p>
          <a:p>
            <a:pPr indent="-321618" lvl="0" marL="457200" rtl="0" algn="l">
              <a:lnSpc>
                <a:spcPct val="150000"/>
              </a:lnSpc>
              <a:spcBef>
                <a:spcPts val="0"/>
              </a:spcBef>
              <a:spcAft>
                <a:spcPts val="0"/>
              </a:spcAft>
              <a:buSzPct val="100000"/>
              <a:buChar char="➔"/>
            </a:pPr>
            <a:r>
              <a:rPr lang="es" sz="2343"/>
              <a:t>Gestión de Proyectos</a:t>
            </a:r>
            <a:endParaRPr sz="2343"/>
          </a:p>
          <a:p>
            <a:pPr indent="-321618" lvl="0" marL="457200" rtl="0" algn="l">
              <a:lnSpc>
                <a:spcPct val="150000"/>
              </a:lnSpc>
              <a:spcBef>
                <a:spcPts val="0"/>
              </a:spcBef>
              <a:spcAft>
                <a:spcPts val="0"/>
              </a:spcAft>
              <a:buSzPct val="100000"/>
              <a:buChar char="➔"/>
            </a:pPr>
            <a:r>
              <a:rPr lang="es" sz="2343"/>
              <a:t>Aplicación de Inteligencia Artificial</a:t>
            </a:r>
            <a:endParaRPr sz="2343"/>
          </a:p>
          <a:p>
            <a:pPr indent="-321618" lvl="0" marL="457200" rtl="0" algn="l">
              <a:lnSpc>
                <a:spcPct val="150000"/>
              </a:lnSpc>
              <a:spcBef>
                <a:spcPts val="0"/>
              </a:spcBef>
              <a:spcAft>
                <a:spcPts val="0"/>
              </a:spcAft>
              <a:buSzPct val="100000"/>
              <a:buChar char="➔"/>
            </a:pPr>
            <a:r>
              <a:rPr lang="es" sz="2343"/>
              <a:t>Análisis y Gestión de Datos</a:t>
            </a:r>
            <a:endParaRPr sz="2343"/>
          </a:p>
          <a:p>
            <a:pPr indent="-321618" lvl="0" marL="457200" rtl="0" algn="l">
              <a:lnSpc>
                <a:spcPct val="150000"/>
              </a:lnSpc>
              <a:spcBef>
                <a:spcPts val="0"/>
              </a:spcBef>
              <a:spcAft>
                <a:spcPts val="0"/>
              </a:spcAft>
              <a:buSzPct val="100000"/>
              <a:buChar char="➔"/>
            </a:pPr>
            <a:r>
              <a:rPr lang="es" sz="2343"/>
              <a:t>Diseño de Interfaces de Usuario</a:t>
            </a:r>
            <a:endParaRPr sz="2343"/>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34" name="Google Shape;134;p20"/>
          <p:cNvSpPr/>
          <p:nvPr/>
        </p:nvSpPr>
        <p:spPr>
          <a:xfrm>
            <a:off x="0" y="4095600"/>
            <a:ext cx="9144000" cy="10479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pic>
        <p:nvPicPr>
          <p:cNvPr id="135" name="Google Shape;135;p20"/>
          <p:cNvPicPr preferRelativeResize="0"/>
          <p:nvPr/>
        </p:nvPicPr>
        <p:blipFill>
          <a:blip r:embed="rId3">
            <a:alphaModFix/>
          </a:blip>
          <a:stretch>
            <a:fillRect/>
          </a:stretch>
        </p:blipFill>
        <p:spPr>
          <a:xfrm>
            <a:off x="6172200" y="2095500"/>
            <a:ext cx="2857500" cy="285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1700" y="23570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u="sng"/>
              <a:t>Metodología Ágil</a:t>
            </a:r>
            <a:endParaRPr u="sng"/>
          </a:p>
        </p:txBody>
      </p:sp>
      <p:sp>
        <p:nvSpPr>
          <p:cNvPr id="141" name="Google Shape;141;p21"/>
          <p:cNvSpPr txBox="1"/>
          <p:nvPr>
            <p:ph idx="1" type="body"/>
          </p:nvPr>
        </p:nvSpPr>
        <p:spPr>
          <a:xfrm>
            <a:off x="-9022800" y="580975"/>
            <a:ext cx="8520600" cy="129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Utilizamos la metodología ágil Scrum para el desarrollo del proyecto, facilitando entregas continuas y ajustes basados en el feedback.</a:t>
            </a:r>
            <a:endParaRPr/>
          </a:p>
        </p:txBody>
      </p:sp>
      <p:sp>
        <p:nvSpPr>
          <p:cNvPr id="142" name="Google Shape;142;p21"/>
          <p:cNvSpPr txBox="1"/>
          <p:nvPr>
            <p:ph idx="1" type="body"/>
          </p:nvPr>
        </p:nvSpPr>
        <p:spPr>
          <a:xfrm>
            <a:off x="-8705850" y="2757750"/>
            <a:ext cx="4819200" cy="248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s" sz="1100">
                <a:solidFill>
                  <a:srgbClr val="000000"/>
                </a:solidFill>
              </a:rPr>
              <a:t>Roles y Responsabilidades:</a:t>
            </a:r>
            <a:endParaRPr b="1" i="1" sz="1100">
              <a:solidFill>
                <a:srgbClr val="000000"/>
              </a:solidFill>
            </a:endParaRPr>
          </a:p>
          <a:p>
            <a:pPr indent="-298450" lvl="0" marL="457200" rtl="0" algn="l">
              <a:spcBef>
                <a:spcPts val="1200"/>
              </a:spcBef>
              <a:spcAft>
                <a:spcPts val="0"/>
              </a:spcAft>
              <a:buClr>
                <a:srgbClr val="000000"/>
              </a:buClr>
              <a:buSzPts val="1100"/>
              <a:buFont typeface="Source Code Pro"/>
              <a:buChar char="●"/>
            </a:pPr>
            <a:r>
              <a:rPr b="1" i="1" lang="es" sz="1100">
                <a:solidFill>
                  <a:srgbClr val="000000"/>
                </a:solidFill>
              </a:rPr>
              <a:t>Product Owner:</a:t>
            </a:r>
            <a:r>
              <a:rPr lang="es" sz="1100">
                <a:solidFill>
                  <a:srgbClr val="000000"/>
                </a:solidFill>
              </a:rPr>
              <a:t> Ignacia Ramirez – Define las características del sistema y </a:t>
            </a:r>
            <a:r>
              <a:rPr lang="es" sz="1100">
                <a:solidFill>
                  <a:srgbClr val="000000"/>
                </a:solidFill>
              </a:rPr>
              <a:t>priorizar</a:t>
            </a:r>
            <a:r>
              <a:rPr lang="es" sz="1100">
                <a:solidFill>
                  <a:srgbClr val="000000"/>
                </a:solidFill>
              </a:rPr>
              <a:t> tareas.</a:t>
            </a:r>
            <a:endParaRPr sz="1100">
              <a:solidFill>
                <a:srgbClr val="000000"/>
              </a:solidFill>
            </a:endParaRPr>
          </a:p>
          <a:p>
            <a:pPr indent="-298450" lvl="0" marL="457200" rtl="0" algn="l">
              <a:spcBef>
                <a:spcPts val="0"/>
              </a:spcBef>
              <a:spcAft>
                <a:spcPts val="0"/>
              </a:spcAft>
              <a:buClr>
                <a:srgbClr val="000000"/>
              </a:buClr>
              <a:buSzPts val="1100"/>
              <a:buFont typeface="Source Code Pro"/>
              <a:buChar char="●"/>
            </a:pPr>
            <a:r>
              <a:rPr b="1" i="1" lang="es" sz="1100">
                <a:solidFill>
                  <a:srgbClr val="000000"/>
                </a:solidFill>
              </a:rPr>
              <a:t>Scrum Master:</a:t>
            </a:r>
            <a:r>
              <a:rPr lang="es" sz="1100">
                <a:solidFill>
                  <a:srgbClr val="000000"/>
                </a:solidFill>
              </a:rPr>
              <a:t> David Godoy – Facilita el equipo y asegura el cumplimiento de Scrum.</a:t>
            </a:r>
            <a:endParaRPr sz="1100">
              <a:solidFill>
                <a:srgbClr val="000000"/>
              </a:solidFill>
            </a:endParaRPr>
          </a:p>
          <a:p>
            <a:pPr indent="-298450" lvl="0" marL="457200" rtl="0" algn="l">
              <a:spcBef>
                <a:spcPts val="0"/>
              </a:spcBef>
              <a:spcAft>
                <a:spcPts val="0"/>
              </a:spcAft>
              <a:buClr>
                <a:srgbClr val="000000"/>
              </a:buClr>
              <a:buSzPts val="1100"/>
              <a:buFont typeface="Source Code Pro"/>
              <a:buChar char="●"/>
            </a:pPr>
            <a:r>
              <a:rPr b="1" i="1" lang="es" sz="1100">
                <a:solidFill>
                  <a:srgbClr val="000000"/>
                </a:solidFill>
              </a:rPr>
              <a:t>Equipo de Desarrollo:</a:t>
            </a:r>
            <a:r>
              <a:rPr lang="es" sz="1100">
                <a:solidFill>
                  <a:srgbClr val="000000"/>
                </a:solidFill>
              </a:rPr>
              <a:t> Camilo Huaquimpan y Michael Apaza – Implementan el sistema.</a:t>
            </a:r>
            <a:endParaRPr/>
          </a:p>
        </p:txBody>
      </p:sp>
      <p:sp>
        <p:nvSpPr>
          <p:cNvPr id="143" name="Google Shape;143;p21"/>
          <p:cNvSpPr txBox="1"/>
          <p:nvPr>
            <p:ph idx="1" type="body"/>
          </p:nvPr>
        </p:nvSpPr>
        <p:spPr>
          <a:xfrm>
            <a:off x="-3886650" y="2662500"/>
            <a:ext cx="3707400" cy="24813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b="1" i="1" lang="es" sz="1100">
                <a:solidFill>
                  <a:srgbClr val="000000"/>
                </a:solidFill>
              </a:rPr>
              <a:t>Etapas Clave:</a:t>
            </a:r>
            <a:endParaRPr b="1" i="1" sz="1100">
              <a:solidFill>
                <a:srgbClr val="000000"/>
              </a:solidFill>
            </a:endParaRPr>
          </a:p>
          <a:p>
            <a:pPr indent="-298450" lvl="0" marL="457200" rtl="0" algn="l">
              <a:spcBef>
                <a:spcPts val="1200"/>
              </a:spcBef>
              <a:spcAft>
                <a:spcPts val="0"/>
              </a:spcAft>
              <a:buClr>
                <a:srgbClr val="000000"/>
              </a:buClr>
              <a:buSzPts val="1100"/>
              <a:buFont typeface="Source Code Pro"/>
              <a:buChar char="●"/>
            </a:pPr>
            <a:r>
              <a:rPr b="1" i="1" lang="es" sz="1100">
                <a:solidFill>
                  <a:srgbClr val="000000"/>
                </a:solidFill>
              </a:rPr>
              <a:t>Sprint Planning:</a:t>
            </a:r>
            <a:r>
              <a:rPr lang="es" sz="1100">
                <a:solidFill>
                  <a:srgbClr val="000000"/>
                </a:solidFill>
              </a:rPr>
              <a:t> Planificación de tareas prioritarias al inicio de cada sprint.</a:t>
            </a:r>
            <a:endParaRPr sz="1100">
              <a:solidFill>
                <a:srgbClr val="000000"/>
              </a:solidFill>
            </a:endParaRPr>
          </a:p>
          <a:p>
            <a:pPr indent="-298450" lvl="0" marL="457200" rtl="0" algn="l">
              <a:spcBef>
                <a:spcPts val="0"/>
              </a:spcBef>
              <a:spcAft>
                <a:spcPts val="0"/>
              </a:spcAft>
              <a:buClr>
                <a:srgbClr val="000000"/>
              </a:buClr>
              <a:buSzPts val="1100"/>
              <a:buFont typeface="Source Code Pro"/>
              <a:buChar char="●"/>
            </a:pPr>
            <a:r>
              <a:rPr b="1" i="1" lang="es" sz="1100">
                <a:solidFill>
                  <a:srgbClr val="000000"/>
                </a:solidFill>
              </a:rPr>
              <a:t>Sprint Review y Retrospective:</a:t>
            </a:r>
            <a:r>
              <a:rPr lang="es" sz="1100">
                <a:solidFill>
                  <a:srgbClr val="000000"/>
                </a:solidFill>
              </a:rPr>
              <a:t> Revisión de avances, feedback y mejora continua.</a:t>
            </a:r>
            <a:endParaRPr sz="1100">
              <a:solidFill>
                <a:srgbClr val="000000"/>
              </a:solidFill>
            </a:endParaRPr>
          </a:p>
          <a:p>
            <a:pPr indent="-298450" lvl="0" marL="457200" rtl="0" algn="l">
              <a:spcBef>
                <a:spcPts val="0"/>
              </a:spcBef>
              <a:spcAft>
                <a:spcPts val="0"/>
              </a:spcAft>
              <a:buClr>
                <a:srgbClr val="000000"/>
              </a:buClr>
              <a:buSzPts val="1100"/>
              <a:buFont typeface="Source Code Pro"/>
              <a:buChar char="●"/>
            </a:pPr>
            <a:r>
              <a:rPr b="1" i="1" lang="es" sz="1100">
                <a:solidFill>
                  <a:srgbClr val="000000"/>
                </a:solidFill>
              </a:rPr>
              <a:t>Entregas Incrementales:</a:t>
            </a:r>
            <a:r>
              <a:rPr lang="es" sz="1100">
                <a:solidFill>
                  <a:srgbClr val="000000"/>
                </a:solidFill>
              </a:rPr>
              <a:t> Entregas continuas para asegurar funcionalidad y ajustes rápidos.</a:t>
            </a:r>
            <a:endParaRPr sz="1100">
              <a:solidFill>
                <a:srgbClr val="000000"/>
              </a:solidFill>
            </a:endParaRPr>
          </a:p>
          <a:p>
            <a:pPr indent="0" lvl="0" marL="0" rtl="0" algn="l">
              <a:spcBef>
                <a:spcPts val="1200"/>
              </a:spcBef>
              <a:spcAft>
                <a:spcPts val="1200"/>
              </a:spcAft>
              <a:buNone/>
            </a:pPr>
            <a:r>
              <a:t/>
            </a:r>
            <a:endParaRPr sz="1100">
              <a:solidFill>
                <a:srgbClr val="000000"/>
              </a:solidFill>
            </a:endParaRPr>
          </a:p>
        </p:txBody>
      </p:sp>
      <p:sp>
        <p:nvSpPr>
          <p:cNvPr id="144" name="Google Shape;144;p21"/>
          <p:cNvSpPr/>
          <p:nvPr/>
        </p:nvSpPr>
        <p:spPr>
          <a:xfrm>
            <a:off x="0" y="4095600"/>
            <a:ext cx="9144000" cy="10479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pic>
        <p:nvPicPr>
          <p:cNvPr id="145" name="Google Shape;145;p21"/>
          <p:cNvPicPr preferRelativeResize="0"/>
          <p:nvPr/>
        </p:nvPicPr>
        <p:blipFill>
          <a:blip r:embed="rId3">
            <a:alphaModFix/>
          </a:blip>
          <a:stretch>
            <a:fillRect/>
          </a:stretch>
        </p:blipFill>
        <p:spPr>
          <a:xfrm>
            <a:off x="311700" y="1879975"/>
            <a:ext cx="2854975" cy="2854975"/>
          </a:xfrm>
          <a:prstGeom prst="rect">
            <a:avLst/>
          </a:prstGeom>
          <a:noFill/>
          <a:ln>
            <a:noFill/>
          </a:ln>
        </p:spPr>
      </p:pic>
      <p:sp>
        <p:nvSpPr>
          <p:cNvPr id="146" name="Google Shape;146;p21"/>
          <p:cNvSpPr txBox="1"/>
          <p:nvPr>
            <p:ph idx="1" type="body"/>
          </p:nvPr>
        </p:nvSpPr>
        <p:spPr>
          <a:xfrm>
            <a:off x="406942" y="911875"/>
            <a:ext cx="1572000" cy="63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a:solidFill>
                  <a:schemeClr val="accent1"/>
                </a:solidFill>
              </a:rPr>
              <a:t>SCRUM</a:t>
            </a:r>
            <a:endParaRPr b="1">
              <a:solidFill>
                <a:schemeClr val="accent1"/>
              </a:solidFill>
            </a:endParaRPr>
          </a:p>
        </p:txBody>
      </p:sp>
      <p:sp>
        <p:nvSpPr>
          <p:cNvPr id="147" name="Google Shape;147;p21"/>
          <p:cNvSpPr txBox="1"/>
          <p:nvPr>
            <p:ph idx="1" type="body"/>
          </p:nvPr>
        </p:nvSpPr>
        <p:spPr>
          <a:xfrm>
            <a:off x="2545200" y="1036700"/>
            <a:ext cx="4122300" cy="129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&gt; E</a:t>
            </a:r>
            <a:r>
              <a:rPr lang="es"/>
              <a:t>ntregas continuas</a:t>
            </a:r>
            <a:endParaRPr/>
          </a:p>
          <a:p>
            <a:pPr indent="0" lvl="0" marL="0" rtl="0" algn="l">
              <a:spcBef>
                <a:spcPts val="1200"/>
              </a:spcBef>
              <a:spcAft>
                <a:spcPts val="0"/>
              </a:spcAft>
              <a:buNone/>
            </a:pPr>
            <a:r>
              <a:rPr lang="es"/>
              <a:t>&gt; Ajustes basados feedback</a:t>
            </a:r>
            <a:endParaRPr/>
          </a:p>
          <a:p>
            <a:pPr indent="0" lvl="0" marL="0" rtl="0" algn="l">
              <a:spcBef>
                <a:spcPts val="1200"/>
              </a:spcBef>
              <a:spcAft>
                <a:spcPts val="1200"/>
              </a:spcAft>
              <a:buNone/>
            </a:pPr>
            <a:r>
              <a:rPr lang="es"/>
              <a:t>&gt; Refinamientos</a:t>
            </a:r>
            <a:endParaRPr/>
          </a:p>
        </p:txBody>
      </p:sp>
      <p:sp>
        <p:nvSpPr>
          <p:cNvPr id="148" name="Google Shape;148;p21"/>
          <p:cNvSpPr txBox="1"/>
          <p:nvPr>
            <p:ph idx="1" type="body"/>
          </p:nvPr>
        </p:nvSpPr>
        <p:spPr>
          <a:xfrm>
            <a:off x="3791100" y="1975188"/>
            <a:ext cx="5041200" cy="2120400"/>
          </a:xfrm>
          <a:prstGeom prst="rect">
            <a:avLst/>
          </a:prstGeom>
        </p:spPr>
        <p:txBody>
          <a:bodyPr anchorCtr="0" anchor="t" bIns="91425" lIns="91425" spcFirstLastPara="1" rIns="91425" wrap="square" tIns="91425">
            <a:normAutofit lnSpcReduction="10000"/>
          </a:bodyPr>
          <a:lstStyle/>
          <a:p>
            <a:pPr indent="0" lvl="0" marL="0" rtl="0" algn="r">
              <a:spcBef>
                <a:spcPts val="1200"/>
              </a:spcBef>
              <a:spcAft>
                <a:spcPts val="0"/>
              </a:spcAft>
              <a:buNone/>
            </a:pPr>
            <a:r>
              <a:rPr lang="es" u="sng"/>
              <a:t>Etapas Clave:</a:t>
            </a:r>
            <a:endParaRPr u="sng"/>
          </a:p>
          <a:p>
            <a:pPr indent="0" lvl="0" marL="457200" rtl="0" algn="r">
              <a:spcBef>
                <a:spcPts val="1200"/>
              </a:spcBef>
              <a:spcAft>
                <a:spcPts val="0"/>
              </a:spcAft>
              <a:buNone/>
            </a:pPr>
            <a:r>
              <a:rPr lang="es"/>
              <a:t>Sprint Planning &lt;</a:t>
            </a:r>
            <a:endParaRPr/>
          </a:p>
          <a:p>
            <a:pPr indent="0" lvl="0" marL="457200" rtl="0" algn="r">
              <a:spcBef>
                <a:spcPts val="1200"/>
              </a:spcBef>
              <a:spcAft>
                <a:spcPts val="0"/>
              </a:spcAft>
              <a:buNone/>
            </a:pPr>
            <a:r>
              <a:rPr lang="es"/>
              <a:t>Sprint Review y Retrospective &lt;</a:t>
            </a:r>
            <a:endParaRPr/>
          </a:p>
          <a:p>
            <a:pPr indent="0" lvl="0" marL="914400" rtl="0" algn="r">
              <a:spcBef>
                <a:spcPts val="1200"/>
              </a:spcBef>
              <a:spcAft>
                <a:spcPts val="0"/>
              </a:spcAft>
              <a:buNone/>
            </a:pPr>
            <a:r>
              <a:rPr lang="es"/>
              <a:t>Entregas Incrementales &lt;</a:t>
            </a:r>
            <a:endParaRPr/>
          </a:p>
          <a:p>
            <a:pPr indent="0" lvl="0" marL="0" rtl="0" algn="r">
              <a:spcBef>
                <a:spcPts val="1200"/>
              </a:spcBef>
              <a:spcAft>
                <a:spcPts val="1200"/>
              </a:spcAft>
              <a:buNone/>
            </a:pPr>
            <a:r>
              <a:t/>
            </a:r>
            <a:endParaRPr sz="11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