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88"/>
    <p:restoredTop sz="93093"/>
  </p:normalViewPr>
  <p:slideViewPr>
    <p:cSldViewPr snapToGrid="0" snapToObjects="1">
      <p:cViewPr varScale="1">
        <p:scale>
          <a:sx n="102" d="100"/>
          <a:sy n="102" d="100"/>
        </p:scale>
        <p:origin x="8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43B5F5-51A0-0B46-9410-638AD9D1C4C2}" type="datetimeFigureOut">
              <a:rPr lang="es-ES_tradnl" smtClean="0"/>
              <a:t>2/5/18</a:t>
            </a:fld>
            <a:endParaRPr lang="es-ES_trad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91A53-C6A8-7148-8BF2-415822B45A72}" type="slidenum">
              <a:rPr lang="es-ES_tradnl" smtClean="0"/>
              <a:t>‹#›</a:t>
            </a:fld>
            <a:endParaRPr lang="es-ES_tradnl"/>
          </a:p>
        </p:txBody>
      </p:sp>
    </p:spTree>
    <p:extLst>
      <p:ext uri="{BB962C8B-B14F-4D97-AF65-F5344CB8AC3E}">
        <p14:creationId xmlns:p14="http://schemas.microsoft.com/office/powerpoint/2010/main" val="12504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ES_trad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s-ES_tradnl"/>
          </a:p>
        </p:txBody>
      </p:sp>
      <p:sp>
        <p:nvSpPr>
          <p:cNvPr id="4" name="Date Placeholder 3"/>
          <p:cNvSpPr>
            <a:spLocks noGrp="1"/>
          </p:cNvSpPr>
          <p:nvPr>
            <p:ph type="dt" sz="half" idx="10"/>
          </p:nvPr>
        </p:nvSpPr>
        <p:spPr/>
        <p:txBody>
          <a:bodyPr/>
          <a:lstStyle/>
          <a:p>
            <a:fld id="{B5C7E9B9-7B16-EF48-81F6-772080E1B318}" type="datetimeFigureOut">
              <a:rPr lang="es-ES_tradnl" smtClean="0"/>
              <a:t>2/5/18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78D943EA-7CB9-A845-BC7D-27F109955443}" type="slidenum">
              <a:rPr lang="es-ES_tradnl" smtClean="0"/>
              <a:t>‹#›</a:t>
            </a:fld>
            <a:endParaRPr lang="es-ES_tradnl"/>
          </a:p>
        </p:txBody>
      </p:sp>
    </p:spTree>
    <p:extLst>
      <p:ext uri="{BB962C8B-B14F-4D97-AF65-F5344CB8AC3E}">
        <p14:creationId xmlns:p14="http://schemas.microsoft.com/office/powerpoint/2010/main" val="1314886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Date Placeholder 3"/>
          <p:cNvSpPr>
            <a:spLocks noGrp="1"/>
          </p:cNvSpPr>
          <p:nvPr>
            <p:ph type="dt" sz="half" idx="10"/>
          </p:nvPr>
        </p:nvSpPr>
        <p:spPr/>
        <p:txBody>
          <a:bodyPr/>
          <a:lstStyle/>
          <a:p>
            <a:fld id="{B5C7E9B9-7B16-EF48-81F6-772080E1B318}" type="datetimeFigureOut">
              <a:rPr lang="es-ES_tradnl" smtClean="0"/>
              <a:t>2/5/18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78D943EA-7CB9-A845-BC7D-27F109955443}" type="slidenum">
              <a:rPr lang="es-ES_tradnl" smtClean="0"/>
              <a:t>‹#›</a:t>
            </a:fld>
            <a:endParaRPr lang="es-ES_tradnl"/>
          </a:p>
        </p:txBody>
      </p:sp>
    </p:spTree>
    <p:extLst>
      <p:ext uri="{BB962C8B-B14F-4D97-AF65-F5344CB8AC3E}">
        <p14:creationId xmlns:p14="http://schemas.microsoft.com/office/powerpoint/2010/main" val="935598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s-ES_trad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Date Placeholder 3"/>
          <p:cNvSpPr>
            <a:spLocks noGrp="1"/>
          </p:cNvSpPr>
          <p:nvPr>
            <p:ph type="dt" sz="half" idx="10"/>
          </p:nvPr>
        </p:nvSpPr>
        <p:spPr/>
        <p:txBody>
          <a:bodyPr/>
          <a:lstStyle/>
          <a:p>
            <a:fld id="{B5C7E9B9-7B16-EF48-81F6-772080E1B318}" type="datetimeFigureOut">
              <a:rPr lang="es-ES_tradnl" smtClean="0"/>
              <a:t>2/5/18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78D943EA-7CB9-A845-BC7D-27F109955443}" type="slidenum">
              <a:rPr lang="es-ES_tradnl" smtClean="0"/>
              <a:t>‹#›</a:t>
            </a:fld>
            <a:endParaRPr lang="es-ES_tradnl"/>
          </a:p>
        </p:txBody>
      </p:sp>
    </p:spTree>
    <p:extLst>
      <p:ext uri="{BB962C8B-B14F-4D97-AF65-F5344CB8AC3E}">
        <p14:creationId xmlns:p14="http://schemas.microsoft.com/office/powerpoint/2010/main" val="727146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Date Placeholder 3"/>
          <p:cNvSpPr>
            <a:spLocks noGrp="1"/>
          </p:cNvSpPr>
          <p:nvPr>
            <p:ph type="dt" sz="half" idx="10"/>
          </p:nvPr>
        </p:nvSpPr>
        <p:spPr/>
        <p:txBody>
          <a:bodyPr/>
          <a:lstStyle/>
          <a:p>
            <a:fld id="{B5C7E9B9-7B16-EF48-81F6-772080E1B318}" type="datetimeFigureOut">
              <a:rPr lang="es-ES_tradnl" smtClean="0"/>
              <a:t>2/5/18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78D943EA-7CB9-A845-BC7D-27F109955443}" type="slidenum">
              <a:rPr lang="es-ES_tradnl" smtClean="0"/>
              <a:t>‹#›</a:t>
            </a:fld>
            <a:endParaRPr lang="es-ES_tradnl"/>
          </a:p>
        </p:txBody>
      </p:sp>
    </p:spTree>
    <p:extLst>
      <p:ext uri="{BB962C8B-B14F-4D97-AF65-F5344CB8AC3E}">
        <p14:creationId xmlns:p14="http://schemas.microsoft.com/office/powerpoint/2010/main" val="1695871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s-ES_trad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C7E9B9-7B16-EF48-81F6-772080E1B318}" type="datetimeFigureOut">
              <a:rPr lang="es-ES_tradnl" smtClean="0"/>
              <a:t>2/5/18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78D943EA-7CB9-A845-BC7D-27F109955443}" type="slidenum">
              <a:rPr lang="es-ES_tradnl" smtClean="0"/>
              <a:t>‹#›</a:t>
            </a:fld>
            <a:endParaRPr lang="es-ES_tradnl"/>
          </a:p>
        </p:txBody>
      </p:sp>
    </p:spTree>
    <p:extLst>
      <p:ext uri="{BB962C8B-B14F-4D97-AF65-F5344CB8AC3E}">
        <p14:creationId xmlns:p14="http://schemas.microsoft.com/office/powerpoint/2010/main" val="1104850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5" name="Date Placeholder 4"/>
          <p:cNvSpPr>
            <a:spLocks noGrp="1"/>
          </p:cNvSpPr>
          <p:nvPr>
            <p:ph type="dt" sz="half" idx="10"/>
          </p:nvPr>
        </p:nvSpPr>
        <p:spPr/>
        <p:txBody>
          <a:bodyPr/>
          <a:lstStyle/>
          <a:p>
            <a:fld id="{B5C7E9B9-7B16-EF48-81F6-772080E1B318}" type="datetimeFigureOut">
              <a:rPr lang="es-ES_tradnl" smtClean="0"/>
              <a:t>2/5/18</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78D943EA-7CB9-A845-BC7D-27F109955443}" type="slidenum">
              <a:rPr lang="es-ES_tradnl" smtClean="0"/>
              <a:t>‹#›</a:t>
            </a:fld>
            <a:endParaRPr lang="es-ES_tradnl"/>
          </a:p>
        </p:txBody>
      </p:sp>
    </p:spTree>
    <p:extLst>
      <p:ext uri="{BB962C8B-B14F-4D97-AF65-F5344CB8AC3E}">
        <p14:creationId xmlns:p14="http://schemas.microsoft.com/office/powerpoint/2010/main" val="2071127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s-ES_trad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7" name="Date Placeholder 6"/>
          <p:cNvSpPr>
            <a:spLocks noGrp="1"/>
          </p:cNvSpPr>
          <p:nvPr>
            <p:ph type="dt" sz="half" idx="10"/>
          </p:nvPr>
        </p:nvSpPr>
        <p:spPr/>
        <p:txBody>
          <a:bodyPr/>
          <a:lstStyle/>
          <a:p>
            <a:fld id="{B5C7E9B9-7B16-EF48-81F6-772080E1B318}" type="datetimeFigureOut">
              <a:rPr lang="es-ES_tradnl" smtClean="0"/>
              <a:t>2/5/18</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78D943EA-7CB9-A845-BC7D-27F109955443}" type="slidenum">
              <a:rPr lang="es-ES_tradnl" smtClean="0"/>
              <a:t>‹#›</a:t>
            </a:fld>
            <a:endParaRPr lang="es-ES_tradnl"/>
          </a:p>
        </p:txBody>
      </p:sp>
    </p:spTree>
    <p:extLst>
      <p:ext uri="{BB962C8B-B14F-4D97-AF65-F5344CB8AC3E}">
        <p14:creationId xmlns:p14="http://schemas.microsoft.com/office/powerpoint/2010/main" val="885307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Date Placeholder 2"/>
          <p:cNvSpPr>
            <a:spLocks noGrp="1"/>
          </p:cNvSpPr>
          <p:nvPr>
            <p:ph type="dt" sz="half" idx="10"/>
          </p:nvPr>
        </p:nvSpPr>
        <p:spPr/>
        <p:txBody>
          <a:bodyPr/>
          <a:lstStyle/>
          <a:p>
            <a:fld id="{B5C7E9B9-7B16-EF48-81F6-772080E1B318}" type="datetimeFigureOut">
              <a:rPr lang="es-ES_tradnl" smtClean="0"/>
              <a:t>2/5/18</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78D943EA-7CB9-A845-BC7D-27F109955443}" type="slidenum">
              <a:rPr lang="es-ES_tradnl" smtClean="0"/>
              <a:t>‹#›</a:t>
            </a:fld>
            <a:endParaRPr lang="es-ES_tradnl"/>
          </a:p>
        </p:txBody>
      </p:sp>
    </p:spTree>
    <p:extLst>
      <p:ext uri="{BB962C8B-B14F-4D97-AF65-F5344CB8AC3E}">
        <p14:creationId xmlns:p14="http://schemas.microsoft.com/office/powerpoint/2010/main" val="159049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7E9B9-7B16-EF48-81F6-772080E1B318}" type="datetimeFigureOut">
              <a:rPr lang="es-ES_tradnl" smtClean="0"/>
              <a:t>2/5/18</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78D943EA-7CB9-A845-BC7D-27F109955443}" type="slidenum">
              <a:rPr lang="es-ES_tradnl" smtClean="0"/>
              <a:t>‹#›</a:t>
            </a:fld>
            <a:endParaRPr lang="es-ES_tradnl"/>
          </a:p>
        </p:txBody>
      </p:sp>
    </p:spTree>
    <p:extLst>
      <p:ext uri="{BB962C8B-B14F-4D97-AF65-F5344CB8AC3E}">
        <p14:creationId xmlns:p14="http://schemas.microsoft.com/office/powerpoint/2010/main" val="1744141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ES_trad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C7E9B9-7B16-EF48-81F6-772080E1B318}" type="datetimeFigureOut">
              <a:rPr lang="es-ES_tradnl" smtClean="0"/>
              <a:t>2/5/18</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78D943EA-7CB9-A845-BC7D-27F109955443}" type="slidenum">
              <a:rPr lang="es-ES_tradnl" smtClean="0"/>
              <a:t>‹#›</a:t>
            </a:fld>
            <a:endParaRPr lang="es-ES_tradnl"/>
          </a:p>
        </p:txBody>
      </p:sp>
    </p:spTree>
    <p:extLst>
      <p:ext uri="{BB962C8B-B14F-4D97-AF65-F5344CB8AC3E}">
        <p14:creationId xmlns:p14="http://schemas.microsoft.com/office/powerpoint/2010/main" val="633282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ES_trad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C7E9B9-7B16-EF48-81F6-772080E1B318}" type="datetimeFigureOut">
              <a:rPr lang="es-ES_tradnl" smtClean="0"/>
              <a:t>2/5/18</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78D943EA-7CB9-A845-BC7D-27F109955443}" type="slidenum">
              <a:rPr lang="es-ES_tradnl" smtClean="0"/>
              <a:t>‹#›</a:t>
            </a:fld>
            <a:endParaRPr lang="es-ES_tradnl"/>
          </a:p>
        </p:txBody>
      </p:sp>
    </p:spTree>
    <p:extLst>
      <p:ext uri="{BB962C8B-B14F-4D97-AF65-F5344CB8AC3E}">
        <p14:creationId xmlns:p14="http://schemas.microsoft.com/office/powerpoint/2010/main" val="6564264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ES_trad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7E9B9-7B16-EF48-81F6-772080E1B318}" type="datetimeFigureOut">
              <a:rPr lang="es-ES_tradnl" smtClean="0"/>
              <a:t>2/5/18</a:t>
            </a:fld>
            <a:endParaRPr lang="es-ES_trad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D943EA-7CB9-A845-BC7D-27F109955443}" type="slidenum">
              <a:rPr lang="es-ES_tradnl" smtClean="0"/>
              <a:t>‹#›</a:t>
            </a:fld>
            <a:endParaRPr lang="es-ES_tradnl"/>
          </a:p>
        </p:txBody>
      </p:sp>
    </p:spTree>
    <p:extLst>
      <p:ext uri="{BB962C8B-B14F-4D97-AF65-F5344CB8AC3E}">
        <p14:creationId xmlns:p14="http://schemas.microsoft.com/office/powerpoint/2010/main" val="2138873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ES_tradnl" b="1" dirty="0" smtClean="0"/>
              <a:t>Sockets</a:t>
            </a:r>
            <a:endParaRPr lang="es-ES_tradnl" b="1" dirty="0"/>
          </a:p>
        </p:txBody>
      </p:sp>
      <p:pic>
        <p:nvPicPr>
          <p:cNvPr id="4" name="Picture 3"/>
          <p:cNvPicPr>
            <a:picLocks noChangeAspect="1"/>
          </p:cNvPicPr>
          <p:nvPr/>
        </p:nvPicPr>
        <p:blipFill>
          <a:blip r:embed="rId2"/>
          <a:stretch>
            <a:fillRect/>
          </a:stretch>
        </p:blipFill>
        <p:spPr>
          <a:xfrm>
            <a:off x="2279650" y="3509963"/>
            <a:ext cx="7632700" cy="2578100"/>
          </a:xfrm>
          <a:prstGeom prst="rect">
            <a:avLst/>
          </a:prstGeom>
        </p:spPr>
      </p:pic>
    </p:spTree>
    <p:extLst>
      <p:ext uri="{BB962C8B-B14F-4D97-AF65-F5344CB8AC3E}">
        <p14:creationId xmlns:p14="http://schemas.microsoft.com/office/powerpoint/2010/main" val="1966047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ES_tradnl"/>
          </a:p>
        </p:txBody>
      </p:sp>
      <p:sp>
        <p:nvSpPr>
          <p:cNvPr id="3" name="Content Placeholder 2"/>
          <p:cNvSpPr>
            <a:spLocks noGrp="1"/>
          </p:cNvSpPr>
          <p:nvPr>
            <p:ph idx="1"/>
          </p:nvPr>
        </p:nvSpPr>
        <p:spPr/>
        <p:txBody>
          <a:bodyPr/>
          <a:lstStyle/>
          <a:p>
            <a:endParaRPr lang="es-ES_tradnl"/>
          </a:p>
        </p:txBody>
      </p:sp>
    </p:spTree>
    <p:extLst>
      <p:ext uri="{BB962C8B-B14F-4D97-AF65-F5344CB8AC3E}">
        <p14:creationId xmlns:p14="http://schemas.microsoft.com/office/powerpoint/2010/main" val="876363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Sockets</a:t>
            </a:r>
            <a:endParaRPr lang="es-ES_tradnl" dirty="0"/>
          </a:p>
        </p:txBody>
      </p:sp>
      <p:sp>
        <p:nvSpPr>
          <p:cNvPr id="3" name="Content Placeholder 2"/>
          <p:cNvSpPr>
            <a:spLocks noGrp="1"/>
          </p:cNvSpPr>
          <p:nvPr>
            <p:ph idx="1"/>
          </p:nvPr>
        </p:nvSpPr>
        <p:spPr/>
        <p:txBody>
          <a:bodyPr>
            <a:normAutofit/>
          </a:bodyPr>
          <a:lstStyle/>
          <a:p>
            <a:r>
              <a:rPr lang="es-ES_tradnl" dirty="0"/>
              <a:t>La comunicación entre distintas entidades en una red se basa en Python en el clásico concepto de sockets. Los sockets son un concepto abstracto con el que se designa al punto final de una conexión</a:t>
            </a:r>
            <a:r>
              <a:rPr lang="es-ES_tradnl" dirty="0" smtClean="0"/>
              <a:t>.</a:t>
            </a:r>
          </a:p>
          <a:p>
            <a:r>
              <a:rPr lang="es-ES_tradnl" dirty="0" smtClean="0"/>
              <a:t>Los </a:t>
            </a:r>
            <a:r>
              <a:rPr lang="es-ES_tradnl" dirty="0"/>
              <a:t>programas utilizan sockets para comunicarse con otros programas, que pueden estar situados en computadoras distintas</a:t>
            </a:r>
            <a:r>
              <a:rPr lang="es-ES_tradnl" dirty="0" smtClean="0"/>
              <a:t>.</a:t>
            </a:r>
          </a:p>
        </p:txBody>
      </p:sp>
      <p:pic>
        <p:nvPicPr>
          <p:cNvPr id="4" name="Picture 3"/>
          <p:cNvPicPr>
            <a:picLocks noChangeAspect="1"/>
          </p:cNvPicPr>
          <p:nvPr/>
        </p:nvPicPr>
        <p:blipFill>
          <a:blip r:embed="rId2"/>
          <a:stretch>
            <a:fillRect/>
          </a:stretch>
        </p:blipFill>
        <p:spPr>
          <a:xfrm>
            <a:off x="3987800" y="4696638"/>
            <a:ext cx="4216400" cy="1930400"/>
          </a:xfrm>
          <a:prstGeom prst="rect">
            <a:avLst/>
          </a:prstGeom>
        </p:spPr>
      </p:pic>
    </p:spTree>
    <p:extLst>
      <p:ext uri="{BB962C8B-B14F-4D97-AF65-F5344CB8AC3E}">
        <p14:creationId xmlns:p14="http://schemas.microsoft.com/office/powerpoint/2010/main" val="1175586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Sockets</a:t>
            </a:r>
            <a:endParaRPr lang="es-ES_tradnl" dirty="0"/>
          </a:p>
        </p:txBody>
      </p:sp>
      <p:sp>
        <p:nvSpPr>
          <p:cNvPr id="3" name="Content Placeholder 2"/>
          <p:cNvSpPr>
            <a:spLocks noGrp="1"/>
          </p:cNvSpPr>
          <p:nvPr>
            <p:ph idx="1"/>
          </p:nvPr>
        </p:nvSpPr>
        <p:spPr/>
        <p:txBody>
          <a:bodyPr/>
          <a:lstStyle/>
          <a:p>
            <a:r>
              <a:rPr lang="es-ES_tradnl" dirty="0"/>
              <a:t>Un socket queda definido por la dirección IP de la máquina, el puerto  en el que escucha, y el protocolo que utiliza.</a:t>
            </a:r>
          </a:p>
          <a:p>
            <a:r>
              <a:rPr lang="es-ES_tradnl" dirty="0"/>
              <a:t>Los tipos y funciones necesarios para trabajar con sockets se encuentran en Python en el módulo socket, como no podría ser de otra forma.</a:t>
            </a:r>
          </a:p>
          <a:p>
            <a:endParaRPr lang="es-ES_tradnl" dirty="0"/>
          </a:p>
        </p:txBody>
      </p:sp>
      <p:pic>
        <p:nvPicPr>
          <p:cNvPr id="4" name="Picture 3"/>
          <p:cNvPicPr>
            <a:picLocks noChangeAspect="1"/>
          </p:cNvPicPr>
          <p:nvPr/>
        </p:nvPicPr>
        <p:blipFill>
          <a:blip r:embed="rId2"/>
          <a:stretch>
            <a:fillRect/>
          </a:stretch>
        </p:blipFill>
        <p:spPr>
          <a:xfrm>
            <a:off x="4775200" y="3784600"/>
            <a:ext cx="2641600" cy="3073400"/>
          </a:xfrm>
          <a:prstGeom prst="rect">
            <a:avLst/>
          </a:prstGeom>
        </p:spPr>
      </p:pic>
    </p:spTree>
    <p:extLst>
      <p:ext uri="{BB962C8B-B14F-4D97-AF65-F5344CB8AC3E}">
        <p14:creationId xmlns:p14="http://schemas.microsoft.com/office/powerpoint/2010/main" val="875378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Sockets</a:t>
            </a:r>
            <a:endParaRPr lang="es-ES_tradnl" dirty="0"/>
          </a:p>
        </p:txBody>
      </p:sp>
      <p:sp>
        <p:nvSpPr>
          <p:cNvPr id="3" name="Content Placeholder 2"/>
          <p:cNvSpPr>
            <a:spLocks noGrp="1"/>
          </p:cNvSpPr>
          <p:nvPr>
            <p:ph idx="1"/>
          </p:nvPr>
        </p:nvSpPr>
        <p:spPr/>
        <p:txBody>
          <a:bodyPr>
            <a:normAutofit/>
          </a:bodyPr>
          <a:lstStyle/>
          <a:p>
            <a:r>
              <a:rPr lang="es-ES_tradnl" dirty="0"/>
              <a:t>Los sockets se clasifican en sockets de </a:t>
            </a:r>
            <a:r>
              <a:rPr lang="es-ES_tradnl" dirty="0" smtClean="0"/>
              <a:t>flujo </a:t>
            </a:r>
            <a:r>
              <a:rPr lang="es-ES_tradnl" dirty="0"/>
              <a:t>(</a:t>
            </a:r>
            <a:r>
              <a:rPr lang="es-ES_tradnl" dirty="0" err="1"/>
              <a:t>socket.SOCK_STREAM</a:t>
            </a:r>
            <a:r>
              <a:rPr lang="es-ES_tradnl" dirty="0"/>
              <a:t>) o sockets de datagramas (</a:t>
            </a:r>
            <a:r>
              <a:rPr lang="es-ES_tradnl" dirty="0" err="1"/>
              <a:t>socket.SOCK_DGRAM</a:t>
            </a:r>
            <a:r>
              <a:rPr lang="es-ES_tradnl" dirty="0"/>
              <a:t>) dependiendo de si el servicio utiliza TCP, que es orientado a conexión y fiable, o UDP, respectivamente</a:t>
            </a:r>
            <a:r>
              <a:rPr lang="es-ES_tradnl" dirty="0" smtClean="0"/>
              <a:t>.</a:t>
            </a:r>
          </a:p>
          <a:p>
            <a:r>
              <a:rPr lang="es-ES_tradnl" dirty="0" smtClean="0"/>
              <a:t>Los </a:t>
            </a:r>
            <a:r>
              <a:rPr lang="es-ES_tradnl" dirty="0"/>
              <a:t>sockets de </a:t>
            </a:r>
            <a:r>
              <a:rPr lang="es-ES_tradnl" dirty="0" smtClean="0"/>
              <a:t>flujo</a:t>
            </a:r>
            <a:r>
              <a:rPr lang="es-ES_tradnl" dirty="0"/>
              <a:t>, cubren un 90% de las necesidades comunes, y también se pueden clasificar según la familia. Tenemos sockets UNIX (</a:t>
            </a:r>
            <a:r>
              <a:rPr lang="es-ES_tradnl" dirty="0" err="1"/>
              <a:t>socket.AF_UNIX</a:t>
            </a:r>
            <a:r>
              <a:rPr lang="es-ES_tradnl" dirty="0"/>
              <a:t>) que se crearon antes de la concepción de las redes y se basan en ficheros, sockets </a:t>
            </a:r>
            <a:r>
              <a:rPr lang="es-ES_tradnl" dirty="0" err="1"/>
              <a:t>socket.AF_INET</a:t>
            </a:r>
            <a:r>
              <a:rPr lang="es-ES_tradnl" dirty="0"/>
              <a:t> que son los que interesan más, sockets socket.AF_INET6 para IPv6, etc</a:t>
            </a:r>
            <a:r>
              <a:rPr lang="es-ES_tradnl" dirty="0" smtClean="0"/>
              <a:t>.</a:t>
            </a:r>
          </a:p>
        </p:txBody>
      </p:sp>
    </p:spTree>
    <p:extLst>
      <p:ext uri="{BB962C8B-B14F-4D97-AF65-F5344CB8AC3E}">
        <p14:creationId xmlns:p14="http://schemas.microsoft.com/office/powerpoint/2010/main" val="266025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Sockets</a:t>
            </a:r>
            <a:endParaRPr lang="es-ES_tradnl" dirty="0"/>
          </a:p>
        </p:txBody>
      </p:sp>
      <p:sp>
        <p:nvSpPr>
          <p:cNvPr id="3" name="Content Placeholder 2"/>
          <p:cNvSpPr>
            <a:spLocks noGrp="1"/>
          </p:cNvSpPr>
          <p:nvPr>
            <p:ph idx="1"/>
          </p:nvPr>
        </p:nvSpPr>
        <p:spPr/>
        <p:txBody>
          <a:bodyPr/>
          <a:lstStyle/>
          <a:p>
            <a:r>
              <a:rPr lang="es-ES_tradnl" dirty="0"/>
              <a:t>Para crear un socket se utiliza el constructor </a:t>
            </a:r>
            <a:r>
              <a:rPr lang="es-ES_tradnl" dirty="0" err="1"/>
              <a:t>socket.socket</a:t>
            </a:r>
            <a:r>
              <a:rPr lang="es-ES_tradnl" dirty="0"/>
              <a:t>() que puede tomar como parámetros opcionales la familia, el tipo y el protocolo.</a:t>
            </a:r>
          </a:p>
          <a:p>
            <a:r>
              <a:rPr lang="es-ES_tradnl" dirty="0"/>
              <a:t>Por defecto se utiliza la familia AF_INET y el tipo SOCK_STREAM.</a:t>
            </a:r>
          </a:p>
          <a:p>
            <a:endParaRPr lang="es-ES_tradnl" dirty="0" smtClean="0"/>
          </a:p>
          <a:p>
            <a:endParaRPr lang="es-ES_tradnl" dirty="0"/>
          </a:p>
        </p:txBody>
      </p:sp>
    </p:spTree>
    <p:extLst>
      <p:ext uri="{BB962C8B-B14F-4D97-AF65-F5344CB8AC3E}">
        <p14:creationId xmlns:p14="http://schemas.microsoft.com/office/powerpoint/2010/main" val="366496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Programación de sockets</a:t>
            </a:r>
            <a:endParaRPr lang="es-ES_tradnl" dirty="0"/>
          </a:p>
        </p:txBody>
      </p:sp>
      <p:sp>
        <p:nvSpPr>
          <p:cNvPr id="3" name="Content Placeholder 2"/>
          <p:cNvSpPr>
            <a:spLocks noGrp="1"/>
          </p:cNvSpPr>
          <p:nvPr>
            <p:ph idx="1"/>
          </p:nvPr>
        </p:nvSpPr>
        <p:spPr/>
        <p:txBody>
          <a:bodyPr>
            <a:normAutofit lnSpcReduction="10000"/>
          </a:bodyPr>
          <a:lstStyle/>
          <a:p>
            <a:r>
              <a:rPr lang="es-ES" altLang="x-none" dirty="0"/>
              <a:t>Lo primero que tenemos que hacer es crear un objeto socket para el </a:t>
            </a:r>
            <a:r>
              <a:rPr lang="es-PE" altLang="x-none" dirty="0"/>
              <a:t>Servidor</a:t>
            </a:r>
            <a:endParaRPr lang="en-US" altLang="x-none" dirty="0"/>
          </a:p>
          <a:p>
            <a:pPr algn="ctr">
              <a:buNone/>
            </a:pPr>
            <a:r>
              <a:rPr lang="en-US" altLang="x-none" dirty="0" err="1">
                <a:solidFill>
                  <a:srgbClr val="92D050"/>
                </a:solidFill>
              </a:rPr>
              <a:t>socket_s</a:t>
            </a:r>
            <a:r>
              <a:rPr lang="en-US" altLang="x-none" dirty="0">
                <a:solidFill>
                  <a:srgbClr val="92D050"/>
                </a:solidFill>
              </a:rPr>
              <a:t> = </a:t>
            </a:r>
            <a:r>
              <a:rPr lang="en-US" altLang="x-none" dirty="0" err="1">
                <a:solidFill>
                  <a:srgbClr val="92D050"/>
                </a:solidFill>
              </a:rPr>
              <a:t>socket.socket</a:t>
            </a:r>
            <a:r>
              <a:rPr lang="en-US" altLang="x-none" dirty="0">
                <a:solidFill>
                  <a:srgbClr val="92D050"/>
                </a:solidFill>
              </a:rPr>
              <a:t>()</a:t>
            </a:r>
            <a:endParaRPr lang="es-PE" altLang="x-none" dirty="0">
              <a:solidFill>
                <a:srgbClr val="92D050"/>
              </a:solidFill>
            </a:endParaRPr>
          </a:p>
          <a:p>
            <a:pPr algn="just"/>
            <a:r>
              <a:rPr lang="es-ES" altLang="x-none" dirty="0"/>
              <a:t>Tenemos ahora que indicar en qué puerto se va a mantener a la escucha nuestro servidor utilizando el método </a:t>
            </a:r>
            <a:r>
              <a:rPr lang="es-ES" altLang="x-none" i="1" dirty="0" err="1"/>
              <a:t>bind</a:t>
            </a:r>
            <a:r>
              <a:rPr lang="es-ES" altLang="x-none" i="1" dirty="0"/>
              <a:t>.</a:t>
            </a:r>
            <a:r>
              <a:rPr lang="es-ES" altLang="x-none" dirty="0"/>
              <a:t> Para sockets IP, como es este caso, el argumento de </a:t>
            </a:r>
            <a:r>
              <a:rPr lang="es-ES" altLang="x-none" i="1" dirty="0" err="1"/>
              <a:t>bind</a:t>
            </a:r>
            <a:r>
              <a:rPr lang="es-ES" altLang="x-none" i="1" dirty="0"/>
              <a:t> </a:t>
            </a:r>
            <a:r>
              <a:rPr lang="es-ES" altLang="x-none" dirty="0"/>
              <a:t>es una </a:t>
            </a:r>
            <a:r>
              <a:rPr lang="es-ES" altLang="x-none" i="1" dirty="0" err="1"/>
              <a:t>tupla</a:t>
            </a:r>
            <a:r>
              <a:rPr lang="es-ES" altLang="x-none" dirty="0"/>
              <a:t> que contiene el </a:t>
            </a:r>
            <a:r>
              <a:rPr lang="es-ES" altLang="x-none" i="1" dirty="0"/>
              <a:t>host </a:t>
            </a:r>
            <a:r>
              <a:rPr lang="es-ES" altLang="x-none" dirty="0"/>
              <a:t>y el puerto. El host se puede dejar vacío, indicando al método que puede utilizar cualquier nombre que esté disponible.</a:t>
            </a:r>
            <a:endParaRPr lang="es-PE" altLang="x-none" dirty="0"/>
          </a:p>
          <a:p>
            <a:pPr>
              <a:buNone/>
            </a:pPr>
            <a:endParaRPr lang="es-ES" altLang="x-none" dirty="0"/>
          </a:p>
          <a:p>
            <a:pPr algn="ctr">
              <a:buNone/>
            </a:pPr>
            <a:r>
              <a:rPr lang="es-ES" altLang="x-none" dirty="0" err="1">
                <a:solidFill>
                  <a:srgbClr val="92D050"/>
                </a:solidFill>
              </a:rPr>
              <a:t>socket_s.bind</a:t>
            </a:r>
            <a:r>
              <a:rPr lang="es-ES" altLang="x-none" dirty="0">
                <a:solidFill>
                  <a:srgbClr val="92D050"/>
                </a:solidFill>
              </a:rPr>
              <a:t>((“</a:t>
            </a:r>
            <a:r>
              <a:rPr lang="es-ES" altLang="x-none" dirty="0" err="1">
                <a:solidFill>
                  <a:srgbClr val="92D050"/>
                </a:solidFill>
              </a:rPr>
              <a:t>localhost</a:t>
            </a:r>
            <a:r>
              <a:rPr lang="es-ES" altLang="x-none" dirty="0">
                <a:solidFill>
                  <a:srgbClr val="92D050"/>
                </a:solidFill>
              </a:rPr>
              <a:t>”, 9999))</a:t>
            </a:r>
            <a:endParaRPr lang="es-PE" altLang="x-none" dirty="0">
              <a:solidFill>
                <a:srgbClr val="92D050"/>
              </a:solidFill>
            </a:endParaRPr>
          </a:p>
          <a:p>
            <a:endParaRPr lang="es-ES_tradnl" dirty="0"/>
          </a:p>
        </p:txBody>
      </p:sp>
    </p:spTree>
    <p:extLst>
      <p:ext uri="{BB962C8B-B14F-4D97-AF65-F5344CB8AC3E}">
        <p14:creationId xmlns:p14="http://schemas.microsoft.com/office/powerpoint/2010/main" val="515752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Programación de sockets</a:t>
            </a:r>
            <a:endParaRPr lang="es-ES_tradnl" dirty="0"/>
          </a:p>
        </p:txBody>
      </p:sp>
      <p:sp>
        <p:nvSpPr>
          <p:cNvPr id="3" name="Content Placeholder 2"/>
          <p:cNvSpPr>
            <a:spLocks noGrp="1"/>
          </p:cNvSpPr>
          <p:nvPr>
            <p:ph idx="1"/>
          </p:nvPr>
        </p:nvSpPr>
        <p:spPr/>
        <p:txBody>
          <a:bodyPr>
            <a:normAutofit fontScale="77500" lnSpcReduction="20000"/>
          </a:bodyPr>
          <a:lstStyle/>
          <a:p>
            <a:pPr marL="594360" indent="-457200">
              <a:buClr>
                <a:schemeClr val="tx1">
                  <a:shade val="95000"/>
                </a:schemeClr>
              </a:buClr>
              <a:defRPr/>
            </a:pPr>
            <a:r>
              <a:rPr lang="es-ES" dirty="0"/>
              <a:t>Por último utilizamos </a:t>
            </a:r>
            <a:r>
              <a:rPr lang="es-ES" i="1" dirty="0"/>
              <a:t>listen </a:t>
            </a:r>
            <a:r>
              <a:rPr lang="es-ES" dirty="0"/>
              <a:t>para hacer que el socket acepte conexiones entrantes y </a:t>
            </a:r>
            <a:r>
              <a:rPr lang="es-ES" i="1" dirty="0" err="1"/>
              <a:t>accept</a:t>
            </a:r>
            <a:r>
              <a:rPr lang="es-ES" i="1" dirty="0"/>
              <a:t> </a:t>
            </a:r>
            <a:r>
              <a:rPr lang="es-ES" dirty="0"/>
              <a:t>para comenzar a escuchar. El método listen requiere de un parámetro que indica el número de conexiones máximas que queremos aceptar; evidentemente, este valor debe ser al menos 1.</a:t>
            </a:r>
            <a:endParaRPr lang="es-PE" dirty="0"/>
          </a:p>
          <a:p>
            <a:pPr marL="548640" indent="-411480">
              <a:buClr>
                <a:schemeClr val="tx1">
                  <a:shade val="95000"/>
                </a:schemeClr>
              </a:buClr>
              <a:buNone/>
              <a:defRPr/>
            </a:pPr>
            <a:endParaRPr lang="es-PE" dirty="0"/>
          </a:p>
          <a:p>
            <a:pPr marL="594360" indent="-457200">
              <a:buClr>
                <a:schemeClr val="tx1">
                  <a:shade val="95000"/>
                </a:schemeClr>
              </a:buClr>
              <a:defRPr/>
            </a:pPr>
            <a:r>
              <a:rPr lang="es-ES" dirty="0"/>
              <a:t>El método </a:t>
            </a:r>
            <a:r>
              <a:rPr lang="es-ES" i="1" dirty="0" err="1"/>
              <a:t>accept</a:t>
            </a:r>
            <a:r>
              <a:rPr lang="es-ES" dirty="0"/>
              <a:t> se mantiene a la espera de conexiones entrantes, bloqueando la ejecución hasta que llega un mensaje.</a:t>
            </a:r>
            <a:endParaRPr lang="es-PE" dirty="0"/>
          </a:p>
          <a:p>
            <a:pPr marL="548640" indent="-411480">
              <a:buClr>
                <a:schemeClr val="tx1">
                  <a:shade val="95000"/>
                </a:schemeClr>
              </a:buClr>
              <a:buNone/>
              <a:defRPr/>
            </a:pPr>
            <a:endParaRPr lang="es-PE" dirty="0"/>
          </a:p>
          <a:p>
            <a:pPr marL="594360" indent="-457200">
              <a:buClr>
                <a:schemeClr val="tx1">
                  <a:shade val="95000"/>
                </a:schemeClr>
              </a:buClr>
              <a:defRPr/>
            </a:pPr>
            <a:r>
              <a:rPr lang="es-ES" dirty="0" smtClean="0"/>
              <a:t>Cuando </a:t>
            </a:r>
            <a:r>
              <a:rPr lang="es-ES" dirty="0"/>
              <a:t>llega un mensaje, </a:t>
            </a:r>
            <a:r>
              <a:rPr lang="es-ES" i="1" dirty="0" err="1"/>
              <a:t>accept</a:t>
            </a:r>
            <a:r>
              <a:rPr lang="es-ES" i="1" dirty="0"/>
              <a:t> </a:t>
            </a:r>
            <a:r>
              <a:rPr lang="es-ES" dirty="0"/>
              <a:t>desbloquea la ejecución, devolviendo un objeto socket que representa la conexión del cliente y una </a:t>
            </a:r>
            <a:r>
              <a:rPr lang="es-ES" dirty="0" err="1"/>
              <a:t>tupla</a:t>
            </a:r>
            <a:r>
              <a:rPr lang="es-ES" dirty="0"/>
              <a:t> que contiene el host y puerto de dicha conexión.</a:t>
            </a:r>
          </a:p>
          <a:p>
            <a:pPr marL="548640" indent="-411480">
              <a:buClr>
                <a:schemeClr val="tx1">
                  <a:shade val="95000"/>
                </a:schemeClr>
              </a:buClr>
              <a:buFont typeface="Wingdings 2"/>
              <a:buChar char=""/>
              <a:defRPr/>
            </a:pPr>
            <a:endParaRPr lang="es-ES" dirty="0"/>
          </a:p>
          <a:p>
            <a:pPr marL="548640" indent="-411480">
              <a:buClr>
                <a:schemeClr val="tx1">
                  <a:shade val="95000"/>
                </a:schemeClr>
              </a:buClr>
              <a:buNone/>
              <a:defRPr/>
            </a:pPr>
            <a:r>
              <a:rPr lang="es-ES" dirty="0">
                <a:solidFill>
                  <a:srgbClr val="92D050"/>
                </a:solidFill>
              </a:rPr>
              <a:t>			</a:t>
            </a:r>
            <a:r>
              <a:rPr lang="en-US" dirty="0" err="1">
                <a:solidFill>
                  <a:srgbClr val="92D050"/>
                </a:solidFill>
              </a:rPr>
              <a:t>socket_s.listen</a:t>
            </a:r>
            <a:r>
              <a:rPr lang="en-US" dirty="0">
                <a:solidFill>
                  <a:srgbClr val="92D050"/>
                </a:solidFill>
              </a:rPr>
              <a:t>(10)</a:t>
            </a:r>
            <a:endParaRPr lang="es-PE" dirty="0">
              <a:solidFill>
                <a:srgbClr val="92D050"/>
              </a:solidFill>
            </a:endParaRPr>
          </a:p>
          <a:p>
            <a:pPr marL="548640" indent="-411480" algn="ctr">
              <a:buClr>
                <a:schemeClr val="tx1">
                  <a:shade val="95000"/>
                </a:schemeClr>
              </a:buClr>
              <a:buNone/>
              <a:defRPr/>
            </a:pPr>
            <a:r>
              <a:rPr lang="en-US" dirty="0">
                <a:solidFill>
                  <a:srgbClr val="92D050"/>
                </a:solidFill>
              </a:rPr>
              <a:t>		</a:t>
            </a:r>
            <a:r>
              <a:rPr lang="en-US" dirty="0" err="1">
                <a:solidFill>
                  <a:srgbClr val="92D050"/>
                </a:solidFill>
              </a:rPr>
              <a:t>socket_c</a:t>
            </a:r>
            <a:r>
              <a:rPr lang="en-US" dirty="0">
                <a:solidFill>
                  <a:srgbClr val="92D050"/>
                </a:solidFill>
              </a:rPr>
              <a:t>,(</a:t>
            </a:r>
            <a:r>
              <a:rPr lang="en-US" dirty="0" err="1">
                <a:solidFill>
                  <a:srgbClr val="92D050"/>
                </a:solidFill>
              </a:rPr>
              <a:t>host_c</a:t>
            </a:r>
            <a:r>
              <a:rPr lang="en-US" dirty="0">
                <a:solidFill>
                  <a:srgbClr val="92D050"/>
                </a:solidFill>
              </a:rPr>
              <a:t>, </a:t>
            </a:r>
            <a:r>
              <a:rPr lang="en-US" dirty="0" err="1">
                <a:solidFill>
                  <a:srgbClr val="92D050"/>
                </a:solidFill>
              </a:rPr>
              <a:t>puerto_c</a:t>
            </a:r>
            <a:r>
              <a:rPr lang="en-US" dirty="0">
                <a:solidFill>
                  <a:srgbClr val="92D050"/>
                </a:solidFill>
              </a:rPr>
              <a:t>) = </a:t>
            </a:r>
            <a:r>
              <a:rPr lang="en-US" dirty="0" err="1">
                <a:solidFill>
                  <a:srgbClr val="92D050"/>
                </a:solidFill>
              </a:rPr>
              <a:t>socket_s.accept</a:t>
            </a:r>
            <a:r>
              <a:rPr lang="en-US" dirty="0">
                <a:solidFill>
                  <a:srgbClr val="92D050"/>
                </a:solidFill>
              </a:rPr>
              <a:t>() </a:t>
            </a:r>
            <a:endParaRPr lang="es-PE" dirty="0">
              <a:solidFill>
                <a:srgbClr val="92D050"/>
              </a:solidFill>
            </a:endParaRPr>
          </a:p>
          <a:p>
            <a:endParaRPr lang="es-ES_tradnl" dirty="0"/>
          </a:p>
        </p:txBody>
      </p:sp>
    </p:spTree>
    <p:extLst>
      <p:ext uri="{BB962C8B-B14F-4D97-AF65-F5344CB8AC3E}">
        <p14:creationId xmlns:p14="http://schemas.microsoft.com/office/powerpoint/2010/main" val="1977802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Programación de sockets</a:t>
            </a:r>
            <a:endParaRPr lang="es-ES_tradnl" dirty="0"/>
          </a:p>
        </p:txBody>
      </p:sp>
      <p:sp>
        <p:nvSpPr>
          <p:cNvPr id="3" name="Content Placeholder 2"/>
          <p:cNvSpPr>
            <a:spLocks noGrp="1"/>
          </p:cNvSpPr>
          <p:nvPr>
            <p:ph idx="1"/>
          </p:nvPr>
        </p:nvSpPr>
        <p:spPr/>
        <p:txBody>
          <a:bodyPr>
            <a:normAutofit fontScale="85000" lnSpcReduction="20000"/>
          </a:bodyPr>
          <a:lstStyle/>
          <a:p>
            <a:r>
              <a:rPr lang="es-ES" altLang="x-none" dirty="0"/>
              <a:t>Una vez que tenemos este objeto socket podemos comunicarnos con el cliente a través suyo, mediante los métodos </a:t>
            </a:r>
            <a:r>
              <a:rPr lang="es-ES" altLang="x-none" i="1" dirty="0" err="1"/>
              <a:t>recv</a:t>
            </a:r>
            <a:r>
              <a:rPr lang="es-ES" altLang="x-none" i="1" dirty="0"/>
              <a:t> y </a:t>
            </a:r>
            <a:r>
              <a:rPr lang="es-ES" altLang="x-none" i="1" dirty="0" err="1"/>
              <a:t>send</a:t>
            </a:r>
            <a:r>
              <a:rPr lang="es-ES" altLang="x-none" i="1" dirty="0"/>
              <a:t> (o </a:t>
            </a:r>
            <a:r>
              <a:rPr lang="es-ES" altLang="x-none" i="1" dirty="0" err="1"/>
              <a:t>recvfrom</a:t>
            </a:r>
            <a:r>
              <a:rPr lang="es-ES" altLang="x-none" i="1" dirty="0"/>
              <a:t> y </a:t>
            </a:r>
            <a:r>
              <a:rPr lang="es-ES" altLang="x-none" i="1" dirty="0" err="1"/>
              <a:t>sendfrom</a:t>
            </a:r>
            <a:r>
              <a:rPr lang="es-ES" altLang="x-none" i="1" dirty="0"/>
              <a:t> en UDP)</a:t>
            </a:r>
            <a:r>
              <a:rPr lang="es-ES" altLang="x-none" dirty="0"/>
              <a:t> que permiten recibir o enviar mensajes respectivamente. El método </a:t>
            </a:r>
            <a:r>
              <a:rPr lang="es-ES" altLang="x-none" i="1" dirty="0" err="1"/>
              <a:t>send</a:t>
            </a:r>
            <a:r>
              <a:rPr lang="es-ES" altLang="x-none" dirty="0"/>
              <a:t> toma como parámetros los datos a enviar, mientras que el método </a:t>
            </a:r>
            <a:r>
              <a:rPr lang="es-ES" altLang="x-none" i="1" dirty="0" err="1"/>
              <a:t>recv</a:t>
            </a:r>
            <a:r>
              <a:rPr lang="es-ES" altLang="x-none" dirty="0"/>
              <a:t> toma como parámetro el número máximo de bytes a aceptar.</a:t>
            </a:r>
          </a:p>
          <a:p>
            <a:pPr>
              <a:buNone/>
            </a:pPr>
            <a:endParaRPr lang="es-PE" altLang="x-none" dirty="0"/>
          </a:p>
          <a:p>
            <a:pPr>
              <a:buNone/>
            </a:pPr>
            <a:r>
              <a:rPr lang="es-ES" altLang="x-none" dirty="0">
                <a:solidFill>
                  <a:srgbClr val="92D050"/>
                </a:solidFill>
              </a:rPr>
              <a:t>			recibido = </a:t>
            </a:r>
            <a:r>
              <a:rPr lang="es-ES" altLang="x-none" dirty="0" err="1">
                <a:solidFill>
                  <a:srgbClr val="92D050"/>
                </a:solidFill>
              </a:rPr>
              <a:t>socket_c.recv</a:t>
            </a:r>
            <a:r>
              <a:rPr lang="es-ES" altLang="x-none" dirty="0">
                <a:solidFill>
                  <a:srgbClr val="92D050"/>
                </a:solidFill>
              </a:rPr>
              <a:t>(1024)</a:t>
            </a:r>
            <a:endParaRPr lang="es-PE" altLang="x-none" dirty="0">
              <a:solidFill>
                <a:srgbClr val="92D050"/>
              </a:solidFill>
            </a:endParaRPr>
          </a:p>
          <a:p>
            <a:pPr>
              <a:buNone/>
            </a:pPr>
            <a:r>
              <a:rPr lang="es-ES" altLang="x-none" dirty="0">
                <a:solidFill>
                  <a:srgbClr val="92D050"/>
                </a:solidFill>
              </a:rPr>
              <a:t>			</a:t>
            </a:r>
            <a:r>
              <a:rPr lang="es-ES" altLang="x-none" dirty="0" err="1">
                <a:solidFill>
                  <a:srgbClr val="92D050"/>
                </a:solidFill>
              </a:rPr>
              <a:t>print</a:t>
            </a:r>
            <a:r>
              <a:rPr lang="es-ES" altLang="x-none" dirty="0">
                <a:solidFill>
                  <a:srgbClr val="92D050"/>
                </a:solidFill>
              </a:rPr>
              <a:t> “Recibido: “, </a:t>
            </a:r>
            <a:r>
              <a:rPr lang="es-ES" altLang="x-none" dirty="0" err="1">
                <a:solidFill>
                  <a:srgbClr val="92D050"/>
                </a:solidFill>
              </a:rPr>
              <a:t>recibio</a:t>
            </a:r>
            <a:endParaRPr lang="es-PE" altLang="x-none" dirty="0">
              <a:solidFill>
                <a:srgbClr val="92D050"/>
              </a:solidFill>
            </a:endParaRPr>
          </a:p>
          <a:p>
            <a:pPr>
              <a:buNone/>
            </a:pPr>
            <a:r>
              <a:rPr lang="es-ES" altLang="x-none" dirty="0">
                <a:solidFill>
                  <a:srgbClr val="92D050"/>
                </a:solidFill>
              </a:rPr>
              <a:t>			</a:t>
            </a:r>
            <a:r>
              <a:rPr lang="es-ES" altLang="x-none" dirty="0" err="1">
                <a:solidFill>
                  <a:srgbClr val="92D050"/>
                </a:solidFill>
              </a:rPr>
              <a:t>socket_c.send</a:t>
            </a:r>
            <a:r>
              <a:rPr lang="es-ES" altLang="x-none" dirty="0">
                <a:solidFill>
                  <a:srgbClr val="92D050"/>
                </a:solidFill>
              </a:rPr>
              <a:t>(recibido)</a:t>
            </a:r>
          </a:p>
          <a:p>
            <a:pPr>
              <a:buNone/>
            </a:pPr>
            <a:endParaRPr lang="es-PE" altLang="x-none" dirty="0">
              <a:solidFill>
                <a:srgbClr val="92D050"/>
              </a:solidFill>
            </a:endParaRPr>
          </a:p>
          <a:p>
            <a:r>
              <a:rPr lang="es-ES" altLang="x-none" dirty="0"/>
              <a:t>Una vez que hemos terminado de trabajar con el socket, lo cerramos con el método </a:t>
            </a:r>
            <a:r>
              <a:rPr lang="es-ES" altLang="x-none" i="1" dirty="0" err="1"/>
              <a:t>close</a:t>
            </a:r>
            <a:r>
              <a:rPr lang="es-ES" altLang="x-none" i="1" dirty="0" smtClean="0"/>
              <a:t>.</a:t>
            </a:r>
            <a:endParaRPr lang="es-PE" altLang="x-none" dirty="0"/>
          </a:p>
        </p:txBody>
      </p:sp>
    </p:spTree>
    <p:extLst>
      <p:ext uri="{BB962C8B-B14F-4D97-AF65-F5344CB8AC3E}">
        <p14:creationId xmlns:p14="http://schemas.microsoft.com/office/powerpoint/2010/main" val="743901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Programación de sockets</a:t>
            </a:r>
            <a:endParaRPr lang="es-ES_tradnl" dirty="0"/>
          </a:p>
        </p:txBody>
      </p:sp>
      <p:sp>
        <p:nvSpPr>
          <p:cNvPr id="3" name="Content Placeholder 2"/>
          <p:cNvSpPr>
            <a:spLocks noGrp="1"/>
          </p:cNvSpPr>
          <p:nvPr>
            <p:ph idx="1"/>
          </p:nvPr>
        </p:nvSpPr>
        <p:spPr/>
        <p:txBody>
          <a:bodyPr>
            <a:normAutofit fontScale="77500" lnSpcReduction="20000"/>
          </a:bodyPr>
          <a:lstStyle/>
          <a:p>
            <a:pPr marL="594360" indent="-457200">
              <a:buClr>
                <a:schemeClr val="tx1">
                  <a:shade val="95000"/>
                </a:schemeClr>
              </a:buClr>
              <a:defRPr/>
            </a:pPr>
            <a:r>
              <a:rPr lang="es-ES" dirty="0"/>
              <a:t>Crear un cliente es aún más sencillo. Solo tenemos que crear el objeto socket, utilizar el método </a:t>
            </a:r>
            <a:r>
              <a:rPr lang="es-ES" i="1" dirty="0" err="1"/>
              <a:t>connect</a:t>
            </a:r>
            <a:r>
              <a:rPr lang="es-ES" dirty="0"/>
              <a:t> para conectarnos al servidor y utilizar los métodos </a:t>
            </a:r>
            <a:r>
              <a:rPr lang="es-ES" i="1" dirty="0" err="1"/>
              <a:t>send</a:t>
            </a:r>
            <a:r>
              <a:rPr lang="es-ES" i="1" dirty="0"/>
              <a:t> y </a:t>
            </a:r>
            <a:r>
              <a:rPr lang="es-ES" i="1" dirty="0" err="1"/>
              <a:t>recv</a:t>
            </a:r>
            <a:r>
              <a:rPr lang="es-ES" i="1" dirty="0"/>
              <a:t> </a:t>
            </a:r>
            <a:r>
              <a:rPr lang="es-ES" dirty="0"/>
              <a:t>que vimos anteriormente. El argumento de </a:t>
            </a:r>
            <a:r>
              <a:rPr lang="es-ES" i="1" dirty="0" err="1"/>
              <a:t>connect</a:t>
            </a:r>
            <a:r>
              <a:rPr lang="es-ES" dirty="0"/>
              <a:t> es una </a:t>
            </a:r>
            <a:r>
              <a:rPr lang="es-ES" dirty="0" err="1"/>
              <a:t>tupla</a:t>
            </a:r>
            <a:r>
              <a:rPr lang="es-ES" dirty="0"/>
              <a:t> con host y puerto, exactamente igual que </a:t>
            </a:r>
            <a:r>
              <a:rPr lang="es-ES" i="1" dirty="0" err="1"/>
              <a:t>bind</a:t>
            </a:r>
            <a:r>
              <a:rPr lang="es-ES" i="1" dirty="0"/>
              <a:t>.</a:t>
            </a:r>
          </a:p>
          <a:p>
            <a:pPr marL="548640" indent="-411480">
              <a:buClr>
                <a:schemeClr val="tx1">
                  <a:shade val="95000"/>
                </a:schemeClr>
              </a:buClr>
              <a:buFont typeface="Wingdings 2"/>
              <a:buChar char=""/>
              <a:defRPr/>
            </a:pPr>
            <a:endParaRPr lang="es-PE" dirty="0"/>
          </a:p>
          <a:p>
            <a:pPr marL="548640" indent="-411480">
              <a:buClr>
                <a:schemeClr val="tx1">
                  <a:shade val="95000"/>
                </a:schemeClr>
              </a:buClr>
              <a:buNone/>
              <a:defRPr/>
            </a:pPr>
            <a:r>
              <a:rPr lang="en-US" dirty="0">
                <a:solidFill>
                  <a:srgbClr val="92D050"/>
                </a:solidFill>
              </a:rPr>
              <a:t>			</a:t>
            </a:r>
            <a:r>
              <a:rPr lang="en-US" dirty="0" err="1">
                <a:solidFill>
                  <a:srgbClr val="92D050"/>
                </a:solidFill>
              </a:rPr>
              <a:t>socket_c</a:t>
            </a:r>
            <a:r>
              <a:rPr lang="en-US" dirty="0">
                <a:solidFill>
                  <a:srgbClr val="92D050"/>
                </a:solidFill>
              </a:rPr>
              <a:t> = </a:t>
            </a:r>
            <a:r>
              <a:rPr lang="en-US" dirty="0" err="1">
                <a:solidFill>
                  <a:srgbClr val="92D050"/>
                </a:solidFill>
              </a:rPr>
              <a:t>socket.socket</a:t>
            </a:r>
            <a:r>
              <a:rPr lang="en-US" dirty="0">
                <a:solidFill>
                  <a:srgbClr val="92D050"/>
                </a:solidFill>
              </a:rPr>
              <a:t>()</a:t>
            </a:r>
            <a:endParaRPr lang="es-PE" dirty="0">
              <a:solidFill>
                <a:srgbClr val="92D050"/>
              </a:solidFill>
            </a:endParaRPr>
          </a:p>
          <a:p>
            <a:pPr marL="548640" indent="-411480">
              <a:buClr>
                <a:schemeClr val="tx1">
                  <a:shade val="95000"/>
                </a:schemeClr>
              </a:buClr>
              <a:buNone/>
              <a:defRPr/>
            </a:pPr>
            <a:r>
              <a:rPr lang="en-US" dirty="0">
                <a:solidFill>
                  <a:srgbClr val="92D050"/>
                </a:solidFill>
              </a:rPr>
              <a:t>			</a:t>
            </a:r>
            <a:r>
              <a:rPr lang="en-US" dirty="0" err="1">
                <a:solidFill>
                  <a:srgbClr val="92D050"/>
                </a:solidFill>
              </a:rPr>
              <a:t>socket_c.connect</a:t>
            </a:r>
            <a:r>
              <a:rPr lang="en-US" dirty="0">
                <a:solidFill>
                  <a:srgbClr val="92D050"/>
                </a:solidFill>
              </a:rPr>
              <a:t>((“localhost”, 9999))</a:t>
            </a:r>
            <a:endParaRPr lang="es-PE" dirty="0">
              <a:solidFill>
                <a:srgbClr val="92D050"/>
              </a:solidFill>
            </a:endParaRPr>
          </a:p>
          <a:p>
            <a:pPr marL="548640" indent="-411480">
              <a:buClr>
                <a:schemeClr val="tx1">
                  <a:shade val="95000"/>
                </a:schemeClr>
              </a:buClr>
              <a:buNone/>
              <a:defRPr/>
            </a:pPr>
            <a:r>
              <a:rPr lang="es-ES" dirty="0">
                <a:solidFill>
                  <a:srgbClr val="92D050"/>
                </a:solidFill>
              </a:rPr>
              <a:t>			</a:t>
            </a:r>
            <a:r>
              <a:rPr lang="es-ES" dirty="0" err="1">
                <a:solidFill>
                  <a:srgbClr val="92D050"/>
                </a:solidFill>
              </a:rPr>
              <a:t>socket_c.send</a:t>
            </a:r>
            <a:r>
              <a:rPr lang="es-ES" dirty="0">
                <a:solidFill>
                  <a:srgbClr val="92D050"/>
                </a:solidFill>
              </a:rPr>
              <a:t>(“hola”)</a:t>
            </a:r>
          </a:p>
          <a:p>
            <a:pPr marL="548640" indent="-411480">
              <a:buClr>
                <a:schemeClr val="tx1">
                  <a:shade val="95000"/>
                </a:schemeClr>
              </a:buClr>
              <a:buNone/>
              <a:defRPr/>
            </a:pPr>
            <a:endParaRPr lang="es-PE" dirty="0">
              <a:solidFill>
                <a:srgbClr val="92D050"/>
              </a:solidFill>
            </a:endParaRPr>
          </a:p>
          <a:p>
            <a:pPr marL="594360" indent="-457200">
              <a:buClr>
                <a:schemeClr val="tx1">
                  <a:shade val="95000"/>
                </a:schemeClr>
              </a:buClr>
              <a:defRPr/>
            </a:pPr>
            <a:r>
              <a:rPr lang="es-ES" dirty="0"/>
              <a:t>En el siguiente código el cliente manda al servidor cualquier mensaje que escriba el usuario y el servidor no hace más que repetir el mensaje recibido. </a:t>
            </a:r>
            <a:endParaRPr lang="es-PE" dirty="0"/>
          </a:p>
          <a:p>
            <a:pPr marL="548640" indent="-411480">
              <a:buClr>
                <a:schemeClr val="tx1">
                  <a:shade val="95000"/>
                </a:schemeClr>
              </a:buClr>
              <a:buFont typeface="Wingdings 2"/>
              <a:buChar char=""/>
              <a:defRPr/>
            </a:pPr>
            <a:endParaRPr lang="es-PE" dirty="0"/>
          </a:p>
          <a:p>
            <a:pPr marL="594360" indent="-457200">
              <a:buClr>
                <a:schemeClr val="tx1">
                  <a:shade val="95000"/>
                </a:schemeClr>
              </a:buClr>
              <a:defRPr/>
            </a:pPr>
            <a:r>
              <a:rPr lang="es-ES" dirty="0"/>
              <a:t>La ejecución termina cuando el usuario escribe </a:t>
            </a:r>
            <a:r>
              <a:rPr lang="es-ES" i="1" dirty="0" err="1"/>
              <a:t>quit</a:t>
            </a:r>
            <a:r>
              <a:rPr lang="es-ES" i="1" dirty="0"/>
              <a:t>.</a:t>
            </a:r>
            <a:endParaRPr lang="es-PE" dirty="0"/>
          </a:p>
          <a:p>
            <a:endParaRPr lang="es-ES_tradnl" dirty="0"/>
          </a:p>
        </p:txBody>
      </p:sp>
    </p:spTree>
    <p:extLst>
      <p:ext uri="{BB962C8B-B14F-4D97-AF65-F5344CB8AC3E}">
        <p14:creationId xmlns:p14="http://schemas.microsoft.com/office/powerpoint/2010/main" val="1481606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TotalTime>
  <Words>566</Words>
  <Application>Microsoft Macintosh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 2</vt:lpstr>
      <vt:lpstr>Office Theme</vt:lpstr>
      <vt:lpstr>Sockets</vt:lpstr>
      <vt:lpstr>Sockets</vt:lpstr>
      <vt:lpstr>Sockets</vt:lpstr>
      <vt:lpstr>Sockets</vt:lpstr>
      <vt:lpstr>Sockets</vt:lpstr>
      <vt:lpstr>Programación de sockets</vt:lpstr>
      <vt:lpstr>Programación de sockets</vt:lpstr>
      <vt:lpstr>Programación de sockets</vt:lpstr>
      <vt:lpstr>Programación de sockets</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Máquinas de Turing</dc:title>
  <dc:creator>Microsoft Office User</dc:creator>
  <cp:lastModifiedBy>Fabian Zamora Ramirez</cp:lastModifiedBy>
  <cp:revision>24</cp:revision>
  <cp:lastPrinted>2018-05-02T11:48:57Z</cp:lastPrinted>
  <dcterms:created xsi:type="dcterms:W3CDTF">2017-04-24T05:03:06Z</dcterms:created>
  <dcterms:modified xsi:type="dcterms:W3CDTF">2018-05-02T11:49:59Z</dcterms:modified>
</cp:coreProperties>
</file>