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2" r:id="rId6"/>
    <p:sldId id="263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ill Sans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h6xPyTV2TYeE3nbH9Avu+SYtVu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037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1066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185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Diapositiva de título">
  <p:cSld name="1_Diapositiva de títul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0" name="Google Shape;20;p7"/>
          <p:cNvSpPr/>
          <p:nvPr/>
        </p:nvSpPr>
        <p:spPr>
          <a:xfrm>
            <a:off x="446534" y="4284627"/>
            <a:ext cx="11292840" cy="2011678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7"/>
          <p:cNvSpPr/>
          <p:nvPr/>
        </p:nvSpPr>
        <p:spPr>
          <a:xfrm>
            <a:off x="446534" y="4114808"/>
            <a:ext cx="112928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ctrTitle"/>
          </p:nvPr>
        </p:nvSpPr>
        <p:spPr>
          <a:xfrm>
            <a:off x="581191" y="4220835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olo el título">
  <p:cSld name="2_Solo el título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09" name="Google Shape;109;p18"/>
          <p:cNvSpPr>
            <a:spLocks noGrp="1"/>
          </p:cNvSpPr>
          <p:nvPr>
            <p:ph type="pic" idx="2"/>
          </p:nvPr>
        </p:nvSpPr>
        <p:spPr>
          <a:xfrm>
            <a:off x="0" y="5245130"/>
            <a:ext cx="12192000" cy="161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575894" y="1972490"/>
            <a:ext cx="2467752" cy="32726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3429849" y="1972490"/>
            <a:ext cx="2467752" cy="32726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6283804" y="1972490"/>
            <a:ext cx="2467752" cy="32726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9137758" y="1972490"/>
            <a:ext cx="2467752" cy="32726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581192" y="2988377"/>
            <a:ext cx="2492830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840"/>
              <a:buNone/>
              <a:defRPr sz="20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3"/>
          </p:nvPr>
        </p:nvSpPr>
        <p:spPr>
          <a:xfrm>
            <a:off x="581194" y="3584516"/>
            <a:ext cx="2492828" cy="165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4"/>
          </p:nvPr>
        </p:nvSpPr>
        <p:spPr>
          <a:xfrm>
            <a:off x="6298472" y="2988377"/>
            <a:ext cx="249283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5"/>
          </p:nvPr>
        </p:nvSpPr>
        <p:spPr>
          <a:xfrm>
            <a:off x="6298471" y="3584516"/>
            <a:ext cx="2492830" cy="165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6"/>
          </p:nvPr>
        </p:nvSpPr>
        <p:spPr>
          <a:xfrm>
            <a:off x="3444517" y="2988377"/>
            <a:ext cx="2492830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840"/>
              <a:buNone/>
              <a:defRPr sz="20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7"/>
          </p:nvPr>
        </p:nvSpPr>
        <p:spPr>
          <a:xfrm>
            <a:off x="3444519" y="3584516"/>
            <a:ext cx="2492828" cy="165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8"/>
          </p:nvPr>
        </p:nvSpPr>
        <p:spPr>
          <a:xfrm>
            <a:off x="9138807" y="2988377"/>
            <a:ext cx="249283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9"/>
          </p:nvPr>
        </p:nvSpPr>
        <p:spPr>
          <a:xfrm>
            <a:off x="9138806" y="3584516"/>
            <a:ext cx="2492830" cy="165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B1B1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ido con título">
  <p:cSld name="2_Contenido con título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>
            <a:spLocks noGrp="1"/>
          </p:cNvSpPr>
          <p:nvPr>
            <p:ph type="pic" idx="2"/>
          </p:nvPr>
        </p:nvSpPr>
        <p:spPr>
          <a:xfrm>
            <a:off x="0" y="0"/>
            <a:ext cx="4232275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4900927" y="709565"/>
            <a:ext cx="6650991" cy="699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4900928" y="1632857"/>
            <a:ext cx="6650991" cy="420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leyenda" type="picTx">
  <p:cSld name="PICTURE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Gill Sans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2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1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ntenido con título">
  <p:cSld name="3_Contenido con título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lt1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lt1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lt1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lt1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lt1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31" name="Google Shape;31;p8"/>
          <p:cNvSpPr/>
          <p:nvPr/>
        </p:nvSpPr>
        <p:spPr>
          <a:xfrm rot="5400000">
            <a:off x="1415595" y="3435840"/>
            <a:ext cx="57607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ido con título">
  <p:cSld name="1_Contenido con título">
    <p:bg>
      <p:bgPr>
        <a:solidFill>
          <a:schemeClr val="lt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>
            <a:spLocks noGrp="1"/>
          </p:cNvSpPr>
          <p:nvPr>
            <p:ph type="pic" idx="2"/>
          </p:nvPr>
        </p:nvSpPr>
        <p:spPr>
          <a:xfrm>
            <a:off x="8622917" y="3322281"/>
            <a:ext cx="3367862" cy="336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>
            <a:spLocks noGrp="1"/>
          </p:cNvSpPr>
          <p:nvPr>
            <p:ph type="pic" idx="3"/>
          </p:nvPr>
        </p:nvSpPr>
        <p:spPr>
          <a:xfrm>
            <a:off x="768350" y="2312987"/>
            <a:ext cx="73152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ontenido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cera de sección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Gill Sans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194767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2"/>
          </p:nvPr>
        </p:nvSpPr>
        <p:spPr>
          <a:xfrm>
            <a:off x="6416039" y="2228003"/>
            <a:ext cx="5194769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581191" y="2905648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08"/>
              <a:buNone/>
              <a:defRPr sz="24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2"/>
          </p:nvPr>
        </p:nvSpPr>
        <p:spPr>
          <a:xfrm>
            <a:off x="581194" y="3580809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6416039" y="2905649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208"/>
              <a:buFont typeface="Noto Sans Symbols"/>
              <a:buNone/>
              <a:defRPr sz="24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4"/>
          </p:nvPr>
        </p:nvSpPr>
        <p:spPr>
          <a:xfrm>
            <a:off x="6416037" y="3580809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ólo el título">
  <p:cSld name="3_Sólo el título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-8626" y="5120639"/>
            <a:ext cx="12200626" cy="173260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759402" y="5330449"/>
            <a:ext cx="1938528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800"/>
              </a:spcBef>
              <a:spcAft>
                <a:spcPts val="0"/>
              </a:spcAft>
              <a:buSzPts val="3680"/>
              <a:buNone/>
              <a:defRPr sz="4000" b="1">
                <a:solidFill>
                  <a:srgbClr val="4653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2"/>
          </p:nvPr>
        </p:nvSpPr>
        <p:spPr>
          <a:xfrm>
            <a:off x="759405" y="5958718"/>
            <a:ext cx="1938528" cy="63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3"/>
          </p:nvPr>
        </p:nvSpPr>
        <p:spPr>
          <a:xfrm>
            <a:off x="3642897" y="5330449"/>
            <a:ext cx="1938528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800"/>
              </a:spcBef>
              <a:spcAft>
                <a:spcPts val="0"/>
              </a:spcAft>
              <a:buSzPts val="3680"/>
              <a:buNone/>
              <a:defRPr sz="4000" b="1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4"/>
          </p:nvPr>
        </p:nvSpPr>
        <p:spPr>
          <a:xfrm>
            <a:off x="3642900" y="5958718"/>
            <a:ext cx="1938528" cy="63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5"/>
          </p:nvPr>
        </p:nvSpPr>
        <p:spPr>
          <a:xfrm>
            <a:off x="6526392" y="5330449"/>
            <a:ext cx="1938528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800"/>
              </a:spcBef>
              <a:spcAft>
                <a:spcPts val="0"/>
              </a:spcAft>
              <a:buSzPts val="3680"/>
              <a:buNone/>
              <a:defRPr sz="40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6"/>
          </p:nvPr>
        </p:nvSpPr>
        <p:spPr>
          <a:xfrm>
            <a:off x="6526395" y="5958718"/>
            <a:ext cx="1938528" cy="63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7"/>
          </p:nvPr>
        </p:nvSpPr>
        <p:spPr>
          <a:xfrm>
            <a:off x="9409888" y="5330449"/>
            <a:ext cx="1938528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800"/>
              </a:spcBef>
              <a:spcAft>
                <a:spcPts val="0"/>
              </a:spcAft>
              <a:buSzPts val="3680"/>
              <a:buNone/>
              <a:defRPr sz="40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8"/>
          </p:nvPr>
        </p:nvSpPr>
        <p:spPr>
          <a:xfrm>
            <a:off x="9409891" y="5958718"/>
            <a:ext cx="1938528" cy="63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 Solo el título">
  <p:cSld name="1_ Solo el título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99" name="Google Shape;99;p17"/>
          <p:cNvSpPr>
            <a:spLocks noGrp="1"/>
          </p:cNvSpPr>
          <p:nvPr>
            <p:ph type="pic" idx="2"/>
          </p:nvPr>
        </p:nvSpPr>
        <p:spPr>
          <a:xfrm>
            <a:off x="0" y="5245130"/>
            <a:ext cx="12192000" cy="161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B1B1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5" name="Google Shape;15;p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" descr="grupo de empleados que colaboran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" y="0"/>
            <a:ext cx="1219199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"/>
          <p:cNvSpPr/>
          <p:nvPr/>
        </p:nvSpPr>
        <p:spPr>
          <a:xfrm>
            <a:off x="0" y="4991163"/>
            <a:ext cx="12191993" cy="1295007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AC60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4" name="Google Shape;174;p1"/>
          <p:cNvSpPr txBox="1"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Camilo Pacheco</a:t>
            </a:r>
            <a:endParaRPr dirty="0"/>
          </a:p>
        </p:txBody>
      </p:sp>
      <p:sp>
        <p:nvSpPr>
          <p:cNvPr id="175" name="Google Shape;175;p1"/>
          <p:cNvSpPr txBox="1">
            <a:spLocks noGrp="1"/>
          </p:cNvSpPr>
          <p:nvPr>
            <p:ph type="ctrTitle"/>
          </p:nvPr>
        </p:nvSpPr>
        <p:spPr>
          <a:xfrm>
            <a:off x="409741" y="5276876"/>
            <a:ext cx="10993549" cy="41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r>
              <a:rPr lang="es-ES" dirty="0"/>
              <a:t>Prueba Unidad 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"/>
          <p:cNvSpPr txBox="1">
            <a:spLocks noGrp="1"/>
          </p:cNvSpPr>
          <p:nvPr>
            <p:ph type="title"/>
          </p:nvPr>
        </p:nvSpPr>
        <p:spPr>
          <a:xfrm>
            <a:off x="378200" y="551025"/>
            <a:ext cx="1942500" cy="57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CRUD PERSONA</a:t>
            </a:r>
            <a:endParaRPr dirty="0"/>
          </a:p>
        </p:txBody>
      </p:sp>
      <p:grpSp>
        <p:nvGrpSpPr>
          <p:cNvPr id="182" name="Google Shape;182;p2" descr="icono de marca de verificación con lápiz"/>
          <p:cNvGrpSpPr/>
          <p:nvPr/>
        </p:nvGrpSpPr>
        <p:grpSpPr>
          <a:xfrm>
            <a:off x="2404112" y="4197672"/>
            <a:ext cx="589100" cy="589100"/>
            <a:chOff x="6539" y="440"/>
            <a:chExt cx="426" cy="426"/>
          </a:xfrm>
        </p:grpSpPr>
        <p:sp>
          <p:nvSpPr>
            <p:cNvPr id="183" name="Google Shape;183;p2"/>
            <p:cNvSpPr/>
            <p:nvPr/>
          </p:nvSpPr>
          <p:spPr>
            <a:xfrm>
              <a:off x="6752" y="653"/>
              <a:ext cx="213" cy="213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6" y="144"/>
                  </a:moveTo>
                  <a:cubicBezTo>
                    <a:pt x="5" y="144"/>
                    <a:pt x="3" y="144"/>
                    <a:pt x="2" y="143"/>
                  </a:cubicBezTo>
                  <a:cubicBezTo>
                    <a:pt x="1" y="141"/>
                    <a:pt x="0" y="139"/>
                    <a:pt x="1" y="137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94"/>
                    <a:pt x="13" y="93"/>
                    <a:pt x="14" y="92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7" y="0"/>
                    <a:pt x="110" y="0"/>
                    <a:pt x="113" y="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4" y="33"/>
                    <a:pt x="144" y="35"/>
                    <a:pt x="144" y="36"/>
                  </a:cubicBezTo>
                  <a:cubicBezTo>
                    <a:pt x="144" y="38"/>
                    <a:pt x="144" y="40"/>
                    <a:pt x="143" y="41"/>
                  </a:cubicBezTo>
                  <a:cubicBezTo>
                    <a:pt x="53" y="131"/>
                    <a:pt x="53" y="131"/>
                    <a:pt x="53" y="131"/>
                  </a:cubicBezTo>
                  <a:cubicBezTo>
                    <a:pt x="52" y="131"/>
                    <a:pt x="51" y="132"/>
                    <a:pt x="50" y="132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8" y="144"/>
                    <a:pt x="7" y="144"/>
                    <a:pt x="6" y="144"/>
                  </a:cubicBezTo>
                  <a:close/>
                  <a:moveTo>
                    <a:pt x="24" y="100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08" y="15"/>
                    <a:pt x="108" y="15"/>
                    <a:pt x="108" y="15"/>
                  </a:cubicBezTo>
                  <a:lnTo>
                    <a:pt x="24" y="100"/>
                  </a:lnTo>
                  <a:close/>
                  <a:moveTo>
                    <a:pt x="48" y="126"/>
                  </a:moveTo>
                  <a:cubicBezTo>
                    <a:pt x="48" y="126"/>
                    <a:pt x="48" y="126"/>
                    <a:pt x="48" y="1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6871" y="692"/>
              <a:ext cx="57" cy="57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44" y="57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57" y="44"/>
                  </a:lnTo>
                  <a:lnTo>
                    <a:pt x="44" y="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6770" y="786"/>
              <a:ext cx="64" cy="62"/>
            </a:xfrm>
            <a:custGeom>
              <a:avLst/>
              <a:gdLst/>
              <a:ahLst/>
              <a:cxnLst/>
              <a:rect l="l" t="t" r="r" b="b"/>
              <a:pathLst>
                <a:path w="43" h="42" extrusionOk="0">
                  <a:moveTo>
                    <a:pt x="36" y="42"/>
                  </a:moveTo>
                  <a:cubicBezTo>
                    <a:pt x="35" y="42"/>
                    <a:pt x="33" y="42"/>
                    <a:pt x="32" y="4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3" y="35"/>
                    <a:pt x="43" y="38"/>
                    <a:pt x="41" y="41"/>
                  </a:cubicBezTo>
                  <a:cubicBezTo>
                    <a:pt x="39" y="42"/>
                    <a:pt x="38" y="42"/>
                    <a:pt x="36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690" y="618"/>
              <a:ext cx="89" cy="17"/>
            </a:xfrm>
            <a:custGeom>
              <a:avLst/>
              <a:gdLst/>
              <a:ahLst/>
              <a:cxnLst/>
              <a:rect l="l" t="t" r="r" b="b"/>
              <a:pathLst>
                <a:path w="60" h="12" extrusionOk="0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6690" y="689"/>
              <a:ext cx="89" cy="17"/>
            </a:xfrm>
            <a:custGeom>
              <a:avLst/>
              <a:gdLst/>
              <a:ahLst/>
              <a:cxnLst/>
              <a:rect l="l" t="t" r="r" b="b"/>
              <a:pathLst>
                <a:path w="60" h="12" extrusionOk="0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593" y="582"/>
              <a:ext cx="90" cy="62"/>
            </a:xfrm>
            <a:custGeom>
              <a:avLst/>
              <a:gdLst/>
              <a:ahLst/>
              <a:cxnLst/>
              <a:rect l="l" t="t" r="r" b="b"/>
              <a:pathLst>
                <a:path w="61" h="42" extrusionOk="0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8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2"/>
                    <a:pt x="24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593" y="653"/>
              <a:ext cx="90" cy="64"/>
            </a:xfrm>
            <a:custGeom>
              <a:avLst/>
              <a:gdLst/>
              <a:ahLst/>
              <a:cxnLst/>
              <a:rect l="l" t="t" r="r" b="b"/>
              <a:pathLst>
                <a:path w="61" h="43" extrusionOk="0">
                  <a:moveTo>
                    <a:pt x="24" y="43"/>
                  </a:moveTo>
                  <a:cubicBezTo>
                    <a:pt x="23" y="43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1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9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3"/>
                    <a:pt x="24" y="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539" y="440"/>
              <a:ext cx="302" cy="391"/>
            </a:xfrm>
            <a:custGeom>
              <a:avLst/>
              <a:gdLst/>
              <a:ahLst/>
              <a:cxnLst/>
              <a:rect l="l" t="t" r="r" b="b"/>
              <a:pathLst>
                <a:path w="204" h="264" extrusionOk="0">
                  <a:moveTo>
                    <a:pt x="108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2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2" y="1"/>
                    <a:pt x="143" y="2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204" y="63"/>
                    <a:pt x="204" y="65"/>
                    <a:pt x="204" y="66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192" y="156"/>
                    <a:pt x="192" y="156"/>
                    <a:pt x="192" y="156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108" y="252"/>
                    <a:pt x="108" y="252"/>
                    <a:pt x="108" y="252"/>
                  </a:cubicBezTo>
                  <a:lnTo>
                    <a:pt x="108" y="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734" y="440"/>
              <a:ext cx="107" cy="107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66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70" y="60"/>
                    <a:pt x="72" y="63"/>
                    <a:pt x="72" y="66"/>
                  </a:cubicBezTo>
                  <a:cubicBezTo>
                    <a:pt x="72" y="70"/>
                    <a:pt x="70" y="72"/>
                    <a:pt x="66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92" name="Google Shape;192;p2" descr="binocular "/>
          <p:cNvGrpSpPr/>
          <p:nvPr/>
        </p:nvGrpSpPr>
        <p:grpSpPr>
          <a:xfrm>
            <a:off x="2433229" y="858818"/>
            <a:ext cx="530860" cy="491076"/>
            <a:chOff x="3438" y="454"/>
            <a:chExt cx="427" cy="395"/>
          </a:xfrm>
        </p:grpSpPr>
        <p:sp>
          <p:nvSpPr>
            <p:cNvPr id="193" name="Google Shape;193;p2"/>
            <p:cNvSpPr/>
            <p:nvPr/>
          </p:nvSpPr>
          <p:spPr>
            <a:xfrm>
              <a:off x="3438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3455" y="457"/>
              <a:ext cx="179" cy="250"/>
            </a:xfrm>
            <a:custGeom>
              <a:avLst/>
              <a:gdLst/>
              <a:ahLst/>
              <a:cxnLst/>
              <a:rect l="l" t="t" r="r" b="b"/>
              <a:pathLst>
                <a:path w="121" h="169" extrusionOk="0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3669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3669" y="454"/>
              <a:ext cx="179" cy="253"/>
            </a:xfrm>
            <a:custGeom>
              <a:avLst/>
              <a:gdLst/>
              <a:ahLst/>
              <a:cxnLst/>
              <a:rect l="l" t="t" r="r" b="b"/>
              <a:pathLst>
                <a:path w="121" h="171" extrusionOk="0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3572" y="574"/>
              <a:ext cx="159" cy="53"/>
            </a:xfrm>
            <a:custGeom>
              <a:avLst/>
              <a:gdLst/>
              <a:ahLst/>
              <a:cxnLst/>
              <a:rect l="l" t="t" r="r" b="b"/>
              <a:pathLst>
                <a:path w="108" h="36" extrusionOk="0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3616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3669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3474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3705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02" name="Google Shape;202;p2" descr="icono de gráfico de tendencia ascendente"/>
          <p:cNvGrpSpPr/>
          <p:nvPr/>
        </p:nvGrpSpPr>
        <p:grpSpPr>
          <a:xfrm>
            <a:off x="2401177" y="2483274"/>
            <a:ext cx="594983" cy="581018"/>
            <a:chOff x="6726" y="600"/>
            <a:chExt cx="426" cy="416"/>
          </a:xfrm>
        </p:grpSpPr>
        <p:sp>
          <p:nvSpPr>
            <p:cNvPr id="203" name="Google Shape;203;p2"/>
            <p:cNvSpPr/>
            <p:nvPr/>
          </p:nvSpPr>
          <p:spPr>
            <a:xfrm>
              <a:off x="6726" y="999"/>
              <a:ext cx="426" cy="17"/>
            </a:xfrm>
            <a:custGeom>
              <a:avLst/>
              <a:gdLst/>
              <a:ahLst/>
              <a:cxnLst/>
              <a:rect l="l" t="t" r="r" b="b"/>
              <a:pathLst>
                <a:path w="288" h="12" extrusionOk="0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744" y="912"/>
              <a:ext cx="71" cy="104"/>
            </a:xfrm>
            <a:custGeom>
              <a:avLst/>
              <a:gdLst/>
              <a:ahLst/>
              <a:cxnLst/>
              <a:rect l="l" t="t" r="r" b="b"/>
              <a:pathLst>
                <a:path w="48" h="72" extrusionOk="0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6850" y="826"/>
              <a:ext cx="71" cy="190"/>
            </a:xfrm>
            <a:custGeom>
              <a:avLst/>
              <a:gdLst/>
              <a:ahLst/>
              <a:cxnLst/>
              <a:rect l="l" t="t" r="r" b="b"/>
              <a:pathLst>
                <a:path w="48" h="132" extrusionOk="0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6957" y="860"/>
              <a:ext cx="71" cy="156"/>
            </a:xfrm>
            <a:custGeom>
              <a:avLst/>
              <a:gdLst/>
              <a:ahLst/>
              <a:cxnLst/>
              <a:rect l="l" t="t" r="r" b="b"/>
              <a:pathLst>
                <a:path w="48" h="108" extrusionOk="0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7063" y="739"/>
              <a:ext cx="71" cy="277"/>
            </a:xfrm>
            <a:custGeom>
              <a:avLst/>
              <a:gdLst/>
              <a:ahLst/>
              <a:cxnLst/>
              <a:rect l="l" t="t" r="r" b="b"/>
              <a:pathLst>
                <a:path w="48" h="192" extrusionOk="0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6753" y="774"/>
              <a:ext cx="53" cy="52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6859" y="687"/>
              <a:ext cx="53" cy="52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966" y="722"/>
              <a:ext cx="53" cy="52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7072" y="600"/>
              <a:ext cx="54" cy="52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6782" y="714"/>
              <a:ext cx="99" cy="84"/>
            </a:xfrm>
            <a:custGeom>
              <a:avLst/>
              <a:gdLst/>
              <a:ahLst/>
              <a:cxnLst/>
              <a:rect l="l" t="t" r="r" b="b"/>
              <a:pathLst>
                <a:path w="67" h="58" extrusionOk="0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6892" y="708"/>
              <a:ext cx="93" cy="44"/>
            </a:xfrm>
            <a:custGeom>
              <a:avLst/>
              <a:gdLst/>
              <a:ahLst/>
              <a:cxnLst/>
              <a:rect l="l" t="t" r="r" b="b"/>
              <a:pathLst>
                <a:path w="63" h="30" extrusionOk="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6994" y="630"/>
              <a:ext cx="103" cy="113"/>
            </a:xfrm>
            <a:custGeom>
              <a:avLst/>
              <a:gdLst/>
              <a:ahLst/>
              <a:cxnLst/>
              <a:rect l="l" t="t" r="r" b="b"/>
              <a:pathLst>
                <a:path w="70" h="78" extrusionOk="0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215" name="Google Shape;2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58912"/>
            <a:ext cx="266700" cy="65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8400" y="124422"/>
            <a:ext cx="589100" cy="662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 txBox="1">
            <a:spLocks noGrp="1"/>
          </p:cNvSpPr>
          <p:nvPr>
            <p:ph type="body" idx="1"/>
          </p:nvPr>
        </p:nvSpPr>
        <p:spPr>
          <a:xfrm>
            <a:off x="3455850" y="0"/>
            <a:ext cx="8475000" cy="6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s-CL" sz="2400" b="1" dirty="0">
                <a:solidFill>
                  <a:schemeClr val="accent1"/>
                </a:solidFill>
                <a:latin typeface="+mn-lt"/>
              </a:rPr>
              <a:t>EPICAS E HISTORIAS DE USUARIO</a:t>
            </a:r>
          </a:p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endParaRPr lang="es-CL" sz="1400" b="1" dirty="0">
              <a:solidFill>
                <a:schemeClr val="accent1"/>
              </a:solidFill>
              <a:latin typeface="+mn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600" b="1" i="0" u="none" strike="noStrike" dirty="0">
                <a:solidFill>
                  <a:schemeClr val="bg1"/>
                </a:solidFill>
                <a:effectLst/>
                <a:latin typeface="+mn-lt"/>
              </a:rPr>
              <a:t>Épica 1:</a:t>
            </a:r>
            <a:endParaRPr lang="es-CL" sz="1600" b="0" dirty="0">
              <a:solidFill>
                <a:schemeClr val="bg1"/>
              </a:solidFill>
              <a:effectLst/>
              <a:latin typeface="+mn-lt"/>
            </a:endParaRPr>
          </a:p>
          <a:p>
            <a:pPr marL="11176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CL" sz="1600" b="0" dirty="0">
                <a:solidFill>
                  <a:schemeClr val="bg1"/>
                </a:solidFill>
                <a:effectLst/>
                <a:latin typeface="+mn-lt"/>
              </a:rPr>
            </a:br>
            <a:r>
              <a:rPr lang="es-CL" sz="1600" b="0" i="0" u="sng" dirty="0">
                <a:solidFill>
                  <a:schemeClr val="bg1"/>
                </a:solidFill>
                <a:effectLst/>
                <a:latin typeface="+mn-lt"/>
              </a:rPr>
              <a:t>Historia de usuario 1:</a:t>
            </a:r>
          </a:p>
          <a:p>
            <a:pPr marL="111760" indent="0" rtl="0">
              <a:spcBef>
                <a:spcPts val="0"/>
              </a:spcBef>
              <a:spcAft>
                <a:spcPts val="0"/>
              </a:spcAft>
              <a:buNone/>
            </a:pPr>
            <a:endParaRPr lang="es-CL" sz="1600" b="0" dirty="0">
              <a:solidFill>
                <a:schemeClr val="bg1"/>
              </a:solidFill>
              <a:effectLst/>
              <a:latin typeface="+mn-lt"/>
            </a:endParaRPr>
          </a:p>
          <a:p>
            <a:pPr fontAlgn="base">
              <a:spcBef>
                <a:spcPts val="0"/>
              </a:spcBef>
            </a:pPr>
            <a:r>
              <a:rPr lang="es-CL" sz="1600" b="0" i="0" u="none" strike="noStrike" dirty="0">
                <a:solidFill>
                  <a:schemeClr val="bg1"/>
                </a:solidFill>
                <a:effectLst/>
                <a:latin typeface="+mn-lt"/>
              </a:rPr>
              <a:t>Pagina de </a:t>
            </a:r>
            <a:r>
              <a:rPr lang="es-CL" sz="1600" b="0" i="0" u="none" strike="noStrike" dirty="0" err="1">
                <a:solidFill>
                  <a:schemeClr val="bg1"/>
                </a:solidFill>
                <a:effectLst/>
                <a:latin typeface="+mn-lt"/>
              </a:rPr>
              <a:t>login</a:t>
            </a:r>
            <a:r>
              <a:rPr lang="es-CL" sz="1600" b="0" i="0" u="none" strike="noStrike" dirty="0">
                <a:solidFill>
                  <a:schemeClr val="bg1"/>
                </a:solidFill>
                <a:effectLst/>
                <a:latin typeface="+mn-lt"/>
              </a:rPr>
              <a:t>/registro</a:t>
            </a:r>
          </a:p>
          <a:p>
            <a:pPr fontAlgn="base">
              <a:spcBef>
                <a:spcPts val="0"/>
              </a:spcBef>
            </a:pPr>
            <a:r>
              <a:rPr lang="es-CL" sz="1600" b="0" i="0" u="none" strike="noStrike" dirty="0">
                <a:solidFill>
                  <a:schemeClr val="bg1"/>
                </a:solidFill>
                <a:effectLst/>
                <a:latin typeface="+mn-lt"/>
              </a:rPr>
              <a:t>Funcionalidades CRUD (productos, categoría y carrito)</a:t>
            </a:r>
          </a:p>
          <a:p>
            <a:pPr fontAlgn="base">
              <a:spcBef>
                <a:spcPts val="0"/>
              </a:spcBef>
            </a:pPr>
            <a:r>
              <a:rPr lang="es-CL" sz="1600" b="0" i="0" u="none" strike="noStrike" dirty="0">
                <a:solidFill>
                  <a:schemeClr val="bg1"/>
                </a:solidFill>
                <a:effectLst/>
                <a:latin typeface="+mn-lt"/>
              </a:rPr>
              <a:t>Listar productos, categorías.</a:t>
            </a:r>
          </a:p>
          <a:p>
            <a:pPr fontAlgn="base">
              <a:spcBef>
                <a:spcPts val="0"/>
              </a:spcBef>
            </a:pPr>
            <a:r>
              <a:rPr lang="es-CL" sz="1600" dirty="0">
                <a:solidFill>
                  <a:schemeClr val="bg1"/>
                </a:solidFill>
                <a:latin typeface="+mn-lt"/>
              </a:rPr>
              <a:t>Realizar búsquedas (categoría, nombre)</a:t>
            </a:r>
          </a:p>
          <a:p>
            <a:pPr fontAlgn="base">
              <a:spcBef>
                <a:spcPts val="0"/>
              </a:spcBef>
            </a:pPr>
            <a:r>
              <a:rPr lang="es-CL" sz="1600" b="0" i="0" u="none" strike="noStrike" dirty="0">
                <a:solidFill>
                  <a:schemeClr val="bg1"/>
                </a:solidFill>
                <a:effectLst/>
                <a:latin typeface="+mn-lt"/>
              </a:rPr>
              <a:t>Generar resumen de orden compra</a:t>
            </a: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s-CL" sz="1600" b="0" i="0" u="none" strike="noStrike" dirty="0">
              <a:solidFill>
                <a:schemeClr val="bg1"/>
              </a:solidFill>
              <a:effectLst/>
              <a:latin typeface="+mn-lt"/>
            </a:endParaRPr>
          </a:p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endParaRPr sz="1400" b="1"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"/>
          <p:cNvSpPr txBox="1">
            <a:spLocks noGrp="1"/>
          </p:cNvSpPr>
          <p:nvPr>
            <p:ph type="body" idx="1"/>
          </p:nvPr>
        </p:nvSpPr>
        <p:spPr>
          <a:xfrm>
            <a:off x="4180900" y="584900"/>
            <a:ext cx="7926300" cy="60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Recolectamos las historia de usuario</a:t>
            </a:r>
            <a:endParaRPr lang="es-CL" sz="2400" b="0" dirty="0">
              <a:effectLst/>
              <a:latin typeface="+mn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Priorizamos las tareas (Operaciones CRUD, </a:t>
            </a:r>
            <a:r>
              <a:rPr lang="es-CL" sz="2400" dirty="0" err="1">
                <a:solidFill>
                  <a:srgbClr val="000000"/>
                </a:solidFill>
                <a:latin typeface="+mn-lt"/>
              </a:rPr>
              <a:t>C</a:t>
            </a:r>
            <a:r>
              <a:rPr lang="es-CL" sz="24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ontroller</a:t>
            </a: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es-CL" sz="24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Repository</a:t>
            </a: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 y service)</a:t>
            </a:r>
            <a:endParaRPr lang="es-CL" sz="2400" b="0" dirty="0">
              <a:effectLst/>
              <a:latin typeface="+mn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Asignación de tareas para el scrum team</a:t>
            </a:r>
            <a:endParaRPr lang="es-CL" sz="2400" b="0" dirty="0">
              <a:effectLst/>
              <a:latin typeface="+mn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Impedimentos: botón añadir al carro.</a:t>
            </a:r>
            <a:endParaRPr lang="es-CL" sz="2400" b="0" dirty="0">
              <a:effectLst/>
              <a:latin typeface="+mn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Tiempo estimado: Max 5H.</a:t>
            </a:r>
            <a:endParaRPr lang="es-CL" sz="2400" b="0" dirty="0">
              <a:effectLst/>
              <a:latin typeface="+mn-lt"/>
            </a:endParaRPr>
          </a:p>
          <a:p>
            <a:pPr marL="111760" indent="0">
              <a:buNone/>
            </a:pPr>
            <a:br>
              <a:rPr lang="es-CL" dirty="0"/>
            </a:br>
            <a:endParaRPr dirty="0"/>
          </a:p>
        </p:txBody>
      </p:sp>
      <p:sp>
        <p:nvSpPr>
          <p:cNvPr id="224" name="Google Shape;224;p3"/>
          <p:cNvSpPr txBox="1">
            <a:spLocks noGrp="1"/>
          </p:cNvSpPr>
          <p:nvPr>
            <p:ph type="title"/>
          </p:nvPr>
        </p:nvSpPr>
        <p:spPr>
          <a:xfrm>
            <a:off x="1487275" y="1669050"/>
            <a:ext cx="2412600" cy="3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-CL" dirty="0">
                <a:solidFill>
                  <a:schemeClr val="lt1"/>
                </a:solidFill>
              </a:rPr>
              <a:t>SPRING PLANNING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ill Sans"/>
              <a:buNone/>
            </a:pPr>
            <a:endParaRPr dirty="0"/>
          </a:p>
        </p:txBody>
      </p:sp>
      <p:grpSp>
        <p:nvGrpSpPr>
          <p:cNvPr id="225" name="Google Shape;225;p3" descr="icono de binocular"/>
          <p:cNvGrpSpPr/>
          <p:nvPr/>
        </p:nvGrpSpPr>
        <p:grpSpPr>
          <a:xfrm>
            <a:off x="9949343" y="4657869"/>
            <a:ext cx="1988536" cy="1839511"/>
            <a:chOff x="3438" y="454"/>
            <a:chExt cx="427" cy="395"/>
          </a:xfrm>
        </p:grpSpPr>
        <p:sp>
          <p:nvSpPr>
            <p:cNvPr id="226" name="Google Shape;226;p3"/>
            <p:cNvSpPr/>
            <p:nvPr/>
          </p:nvSpPr>
          <p:spPr>
            <a:xfrm>
              <a:off x="3438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455" y="457"/>
              <a:ext cx="179" cy="250"/>
            </a:xfrm>
            <a:custGeom>
              <a:avLst/>
              <a:gdLst/>
              <a:ahLst/>
              <a:cxnLst/>
              <a:rect l="l" t="t" r="r" b="b"/>
              <a:pathLst>
                <a:path w="121" h="169" extrusionOk="0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669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669" y="454"/>
              <a:ext cx="179" cy="253"/>
            </a:xfrm>
            <a:custGeom>
              <a:avLst/>
              <a:gdLst/>
              <a:ahLst/>
              <a:cxnLst/>
              <a:rect l="l" t="t" r="r" b="b"/>
              <a:pathLst>
                <a:path w="121" h="171" extrusionOk="0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572" y="574"/>
              <a:ext cx="159" cy="53"/>
            </a:xfrm>
            <a:custGeom>
              <a:avLst/>
              <a:gdLst/>
              <a:ahLst/>
              <a:cxnLst/>
              <a:rect l="l" t="t" r="r" b="b"/>
              <a:pathLst>
                <a:path w="108" h="36" extrusionOk="0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616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669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474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3705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35" name="Google Shape;235;p3" descr="icono de binocular"/>
          <p:cNvGrpSpPr/>
          <p:nvPr/>
        </p:nvGrpSpPr>
        <p:grpSpPr>
          <a:xfrm>
            <a:off x="868680" y="2433209"/>
            <a:ext cx="530860" cy="491076"/>
            <a:chOff x="3438" y="454"/>
            <a:chExt cx="427" cy="395"/>
          </a:xfrm>
        </p:grpSpPr>
        <p:sp>
          <p:nvSpPr>
            <p:cNvPr id="236" name="Google Shape;236;p3"/>
            <p:cNvSpPr/>
            <p:nvPr/>
          </p:nvSpPr>
          <p:spPr>
            <a:xfrm>
              <a:off x="3438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3455" y="457"/>
              <a:ext cx="179" cy="250"/>
            </a:xfrm>
            <a:custGeom>
              <a:avLst/>
              <a:gdLst/>
              <a:ahLst/>
              <a:cxnLst/>
              <a:rect l="l" t="t" r="r" b="b"/>
              <a:pathLst>
                <a:path w="121" h="169" extrusionOk="0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3669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3669" y="454"/>
              <a:ext cx="179" cy="253"/>
            </a:xfrm>
            <a:custGeom>
              <a:avLst/>
              <a:gdLst/>
              <a:ahLst/>
              <a:cxnLst/>
              <a:rect l="l" t="t" r="r" b="b"/>
              <a:pathLst>
                <a:path w="121" h="171" extrusionOk="0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572" y="574"/>
              <a:ext cx="159" cy="53"/>
            </a:xfrm>
            <a:custGeom>
              <a:avLst/>
              <a:gdLst/>
              <a:ahLst/>
              <a:cxnLst/>
              <a:rect l="l" t="t" r="r" b="b"/>
              <a:pathLst>
                <a:path w="108" h="36" extrusionOk="0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616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669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474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705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"/>
          <p:cNvSpPr txBox="1">
            <a:spLocks noGrp="1"/>
          </p:cNvSpPr>
          <p:nvPr>
            <p:ph type="body" idx="1"/>
          </p:nvPr>
        </p:nvSpPr>
        <p:spPr>
          <a:xfrm>
            <a:off x="4180900" y="584900"/>
            <a:ext cx="7926300" cy="60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11760" indent="0">
              <a:buNone/>
            </a:pPr>
            <a:br>
              <a:rPr lang="es-CL" dirty="0"/>
            </a:br>
            <a:endParaRPr dirty="0"/>
          </a:p>
        </p:txBody>
      </p:sp>
      <p:sp>
        <p:nvSpPr>
          <p:cNvPr id="224" name="Google Shape;224;p3"/>
          <p:cNvSpPr txBox="1">
            <a:spLocks noGrp="1"/>
          </p:cNvSpPr>
          <p:nvPr>
            <p:ph type="title"/>
          </p:nvPr>
        </p:nvSpPr>
        <p:spPr>
          <a:xfrm>
            <a:off x="1487275" y="1669050"/>
            <a:ext cx="2412600" cy="3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-CL" dirty="0">
                <a:solidFill>
                  <a:schemeClr val="lt1"/>
                </a:solidFill>
              </a:rPr>
              <a:t>PRIORIZACION</a:t>
            </a:r>
            <a:br>
              <a:rPr lang="es-CL" dirty="0">
                <a:solidFill>
                  <a:schemeClr val="lt1"/>
                </a:solidFill>
              </a:rPr>
            </a:br>
            <a:r>
              <a:rPr lang="es-CL" dirty="0">
                <a:solidFill>
                  <a:schemeClr val="lt1"/>
                </a:solidFill>
              </a:rPr>
              <a:t>DE TAREAS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ill Sans"/>
              <a:buNone/>
            </a:pPr>
            <a:endParaRPr dirty="0"/>
          </a:p>
        </p:txBody>
      </p:sp>
      <p:grpSp>
        <p:nvGrpSpPr>
          <p:cNvPr id="225" name="Google Shape;225;p3" descr="icono de binocular"/>
          <p:cNvGrpSpPr/>
          <p:nvPr/>
        </p:nvGrpSpPr>
        <p:grpSpPr>
          <a:xfrm>
            <a:off x="9949343" y="4657869"/>
            <a:ext cx="1988536" cy="1839511"/>
            <a:chOff x="3438" y="454"/>
            <a:chExt cx="427" cy="395"/>
          </a:xfrm>
        </p:grpSpPr>
        <p:sp>
          <p:nvSpPr>
            <p:cNvPr id="226" name="Google Shape;226;p3"/>
            <p:cNvSpPr/>
            <p:nvPr/>
          </p:nvSpPr>
          <p:spPr>
            <a:xfrm>
              <a:off x="3438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455" y="457"/>
              <a:ext cx="179" cy="250"/>
            </a:xfrm>
            <a:custGeom>
              <a:avLst/>
              <a:gdLst/>
              <a:ahLst/>
              <a:cxnLst/>
              <a:rect l="l" t="t" r="r" b="b"/>
              <a:pathLst>
                <a:path w="121" h="169" extrusionOk="0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669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669" y="454"/>
              <a:ext cx="179" cy="253"/>
            </a:xfrm>
            <a:custGeom>
              <a:avLst/>
              <a:gdLst/>
              <a:ahLst/>
              <a:cxnLst/>
              <a:rect l="l" t="t" r="r" b="b"/>
              <a:pathLst>
                <a:path w="121" h="171" extrusionOk="0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572" y="574"/>
              <a:ext cx="159" cy="53"/>
            </a:xfrm>
            <a:custGeom>
              <a:avLst/>
              <a:gdLst/>
              <a:ahLst/>
              <a:cxnLst/>
              <a:rect l="l" t="t" r="r" b="b"/>
              <a:pathLst>
                <a:path w="108" h="36" extrusionOk="0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616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669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474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3705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35" name="Google Shape;235;p3" descr="icono de binocular"/>
          <p:cNvGrpSpPr/>
          <p:nvPr/>
        </p:nvGrpSpPr>
        <p:grpSpPr>
          <a:xfrm>
            <a:off x="868680" y="2433209"/>
            <a:ext cx="530860" cy="491076"/>
            <a:chOff x="3438" y="454"/>
            <a:chExt cx="427" cy="395"/>
          </a:xfrm>
        </p:grpSpPr>
        <p:sp>
          <p:nvSpPr>
            <p:cNvPr id="236" name="Google Shape;236;p3"/>
            <p:cNvSpPr/>
            <p:nvPr/>
          </p:nvSpPr>
          <p:spPr>
            <a:xfrm>
              <a:off x="3438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3455" y="457"/>
              <a:ext cx="179" cy="250"/>
            </a:xfrm>
            <a:custGeom>
              <a:avLst/>
              <a:gdLst/>
              <a:ahLst/>
              <a:cxnLst/>
              <a:rect l="l" t="t" r="r" b="b"/>
              <a:pathLst>
                <a:path w="121" h="169" extrusionOk="0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3669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3669" y="454"/>
              <a:ext cx="179" cy="253"/>
            </a:xfrm>
            <a:custGeom>
              <a:avLst/>
              <a:gdLst/>
              <a:ahLst/>
              <a:cxnLst/>
              <a:rect l="l" t="t" r="r" b="b"/>
              <a:pathLst>
                <a:path w="121" h="171" extrusionOk="0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572" y="574"/>
              <a:ext cx="159" cy="53"/>
            </a:xfrm>
            <a:custGeom>
              <a:avLst/>
              <a:gdLst/>
              <a:ahLst/>
              <a:cxnLst/>
              <a:rect l="l" t="t" r="r" b="b"/>
              <a:pathLst>
                <a:path w="108" h="36" extrusionOk="0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616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669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474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705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2B9FF44-9118-4932-81B8-1AFE3AD58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203864"/>
              </p:ext>
            </p:extLst>
          </p:nvPr>
        </p:nvGraphicFramePr>
        <p:xfrm>
          <a:off x="4403834" y="797633"/>
          <a:ext cx="7010400" cy="5699748"/>
        </p:xfrm>
        <a:graphic>
          <a:graphicData uri="http://schemas.openxmlformats.org/drawingml/2006/table">
            <a:tbl>
              <a:tblPr/>
              <a:tblGrid>
                <a:gridCol w="2036723">
                  <a:extLst>
                    <a:ext uri="{9D8B030D-6E8A-4147-A177-3AD203B41FA5}">
                      <a16:colId xmlns:a16="http://schemas.microsoft.com/office/drawing/2014/main" val="1886476217"/>
                    </a:ext>
                  </a:extLst>
                </a:gridCol>
                <a:gridCol w="1522822">
                  <a:extLst>
                    <a:ext uri="{9D8B030D-6E8A-4147-A177-3AD203B41FA5}">
                      <a16:colId xmlns:a16="http://schemas.microsoft.com/office/drawing/2014/main" val="2321812600"/>
                    </a:ext>
                  </a:extLst>
                </a:gridCol>
                <a:gridCol w="1983562">
                  <a:extLst>
                    <a:ext uri="{9D8B030D-6E8A-4147-A177-3AD203B41FA5}">
                      <a16:colId xmlns:a16="http://schemas.microsoft.com/office/drawing/2014/main" val="3633812340"/>
                    </a:ext>
                  </a:extLst>
                </a:gridCol>
                <a:gridCol w="1467293">
                  <a:extLst>
                    <a:ext uri="{9D8B030D-6E8A-4147-A177-3AD203B41FA5}">
                      <a16:colId xmlns:a16="http://schemas.microsoft.com/office/drawing/2014/main" val="4140520584"/>
                    </a:ext>
                  </a:extLst>
                </a:gridCol>
              </a:tblGrid>
              <a:tr h="35133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Tarea </a:t>
                      </a: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Baja</a:t>
                      </a:r>
                      <a:endParaRPr lang="es-CL" sz="140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Media</a:t>
                      </a:r>
                      <a:endParaRPr lang="es-CL" sz="140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Alta</a:t>
                      </a:r>
                      <a:endParaRPr lang="es-CL" sz="140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948953"/>
                  </a:ext>
                </a:extLst>
              </a:tr>
              <a:tr h="95688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Creación de </a:t>
                      </a:r>
                      <a:r>
                        <a:rPr lang="es-C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login</a:t>
                      </a:r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y registro.</a:t>
                      </a: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s-CL" sz="1400">
                          <a:effectLst/>
                          <a:latin typeface="+mn-lt"/>
                        </a:rPr>
                      </a:br>
                      <a:endParaRPr lang="es-CL" sz="140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s-CL" sz="1400">
                          <a:effectLst/>
                          <a:latin typeface="+mn-lt"/>
                        </a:rPr>
                      </a:br>
                      <a:endParaRPr lang="es-CL" sz="140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13872"/>
                  </a:ext>
                </a:extLst>
              </a:tr>
              <a:tr h="73487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Creación de los controladores</a:t>
                      </a: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s-CL" sz="1400" dirty="0">
                          <a:effectLst/>
                          <a:latin typeface="+mn-lt"/>
                        </a:rPr>
                      </a:b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s-CL" sz="140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s-CL" sz="1400">
                          <a:effectLst/>
                          <a:latin typeface="+mn-lt"/>
                        </a:rPr>
                      </a:br>
                      <a:endParaRPr lang="es-CL" sz="140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096403"/>
                  </a:ext>
                </a:extLst>
              </a:tr>
              <a:tr h="6517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Creación de los modelos</a:t>
                      </a: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s-CL" sz="1400" dirty="0">
                          <a:effectLst/>
                          <a:latin typeface="+mn-lt"/>
                        </a:rPr>
                      </a:b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s-CL" sz="140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s-CL" sz="1400">
                          <a:effectLst/>
                          <a:latin typeface="+mn-lt"/>
                        </a:rPr>
                      </a:br>
                      <a:endParaRPr lang="es-CL" sz="140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983406"/>
                  </a:ext>
                </a:extLst>
              </a:tr>
              <a:tr h="94628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Creación de los </a:t>
                      </a:r>
                      <a:r>
                        <a:rPr lang="es-C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repositories</a:t>
                      </a:r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y </a:t>
                      </a:r>
                      <a:r>
                        <a:rPr lang="es-C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services</a:t>
                      </a:r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s-CL" sz="1400" dirty="0">
                          <a:effectLst/>
                          <a:latin typeface="+mn-lt"/>
                        </a:rPr>
                      </a:b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s-CL" sz="1400" dirty="0">
                          <a:effectLst/>
                          <a:latin typeface="+mn-lt"/>
                        </a:rPr>
                      </a:b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s-CL" sz="140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802362"/>
                  </a:ext>
                </a:extLst>
              </a:tr>
              <a:tr h="7550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Codificación de funcionalidades CRUD.</a:t>
                      </a: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s-CL" sz="1400">
                          <a:effectLst/>
                          <a:latin typeface="+mn-lt"/>
                        </a:rPr>
                      </a:br>
                      <a:endParaRPr lang="es-CL" sz="140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s-CL" sz="1400" dirty="0">
                          <a:effectLst/>
                          <a:latin typeface="+mn-lt"/>
                        </a:rPr>
                      </a:b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s-CL" sz="140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827033"/>
                  </a:ext>
                </a:extLst>
              </a:tr>
              <a:tr h="6517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dirty="0">
                          <a:effectLst/>
                          <a:latin typeface="+mn-lt"/>
                        </a:rPr>
                        <a:t>Listar productos, categoría y carrito.</a:t>
                      </a: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s-CL" sz="1400">
                          <a:effectLst/>
                          <a:latin typeface="+mn-lt"/>
                        </a:rPr>
                      </a:br>
                      <a:endParaRPr lang="es-CL" sz="140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s-CL" sz="1400" dirty="0">
                          <a:effectLst/>
                          <a:latin typeface="+mn-lt"/>
                        </a:rPr>
                      </a:b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870946"/>
                  </a:ext>
                </a:extLst>
              </a:tr>
              <a:tr h="6517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Generar resumen de orden de compra.</a:t>
                      </a: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s-CL" sz="1400">
                          <a:effectLst/>
                          <a:latin typeface="+mn-lt"/>
                        </a:rPr>
                      </a:br>
                      <a:endParaRPr lang="es-CL" sz="140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s-CL" sz="1400">
                          <a:effectLst/>
                          <a:latin typeface="+mn-lt"/>
                        </a:rPr>
                      </a:br>
                      <a:endParaRPr lang="es-CL" sz="140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30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45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"/>
          <p:cNvSpPr txBox="1">
            <a:spLocks noGrp="1"/>
          </p:cNvSpPr>
          <p:nvPr>
            <p:ph type="body" idx="1"/>
          </p:nvPr>
        </p:nvSpPr>
        <p:spPr>
          <a:xfrm>
            <a:off x="4180900" y="584900"/>
            <a:ext cx="7926300" cy="60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1176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CL" dirty="0"/>
            </a:br>
            <a:endParaRPr dirty="0"/>
          </a:p>
        </p:txBody>
      </p:sp>
      <p:sp>
        <p:nvSpPr>
          <p:cNvPr id="224" name="Google Shape;224;p3"/>
          <p:cNvSpPr txBox="1">
            <a:spLocks noGrp="1"/>
          </p:cNvSpPr>
          <p:nvPr>
            <p:ph type="title"/>
          </p:nvPr>
        </p:nvSpPr>
        <p:spPr>
          <a:xfrm>
            <a:off x="1487275" y="1669050"/>
            <a:ext cx="2412600" cy="3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-CL" dirty="0">
                <a:solidFill>
                  <a:schemeClr val="lt1"/>
                </a:solidFill>
              </a:rPr>
              <a:t>SPRING I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ill Sans"/>
              <a:buNone/>
            </a:pPr>
            <a:endParaRPr dirty="0"/>
          </a:p>
        </p:txBody>
      </p:sp>
      <p:grpSp>
        <p:nvGrpSpPr>
          <p:cNvPr id="225" name="Google Shape;225;p3" descr="icono de binocular"/>
          <p:cNvGrpSpPr/>
          <p:nvPr/>
        </p:nvGrpSpPr>
        <p:grpSpPr>
          <a:xfrm>
            <a:off x="9949343" y="4657869"/>
            <a:ext cx="1988536" cy="1839511"/>
            <a:chOff x="3438" y="454"/>
            <a:chExt cx="427" cy="395"/>
          </a:xfrm>
        </p:grpSpPr>
        <p:sp>
          <p:nvSpPr>
            <p:cNvPr id="226" name="Google Shape;226;p3"/>
            <p:cNvSpPr/>
            <p:nvPr/>
          </p:nvSpPr>
          <p:spPr>
            <a:xfrm>
              <a:off x="3438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455" y="457"/>
              <a:ext cx="179" cy="250"/>
            </a:xfrm>
            <a:custGeom>
              <a:avLst/>
              <a:gdLst/>
              <a:ahLst/>
              <a:cxnLst/>
              <a:rect l="l" t="t" r="r" b="b"/>
              <a:pathLst>
                <a:path w="121" h="169" extrusionOk="0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669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669" y="454"/>
              <a:ext cx="179" cy="253"/>
            </a:xfrm>
            <a:custGeom>
              <a:avLst/>
              <a:gdLst/>
              <a:ahLst/>
              <a:cxnLst/>
              <a:rect l="l" t="t" r="r" b="b"/>
              <a:pathLst>
                <a:path w="121" h="171" extrusionOk="0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572" y="574"/>
              <a:ext cx="159" cy="53"/>
            </a:xfrm>
            <a:custGeom>
              <a:avLst/>
              <a:gdLst/>
              <a:ahLst/>
              <a:cxnLst/>
              <a:rect l="l" t="t" r="r" b="b"/>
              <a:pathLst>
                <a:path w="108" h="36" extrusionOk="0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616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669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474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3705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35" name="Google Shape;235;p3" descr="icono de binocular"/>
          <p:cNvGrpSpPr/>
          <p:nvPr/>
        </p:nvGrpSpPr>
        <p:grpSpPr>
          <a:xfrm>
            <a:off x="868680" y="2433209"/>
            <a:ext cx="530860" cy="491076"/>
            <a:chOff x="3438" y="454"/>
            <a:chExt cx="427" cy="395"/>
          </a:xfrm>
        </p:grpSpPr>
        <p:sp>
          <p:nvSpPr>
            <p:cNvPr id="236" name="Google Shape;236;p3"/>
            <p:cNvSpPr/>
            <p:nvPr/>
          </p:nvSpPr>
          <p:spPr>
            <a:xfrm>
              <a:off x="3438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3455" y="457"/>
              <a:ext cx="179" cy="250"/>
            </a:xfrm>
            <a:custGeom>
              <a:avLst/>
              <a:gdLst/>
              <a:ahLst/>
              <a:cxnLst/>
              <a:rect l="l" t="t" r="r" b="b"/>
              <a:pathLst>
                <a:path w="121" h="169" extrusionOk="0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3669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3669" y="454"/>
              <a:ext cx="179" cy="253"/>
            </a:xfrm>
            <a:custGeom>
              <a:avLst/>
              <a:gdLst/>
              <a:ahLst/>
              <a:cxnLst/>
              <a:rect l="l" t="t" r="r" b="b"/>
              <a:pathLst>
                <a:path w="121" h="171" extrusionOk="0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572" y="574"/>
              <a:ext cx="159" cy="53"/>
            </a:xfrm>
            <a:custGeom>
              <a:avLst/>
              <a:gdLst/>
              <a:ahLst/>
              <a:cxnLst/>
              <a:rect l="l" t="t" r="r" b="b"/>
              <a:pathLst>
                <a:path w="108" h="36" extrusionOk="0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616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669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474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705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FC6F7FA8-9FD4-4D05-84B6-3843192118FE}"/>
              </a:ext>
            </a:extLst>
          </p:cNvPr>
          <p:cNvSpPr txBox="1"/>
          <p:nvPr/>
        </p:nvSpPr>
        <p:spPr>
          <a:xfrm>
            <a:off x="4999728" y="1750567"/>
            <a:ext cx="591366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Creación de </a:t>
            </a:r>
            <a:r>
              <a:rPr lang="es-CL" sz="24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login</a:t>
            </a: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 y registro.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Creación de los controladores.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Creación de los modelos.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Creación de los </a:t>
            </a:r>
            <a:r>
              <a:rPr lang="es-CL" sz="24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repositories</a:t>
            </a: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 y </a:t>
            </a:r>
            <a:r>
              <a:rPr lang="es-CL" sz="24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services</a:t>
            </a: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Codificación de funcionalidades CRUD</a:t>
            </a:r>
            <a:r>
              <a:rPr lang="es-CL" sz="2400" dirty="0">
                <a:latin typeface="+mn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>
                <a:effectLst/>
                <a:latin typeface="+mn-lt"/>
              </a:rPr>
              <a:t>Listar productos, categoría y carrito.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Generar resumen de orden de compra.</a:t>
            </a:r>
            <a:endParaRPr lang="es-CL" sz="2400" dirty="0">
              <a:effectLst/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b="0" i="0" u="none" strike="noStrike" dirty="0">
              <a:solidFill>
                <a:srgbClr val="00000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400" dirty="0">
              <a:effectLst/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400" dirty="0">
              <a:effectLst/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400" dirty="0">
              <a:effectLst/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0658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"/>
          <p:cNvSpPr txBox="1">
            <a:spLocks noGrp="1"/>
          </p:cNvSpPr>
          <p:nvPr>
            <p:ph type="body" idx="1"/>
          </p:nvPr>
        </p:nvSpPr>
        <p:spPr>
          <a:xfrm>
            <a:off x="4180900" y="584900"/>
            <a:ext cx="7926300" cy="60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s-CL" sz="2800" dirty="0">
                <a:latin typeface="+mn-lt"/>
              </a:rPr>
              <a:t>Buena organización inicial.</a:t>
            </a:r>
          </a:p>
          <a:p>
            <a:r>
              <a:rPr lang="es-CL" sz="2800" dirty="0">
                <a:latin typeface="+mn-lt"/>
              </a:rPr>
              <a:t>No se logro realizar el carrito de compra al 100%, tampoco la generación de orden de compra por falta de conocimientos.</a:t>
            </a:r>
          </a:p>
          <a:p>
            <a:r>
              <a:rPr lang="es-CL" sz="2800" dirty="0">
                <a:latin typeface="+mn-lt"/>
              </a:rPr>
              <a:t>No se logro realizar las búsquedas pedidas.</a:t>
            </a:r>
          </a:p>
          <a:p>
            <a:pPr marL="111760" indent="0">
              <a:buNone/>
            </a:pPr>
            <a:br>
              <a:rPr lang="es-CL" dirty="0"/>
            </a:br>
            <a:endParaRPr dirty="0"/>
          </a:p>
        </p:txBody>
      </p:sp>
      <p:sp>
        <p:nvSpPr>
          <p:cNvPr id="224" name="Google Shape;224;p3"/>
          <p:cNvSpPr txBox="1">
            <a:spLocks noGrp="1"/>
          </p:cNvSpPr>
          <p:nvPr>
            <p:ph type="title"/>
          </p:nvPr>
        </p:nvSpPr>
        <p:spPr>
          <a:xfrm>
            <a:off x="1425931" y="1669050"/>
            <a:ext cx="2467781" cy="3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-CL" dirty="0">
                <a:solidFill>
                  <a:schemeClr val="lt1"/>
                </a:solidFill>
              </a:rPr>
              <a:t>SPRING RETROSPECTIVA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ill Sans"/>
              <a:buNone/>
            </a:pPr>
            <a:endParaRPr dirty="0"/>
          </a:p>
        </p:txBody>
      </p:sp>
      <p:grpSp>
        <p:nvGrpSpPr>
          <p:cNvPr id="225" name="Google Shape;225;p3" descr="icono de binocular"/>
          <p:cNvGrpSpPr/>
          <p:nvPr/>
        </p:nvGrpSpPr>
        <p:grpSpPr>
          <a:xfrm>
            <a:off x="9949343" y="4657869"/>
            <a:ext cx="1988536" cy="1839511"/>
            <a:chOff x="3438" y="454"/>
            <a:chExt cx="427" cy="395"/>
          </a:xfrm>
        </p:grpSpPr>
        <p:sp>
          <p:nvSpPr>
            <p:cNvPr id="226" name="Google Shape;226;p3"/>
            <p:cNvSpPr/>
            <p:nvPr/>
          </p:nvSpPr>
          <p:spPr>
            <a:xfrm>
              <a:off x="3438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455" y="457"/>
              <a:ext cx="179" cy="250"/>
            </a:xfrm>
            <a:custGeom>
              <a:avLst/>
              <a:gdLst/>
              <a:ahLst/>
              <a:cxnLst/>
              <a:rect l="l" t="t" r="r" b="b"/>
              <a:pathLst>
                <a:path w="121" h="169" extrusionOk="0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669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669" y="454"/>
              <a:ext cx="179" cy="253"/>
            </a:xfrm>
            <a:custGeom>
              <a:avLst/>
              <a:gdLst/>
              <a:ahLst/>
              <a:cxnLst/>
              <a:rect l="l" t="t" r="r" b="b"/>
              <a:pathLst>
                <a:path w="121" h="171" extrusionOk="0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572" y="574"/>
              <a:ext cx="159" cy="53"/>
            </a:xfrm>
            <a:custGeom>
              <a:avLst/>
              <a:gdLst/>
              <a:ahLst/>
              <a:cxnLst/>
              <a:rect l="l" t="t" r="r" b="b"/>
              <a:pathLst>
                <a:path w="108" h="36" extrusionOk="0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616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669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474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3705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35" name="Google Shape;235;p3" descr="icono de binocular"/>
          <p:cNvGrpSpPr/>
          <p:nvPr/>
        </p:nvGrpSpPr>
        <p:grpSpPr>
          <a:xfrm>
            <a:off x="815903" y="2443148"/>
            <a:ext cx="530860" cy="491076"/>
            <a:chOff x="3438" y="454"/>
            <a:chExt cx="427" cy="395"/>
          </a:xfrm>
        </p:grpSpPr>
        <p:sp>
          <p:nvSpPr>
            <p:cNvPr id="236" name="Google Shape;236;p3"/>
            <p:cNvSpPr/>
            <p:nvPr/>
          </p:nvSpPr>
          <p:spPr>
            <a:xfrm>
              <a:off x="3438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3455" y="457"/>
              <a:ext cx="179" cy="250"/>
            </a:xfrm>
            <a:custGeom>
              <a:avLst/>
              <a:gdLst/>
              <a:ahLst/>
              <a:cxnLst/>
              <a:rect l="l" t="t" r="r" b="b"/>
              <a:pathLst>
                <a:path w="121" h="169" extrusionOk="0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3669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3669" y="454"/>
              <a:ext cx="179" cy="253"/>
            </a:xfrm>
            <a:custGeom>
              <a:avLst/>
              <a:gdLst/>
              <a:ahLst/>
              <a:cxnLst/>
              <a:rect l="l" t="t" r="r" b="b"/>
              <a:pathLst>
                <a:path w="121" h="171" extrusionOk="0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572" y="574"/>
              <a:ext cx="159" cy="53"/>
            </a:xfrm>
            <a:custGeom>
              <a:avLst/>
              <a:gdLst/>
              <a:ahLst/>
              <a:cxnLst/>
              <a:rect l="l" t="t" r="r" b="b"/>
              <a:pathLst>
                <a:path w="108" h="36" extrusionOk="0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616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669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474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705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50197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252</Words>
  <Application>Microsoft Office PowerPoint</Application>
  <PresentationFormat>Panorámica</PresentationFormat>
  <Paragraphs>78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Noto Sans Symbols</vt:lpstr>
      <vt:lpstr>Calibri</vt:lpstr>
      <vt:lpstr>Gill Sans</vt:lpstr>
      <vt:lpstr>Arial</vt:lpstr>
      <vt:lpstr>DividendVTI</vt:lpstr>
      <vt:lpstr>Prueba Unidad 2</vt:lpstr>
      <vt:lpstr>CRUD PERSONA</vt:lpstr>
      <vt:lpstr>SPRING PLANNING  </vt:lpstr>
      <vt:lpstr>PRIORIZACION DE TAREAS  </vt:lpstr>
      <vt:lpstr>SPRING I  </vt:lpstr>
      <vt:lpstr>SPRING RETROSPECTIVA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SUMATIVA 1I</dc:title>
  <dc:creator>SOTO CORREA, DANIEL O.</dc:creator>
  <cp:lastModifiedBy>Camilo Pacheco Giancaspero</cp:lastModifiedBy>
  <cp:revision>15</cp:revision>
  <dcterms:created xsi:type="dcterms:W3CDTF">2021-04-12T19:37:14Z</dcterms:created>
  <dcterms:modified xsi:type="dcterms:W3CDTF">2021-05-05T03:05:04Z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