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6xPyTV2TYeE3nbH9Avu+SYtV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3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06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03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8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a de título">
  <p:cSld name="1_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18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581194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298472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5"/>
          </p:nvPr>
        </p:nvSpPr>
        <p:spPr>
          <a:xfrm>
            <a:off x="6298471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6"/>
          </p:nvPr>
        </p:nvSpPr>
        <p:spPr>
          <a:xfrm>
            <a:off x="3444517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7"/>
          </p:nvPr>
        </p:nvSpPr>
        <p:spPr>
          <a:xfrm>
            <a:off x="3444519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8"/>
          </p:nvPr>
        </p:nvSpPr>
        <p:spPr>
          <a:xfrm>
            <a:off x="9138807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9"/>
          </p:nvPr>
        </p:nvSpPr>
        <p:spPr>
          <a:xfrm>
            <a:off x="9138806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0"/>
            <a:ext cx="423227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900928" y="1632857"/>
            <a:ext cx="6650991" cy="42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lt1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lt1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lt1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" name="Google Shape;31;p8"/>
          <p:cNvSpPr/>
          <p:nvPr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>
            <a:spLocks noGrp="1"/>
          </p:cNvSpPr>
          <p:nvPr>
            <p:ph type="pic" idx="2"/>
          </p:nvPr>
        </p:nvSpPr>
        <p:spPr>
          <a:xfrm>
            <a:off x="8622917" y="3322281"/>
            <a:ext cx="3367862" cy="33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768350" y="2312987"/>
            <a:ext cx="7315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ra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581194" y="3580809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416039" y="2905649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6416037" y="3580809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5940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4653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75940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3"/>
          </p:nvPr>
        </p:nvSpPr>
        <p:spPr>
          <a:xfrm>
            <a:off x="3642897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"/>
          </p:nvPr>
        </p:nvSpPr>
        <p:spPr>
          <a:xfrm>
            <a:off x="3642900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5"/>
          </p:nvPr>
        </p:nvSpPr>
        <p:spPr>
          <a:xfrm>
            <a:off x="652639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6"/>
          </p:nvPr>
        </p:nvSpPr>
        <p:spPr>
          <a:xfrm>
            <a:off x="652639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7"/>
          </p:nvPr>
        </p:nvSpPr>
        <p:spPr>
          <a:xfrm>
            <a:off x="9409888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8"/>
          </p:nvPr>
        </p:nvSpPr>
        <p:spPr>
          <a:xfrm>
            <a:off x="9409891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 Solo el título">
  <p:cSld name="1_ Solo el títu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 descr="grupo de empleados que colabora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>
            <a:off x="0" y="4991163"/>
            <a:ext cx="12191993" cy="1295007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C60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Camilo Pacheco</a:t>
            </a:r>
            <a:endParaRPr dirty="0"/>
          </a:p>
        </p:txBody>
      </p:sp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409741" y="5276876"/>
            <a:ext cx="10993549" cy="4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ES" dirty="0"/>
              <a:t>Prueba Unidad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78200" y="551025"/>
            <a:ext cx="19425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CRUD PERSONA</a:t>
            </a:r>
            <a:endParaRPr dirty="0"/>
          </a:p>
        </p:txBody>
      </p:sp>
      <p:grpSp>
        <p:nvGrpSpPr>
          <p:cNvPr id="182" name="Google Shape;182;p2" descr="icono de marca de verificación con lápiz"/>
          <p:cNvGrpSpPr/>
          <p:nvPr/>
        </p:nvGrpSpPr>
        <p:grpSpPr>
          <a:xfrm>
            <a:off x="2404112" y="4197672"/>
            <a:ext cx="589100" cy="589100"/>
            <a:chOff x="6539" y="440"/>
            <a:chExt cx="426" cy="426"/>
          </a:xfrm>
        </p:grpSpPr>
        <p:sp>
          <p:nvSpPr>
            <p:cNvPr id="183" name="Google Shape;183;p2"/>
            <p:cNvSpPr/>
            <p:nvPr/>
          </p:nvSpPr>
          <p:spPr>
            <a:xfrm>
              <a:off x="6752" y="653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71" y="692"/>
              <a:ext cx="57" cy="57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0" y="786"/>
              <a:ext cx="64" cy="62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90" y="618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90" y="689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3" y="582"/>
              <a:ext cx="90" cy="62"/>
            </a:xfrm>
            <a:custGeom>
              <a:avLst/>
              <a:gdLst/>
              <a:ahLst/>
              <a:cxnLst/>
              <a:rect l="l" t="t" r="r" b="b"/>
              <a:pathLst>
                <a:path w="61" h="42" extrusionOk="0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93" y="653"/>
              <a:ext cx="90" cy="64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9" y="440"/>
              <a:ext cx="302" cy="391"/>
            </a:xfrm>
            <a:custGeom>
              <a:avLst/>
              <a:gdLst/>
              <a:ahLst/>
              <a:cxnLst/>
              <a:rect l="l" t="t" r="r" b="b"/>
              <a:pathLst>
                <a:path w="204" h="264" extrusionOk="0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34" y="440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2" descr="binocular "/>
          <p:cNvGrpSpPr/>
          <p:nvPr/>
        </p:nvGrpSpPr>
        <p:grpSpPr>
          <a:xfrm>
            <a:off x="2433229" y="858818"/>
            <a:ext cx="530860" cy="491076"/>
            <a:chOff x="3438" y="454"/>
            <a:chExt cx="427" cy="395"/>
          </a:xfrm>
        </p:grpSpPr>
        <p:sp>
          <p:nvSpPr>
            <p:cNvPr id="193" name="Google Shape;193;p2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2" name="Google Shape;202;p2" descr="icono de gráfico de tendencia ascendente"/>
          <p:cNvGrpSpPr/>
          <p:nvPr/>
        </p:nvGrpSpPr>
        <p:grpSpPr>
          <a:xfrm>
            <a:off x="2401177" y="2483274"/>
            <a:ext cx="594983" cy="581018"/>
            <a:chOff x="6726" y="600"/>
            <a:chExt cx="426" cy="416"/>
          </a:xfrm>
        </p:grpSpPr>
        <p:sp>
          <p:nvSpPr>
            <p:cNvPr id="203" name="Google Shape;203;p2"/>
            <p:cNvSpPr/>
            <p:nvPr/>
          </p:nvSpPr>
          <p:spPr>
            <a:xfrm>
              <a:off x="6726" y="999"/>
              <a:ext cx="426" cy="17"/>
            </a:xfrm>
            <a:custGeom>
              <a:avLst/>
              <a:gdLst/>
              <a:ahLst/>
              <a:cxnLst/>
              <a:rect l="l" t="t" r="r" b="b"/>
              <a:pathLst>
                <a:path w="288" h="12" extrusionOk="0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44" y="912"/>
              <a:ext cx="71" cy="104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50" y="826"/>
              <a:ext cx="71" cy="190"/>
            </a:xfrm>
            <a:custGeom>
              <a:avLst/>
              <a:gdLst/>
              <a:ahLst/>
              <a:cxnLst/>
              <a:rect l="l" t="t" r="r" b="b"/>
              <a:pathLst>
                <a:path w="48" h="132" extrusionOk="0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57" y="860"/>
              <a:ext cx="71" cy="156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63" y="739"/>
              <a:ext cx="71" cy="277"/>
            </a:xfrm>
            <a:custGeom>
              <a:avLst/>
              <a:gdLst/>
              <a:ahLst/>
              <a:cxnLst/>
              <a:rect l="l" t="t" r="r" b="b"/>
              <a:pathLst>
                <a:path w="48" h="192" extrusionOk="0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753" y="774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859" y="687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66" y="722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72" y="600"/>
              <a:ext cx="54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2" y="714"/>
              <a:ext cx="99" cy="84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92" y="708"/>
              <a:ext cx="93" cy="44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94" y="630"/>
              <a:ext cx="103" cy="113"/>
            </a:xfrm>
            <a:custGeom>
              <a:avLst/>
              <a:gdLst/>
              <a:ahLst/>
              <a:cxnLst/>
              <a:rect l="l" t="t" r="r" b="b"/>
              <a:pathLst>
                <a:path w="70" h="78" extrusionOk="0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8912"/>
            <a:ext cx="266700" cy="6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00" y="124422"/>
            <a:ext cx="589100" cy="6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xfrm>
            <a:off x="3455850" y="0"/>
            <a:ext cx="84750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accent1"/>
                </a:solidFill>
                <a:latin typeface="+mn-lt"/>
              </a:rPr>
              <a:t>EPICAS E HISTORIAS DE USUARIO</a:t>
            </a: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lang="es-CL" sz="1400" b="1" dirty="0">
              <a:solidFill>
                <a:schemeClr val="accent1"/>
              </a:solidFill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600" b="1" i="0" u="none" strike="noStrike" dirty="0">
                <a:solidFill>
                  <a:schemeClr val="bg1"/>
                </a:solidFill>
                <a:effectLst/>
                <a:latin typeface="+mn-lt"/>
              </a:rPr>
              <a:t>Épica 1:</a:t>
            </a: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6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s-CL" sz="1600" b="0" i="0" u="sng" dirty="0">
                <a:solidFill>
                  <a:schemeClr val="bg1"/>
                </a:solidFill>
                <a:effectLst/>
                <a:latin typeface="+mn-lt"/>
              </a:rPr>
              <a:t>Historia de usuario 1:</a:t>
            </a: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b="0" dirty="0">
              <a:solidFill>
                <a:schemeClr val="bg1"/>
              </a:solidFill>
              <a:effectLst/>
              <a:latin typeface="+mn-lt"/>
            </a:endParaRPr>
          </a:p>
          <a:p>
            <a:pPr lvl="1" fontAlgn="base">
              <a:spcBef>
                <a:spcPts val="0"/>
              </a:spcBef>
            </a:pPr>
            <a:r>
              <a:rPr lang="es-CL" sz="1600" b="0" i="0" u="sng" strike="noStrike" dirty="0">
                <a:solidFill>
                  <a:schemeClr val="bg1"/>
                </a:solidFill>
                <a:effectLst/>
                <a:latin typeface="+mn-lt"/>
              </a:rPr>
              <a:t>Pagina de </a:t>
            </a:r>
            <a:r>
              <a:rPr lang="es-CL" sz="1600" b="0" i="0" u="sng" strike="noStrike" dirty="0" err="1">
                <a:solidFill>
                  <a:schemeClr val="bg1"/>
                </a:solidFill>
                <a:effectLst/>
                <a:latin typeface="+mn-lt"/>
              </a:rPr>
              <a:t>login</a:t>
            </a:r>
            <a:r>
              <a:rPr lang="es-CL" sz="1600" b="0" i="0" u="sng" strike="noStrike" dirty="0">
                <a:solidFill>
                  <a:schemeClr val="bg1"/>
                </a:solidFill>
                <a:effectLst/>
                <a:latin typeface="+mn-lt"/>
              </a:rPr>
              <a:t>/registro</a:t>
            </a:r>
          </a:p>
          <a:p>
            <a:pPr lvl="1" fontAlgn="base">
              <a:spcBef>
                <a:spcPts val="0"/>
              </a:spcBef>
            </a:pPr>
            <a:r>
              <a:rPr lang="es-CL" sz="1600" b="0" i="0" u="sng" strike="noStrike" dirty="0">
                <a:solidFill>
                  <a:schemeClr val="bg1"/>
                </a:solidFill>
                <a:effectLst/>
                <a:latin typeface="+mn-lt"/>
              </a:rPr>
              <a:t>Funcionalidades CRUD (productos, categoría y carrito)</a:t>
            </a:r>
          </a:p>
          <a:p>
            <a:pPr lvl="1" fontAlgn="base">
              <a:spcBef>
                <a:spcPts val="0"/>
              </a:spcBef>
            </a:pPr>
            <a:r>
              <a:rPr lang="es-CL" sz="1600" b="0" i="0" u="sng" strike="noStrike" dirty="0">
                <a:solidFill>
                  <a:schemeClr val="bg1"/>
                </a:solidFill>
                <a:effectLst/>
                <a:latin typeface="+mn-lt"/>
              </a:rPr>
              <a:t>Listar productos, categorías.</a:t>
            </a:r>
          </a:p>
          <a:p>
            <a:pPr lvl="1" fontAlgn="base">
              <a:spcBef>
                <a:spcPts val="0"/>
              </a:spcBef>
            </a:pPr>
            <a:r>
              <a:rPr lang="es-CL" sz="1600" u="sng" dirty="0">
                <a:solidFill>
                  <a:schemeClr val="bg1"/>
                </a:solidFill>
                <a:latin typeface="+mn-lt"/>
              </a:rPr>
              <a:t>Realizar búsquedas (categoría, nombre)</a:t>
            </a:r>
          </a:p>
          <a:p>
            <a:pPr lvl="1" fontAlgn="base">
              <a:spcBef>
                <a:spcPts val="0"/>
              </a:spcBef>
            </a:pPr>
            <a:r>
              <a:rPr lang="es-CL" sz="1600" b="0" i="0" u="sng" strike="noStrike" dirty="0">
                <a:solidFill>
                  <a:schemeClr val="bg1"/>
                </a:solidFill>
                <a:effectLst/>
                <a:latin typeface="+mn-lt"/>
              </a:rPr>
              <a:t>Generar resumen de orden compra</a:t>
            </a:r>
          </a:p>
          <a:p>
            <a:pPr fontAlgn="base">
              <a:spcBef>
                <a:spcPts val="0"/>
              </a:spcBef>
            </a:pPr>
            <a:endParaRPr lang="es-CL" sz="1600" dirty="0">
              <a:solidFill>
                <a:schemeClr val="bg1"/>
              </a:solidFill>
              <a:latin typeface="+mn-lt"/>
            </a:endParaRPr>
          </a:p>
          <a:p>
            <a:pPr fontAlgn="base">
              <a:spcBef>
                <a:spcPts val="0"/>
              </a:spcBef>
            </a:pPr>
            <a:r>
              <a:rPr lang="es-CL" sz="1600" b="1" i="0" u="none" strike="noStrike" dirty="0">
                <a:solidFill>
                  <a:schemeClr val="bg1"/>
                </a:solidFill>
                <a:effectLst/>
                <a:latin typeface="+mn-lt"/>
              </a:rPr>
              <a:t>Épica 2:</a:t>
            </a:r>
          </a:p>
          <a:p>
            <a:pPr marL="111760" indent="0" fontAlgn="base">
              <a:spcBef>
                <a:spcPts val="0"/>
              </a:spcBef>
              <a:buNone/>
            </a:pPr>
            <a:endParaRPr lang="es-CL" sz="1600" b="1" dirty="0">
              <a:solidFill>
                <a:schemeClr val="bg1"/>
              </a:solidFill>
              <a:latin typeface="+mn-lt"/>
            </a:endParaRP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0" i="0" u="sng" dirty="0">
                <a:solidFill>
                  <a:schemeClr val="bg1"/>
                </a:solidFill>
                <a:effectLst/>
                <a:latin typeface="+mn-lt"/>
              </a:rPr>
              <a:t>Historia de usuario 2:</a:t>
            </a:r>
          </a:p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u="sng" dirty="0">
              <a:solidFill>
                <a:schemeClr val="bg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s-CL" sz="1600" u="sng" dirty="0">
                <a:solidFill>
                  <a:schemeClr val="bg1"/>
                </a:solidFill>
                <a:latin typeface="+mn-lt"/>
              </a:rPr>
              <a:t>Aplicar seguridad de rutas.</a:t>
            </a:r>
          </a:p>
          <a:p>
            <a:pPr lvl="1">
              <a:spcBef>
                <a:spcPts val="0"/>
              </a:spcBef>
            </a:pPr>
            <a:r>
              <a:rPr lang="es-CL" sz="1600" u="sng" dirty="0">
                <a:solidFill>
                  <a:schemeClr val="bg1"/>
                </a:solidFill>
                <a:latin typeface="+mn-lt"/>
              </a:rPr>
              <a:t>Aplicar Spring </a:t>
            </a:r>
            <a:r>
              <a:rPr lang="es-CL" sz="1600" u="sng" dirty="0" err="1">
                <a:solidFill>
                  <a:schemeClr val="bg1"/>
                </a:solidFill>
                <a:latin typeface="+mn-lt"/>
              </a:rPr>
              <a:t>security</a:t>
            </a:r>
            <a:r>
              <a:rPr lang="es-CL" sz="1600" u="sng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580644" lvl="1" indent="0">
              <a:spcBef>
                <a:spcPts val="0"/>
              </a:spcBef>
              <a:buNone/>
            </a:pPr>
            <a:endParaRPr lang="es-CL" sz="1400" b="0" i="0" u="sng" dirty="0">
              <a:solidFill>
                <a:schemeClr val="bg1"/>
              </a:solidFill>
              <a:effectLst/>
              <a:latin typeface="+mn-lt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s-CL" sz="16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Recolectamos las historia de usuario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Priorizamos las tareas (Operaciones CRUD, </a:t>
            </a:r>
            <a:r>
              <a:rPr lang="es-CL" sz="24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ontroller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Repository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y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service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, seguridad de rutas)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Asignación de tareas para el scrum team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Impedimentos: botón añadir al carro.</a:t>
            </a:r>
            <a:endParaRPr lang="es-CL" sz="2400" b="0" dirty="0"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Tiempo estimado: Max 5H.</a:t>
            </a:r>
            <a:endParaRPr lang="es-CL" sz="2400" b="0" dirty="0">
              <a:effectLst/>
              <a:latin typeface="+mn-lt"/>
            </a:endParaRPr>
          </a:p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PLANNING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PRIORIZACION</a:t>
            </a:r>
            <a:br>
              <a:rPr lang="es-CL" dirty="0">
                <a:solidFill>
                  <a:schemeClr val="lt1"/>
                </a:solidFill>
              </a:rPr>
            </a:br>
            <a:r>
              <a:rPr lang="es-CL" dirty="0">
                <a:solidFill>
                  <a:schemeClr val="lt1"/>
                </a:solidFill>
              </a:rPr>
              <a:t>DE TAREAS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2B9FF44-9118-4932-81B8-1AFE3AD58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03864"/>
              </p:ext>
            </p:extLst>
          </p:nvPr>
        </p:nvGraphicFramePr>
        <p:xfrm>
          <a:off x="4403834" y="797633"/>
          <a:ext cx="7010400" cy="5699748"/>
        </p:xfrm>
        <a:graphic>
          <a:graphicData uri="http://schemas.openxmlformats.org/drawingml/2006/table">
            <a:tbl>
              <a:tblPr/>
              <a:tblGrid>
                <a:gridCol w="2036723">
                  <a:extLst>
                    <a:ext uri="{9D8B030D-6E8A-4147-A177-3AD203B41FA5}">
                      <a16:colId xmlns:a16="http://schemas.microsoft.com/office/drawing/2014/main" val="1886476217"/>
                    </a:ext>
                  </a:extLst>
                </a:gridCol>
                <a:gridCol w="1522822">
                  <a:extLst>
                    <a:ext uri="{9D8B030D-6E8A-4147-A177-3AD203B41FA5}">
                      <a16:colId xmlns:a16="http://schemas.microsoft.com/office/drawing/2014/main" val="2321812600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363381234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4140520584"/>
                    </a:ext>
                  </a:extLst>
                </a:gridCol>
              </a:tblGrid>
              <a:tr h="3513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Tarea 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Baja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8953"/>
                  </a:ext>
                </a:extLst>
              </a:tr>
              <a:tr h="9568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</a:t>
                      </a:r>
                      <a:r>
                        <a:rPr lang="es-C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login</a:t>
                      </a: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 registro.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3872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los controladores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096403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los modelos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983406"/>
                  </a:ext>
                </a:extLst>
              </a:tr>
              <a:tr h="9462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Creación de los </a:t>
                      </a:r>
                      <a:r>
                        <a:rPr lang="es-C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repositories</a:t>
                      </a: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 </a:t>
                      </a:r>
                      <a:r>
                        <a:rPr lang="es-C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services</a:t>
                      </a: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802362"/>
                  </a:ext>
                </a:extLst>
              </a:tr>
              <a:tr h="7550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Codificación de funcionalidades CRUD.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27033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  <a:latin typeface="+mn-lt"/>
                        </a:rPr>
                        <a:t>Listar productos, categoría y carrito.</a:t>
                      </a: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 dirty="0">
                          <a:effectLst/>
                          <a:latin typeface="+mn-lt"/>
                        </a:rPr>
                      </a:b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870946"/>
                  </a:ext>
                </a:extLst>
              </a:tr>
              <a:tr h="651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Generar resumen de orden de compra.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CL" sz="1400">
                          <a:effectLst/>
                          <a:latin typeface="+mn-lt"/>
                        </a:rPr>
                      </a:br>
                      <a:endParaRPr lang="es-CL" sz="140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s-CL" sz="1400" dirty="0">
                        <a:effectLst/>
                        <a:latin typeface="+mn-lt"/>
                      </a:endParaRPr>
                    </a:p>
                  </a:txBody>
                  <a:tcPr marL="50790" marR="50790" marT="50790" marB="507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I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C6F7FA8-9FD4-4D05-84B6-3843192118FE}"/>
              </a:ext>
            </a:extLst>
          </p:cNvPr>
          <p:cNvSpPr txBox="1"/>
          <p:nvPr/>
        </p:nvSpPr>
        <p:spPr>
          <a:xfrm>
            <a:off x="4999728" y="1750567"/>
            <a:ext cx="59136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login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los controladores.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los modelos.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Creación de los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repositories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 y </a:t>
            </a:r>
            <a:r>
              <a:rPr lang="es-CL" sz="2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services</a:t>
            </a: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Codificación de funcionalidades CRUD</a:t>
            </a:r>
            <a:r>
              <a:rPr lang="es-CL" sz="24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latin typeface="+mn-lt"/>
              </a:rPr>
              <a:t>Listar productos, categoría y carrito.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Generar resumen de orden de compra.</a:t>
            </a:r>
          </a:p>
          <a:p>
            <a:endParaRPr lang="es-CL" b="0" i="0" u="none" strike="noStrike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65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176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II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C6F7FA8-9FD4-4D05-84B6-3843192118FE}"/>
              </a:ext>
            </a:extLst>
          </p:cNvPr>
          <p:cNvSpPr txBox="1"/>
          <p:nvPr/>
        </p:nvSpPr>
        <p:spPr>
          <a:xfrm>
            <a:off x="4999728" y="1750567"/>
            <a:ext cx="591366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Aplicar seguridad de rutas.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Aplicar Spring Security.</a:t>
            </a:r>
          </a:p>
          <a:p>
            <a:endParaRPr lang="es-CL" b="0" i="0" u="none" strike="noStrike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73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CL" sz="2800" dirty="0">
                <a:latin typeface="+mn-lt"/>
              </a:rPr>
              <a:t>Buena organización inicial.</a:t>
            </a:r>
          </a:p>
          <a:p>
            <a:r>
              <a:rPr lang="es-CL" sz="2800" dirty="0">
                <a:latin typeface="+mn-lt"/>
              </a:rPr>
              <a:t>(Sprint I) No se logro realizar el carrito de compra al 100%, tampoco la generación de orden de compra por falta de conocimientos.</a:t>
            </a:r>
          </a:p>
          <a:p>
            <a:r>
              <a:rPr lang="es-CL" sz="2800" dirty="0">
                <a:latin typeface="+mn-lt"/>
              </a:rPr>
              <a:t>(Sprint I) No se logro realizar las búsquedas pedidas.</a:t>
            </a:r>
          </a:p>
          <a:p>
            <a:r>
              <a:rPr lang="es-CL" sz="2800" dirty="0">
                <a:latin typeface="+mn-lt"/>
              </a:rPr>
              <a:t>(Sprint II) Se mejoro el carrito de compra</a:t>
            </a:r>
          </a:p>
          <a:p>
            <a:r>
              <a:rPr lang="es-CL" sz="2800" dirty="0">
                <a:latin typeface="+mn-lt"/>
              </a:rPr>
              <a:t>(Sprint II) Se lo logro realizar las búsquedas, pero no de forma optima.</a:t>
            </a:r>
          </a:p>
          <a:p>
            <a:r>
              <a:rPr lang="es-CL" sz="2800" dirty="0">
                <a:latin typeface="+mn-lt"/>
              </a:rPr>
              <a:t>(Sprint II) No se logro aplicar Spring Security.</a:t>
            </a:r>
          </a:p>
          <a:p>
            <a:pPr marL="11176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25931" y="1669050"/>
            <a:ext cx="2467781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CL" dirty="0">
                <a:solidFill>
                  <a:schemeClr val="lt1"/>
                </a:solidFill>
              </a:rPr>
              <a:t>SPRING RETROSPECTIVA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15903" y="2443148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019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332</Words>
  <Application>Microsoft Office PowerPoint</Application>
  <PresentationFormat>Panorámica</PresentationFormat>
  <Paragraphs>97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</vt:lpstr>
      <vt:lpstr>Noto Sans Symbols</vt:lpstr>
      <vt:lpstr>Calibri</vt:lpstr>
      <vt:lpstr>DividendVTI</vt:lpstr>
      <vt:lpstr>Prueba Unidad 3</vt:lpstr>
      <vt:lpstr>CRUD PERSONA</vt:lpstr>
      <vt:lpstr>SPRING PLANNING  </vt:lpstr>
      <vt:lpstr>PRIORIZACION DE TAREAS  </vt:lpstr>
      <vt:lpstr>SPRING I  </vt:lpstr>
      <vt:lpstr>SPRING II  </vt:lpstr>
      <vt:lpstr>SPRING RETROSPECTIVA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1I</dc:title>
  <dc:creator>SOTO CORREA, DANIEL O.</dc:creator>
  <cp:lastModifiedBy>Camilo Pacheco Giancaspero</cp:lastModifiedBy>
  <cp:revision>20</cp:revision>
  <dcterms:created xsi:type="dcterms:W3CDTF">2021-04-12T19:37:14Z</dcterms:created>
  <dcterms:modified xsi:type="dcterms:W3CDTF">2021-05-06T20:04:18Z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